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autoCompressPictures="0">
  <p:sldMasterIdLst>
    <p:sldMasterId id="2147483648" r:id="rId1"/>
  </p:sldMasterIdLst>
  <p:notesMasterIdLst>
    <p:notesMasterId r:id="rId18"/>
  </p:notesMasterIdLst>
  <p:handoutMasterIdLst>
    <p:handoutMasterId r:id="rId19"/>
  </p:handoutMasterIdLst>
  <p:sldIdLst>
    <p:sldId id="1306" r:id="rId2"/>
    <p:sldId id="1307" r:id="rId3"/>
    <p:sldId id="1331" r:id="rId4"/>
    <p:sldId id="1316" r:id="rId5"/>
    <p:sldId id="1332" r:id="rId6"/>
    <p:sldId id="1333" r:id="rId7"/>
    <p:sldId id="1317" r:id="rId8"/>
    <p:sldId id="1318" r:id="rId9"/>
    <p:sldId id="1340" r:id="rId10"/>
    <p:sldId id="1335" r:id="rId11"/>
    <p:sldId id="1337" r:id="rId12"/>
    <p:sldId id="1320" r:id="rId13"/>
    <p:sldId id="1341" r:id="rId14"/>
    <p:sldId id="1322" r:id="rId15"/>
    <p:sldId id="1323" r:id="rId16"/>
    <p:sldId id="1319" r:id="rId17"/>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6" orient="horz" pos="1620" userDrawn="1">
          <p15:clr>
            <a:srgbClr val="A4A3A4"/>
          </p15:clr>
        </p15:guide>
        <p15:guide id="7" pos="5470">
          <p15:clr>
            <a:srgbClr val="A4A3A4"/>
          </p15:clr>
        </p15:guide>
        <p15:guide id="8" pos="287">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uthor"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E74A0"/>
    <a:srgbClr val="99779D"/>
    <a:srgbClr val="009FDF"/>
    <a:srgbClr val="0071C5"/>
    <a:srgbClr val="F83308"/>
    <a:srgbClr val="FD9208"/>
    <a:srgbClr val="F3D54E"/>
    <a:srgbClr val="F0CE3E"/>
    <a:srgbClr val="003C7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5862" autoAdjust="0"/>
    <p:restoredTop sz="94634" autoAdjust="0"/>
  </p:normalViewPr>
  <p:slideViewPr>
    <p:cSldViewPr snapToGrid="0">
      <p:cViewPr>
        <p:scale>
          <a:sx n="148" d="100"/>
          <a:sy n="148" d="100"/>
        </p:scale>
        <p:origin x="1160" y="240"/>
      </p:cViewPr>
      <p:guideLst>
        <p:guide orient="horz" pos="1620"/>
        <p:guide pos="5470"/>
        <p:guide pos="287"/>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10" d="100"/>
        <a:sy n="110" d="100"/>
      </p:scale>
      <p:origin x="0" y="0"/>
    </p:cViewPr>
  </p:sorterViewPr>
  <p:notesViewPr>
    <p:cSldViewPr snapToGrid="0" showGuides="1">
      <p:cViewPr varScale="1">
        <p:scale>
          <a:sx n="63" d="100"/>
          <a:sy n="63" d="100"/>
        </p:scale>
        <p:origin x="2285" y="53"/>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latin typeface="Intel Clear"/>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ACFD7B2-88A6-E34E-8EF8-CB0C7BA47ADD}" type="datetimeFigureOut">
              <a:rPr lang="en-US" smtClean="0">
                <a:latin typeface="Intel Clear"/>
              </a:rPr>
              <a:pPr/>
              <a:t>9/17/18</a:t>
            </a:fld>
            <a:endParaRPr lang="en-US" dirty="0">
              <a:latin typeface="Intel Clear"/>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latin typeface="Intel Clear"/>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96CFA4E-18EB-6D49-8DE2-7A74038C2C1C}" type="slidenum">
              <a:rPr lang="en-US" smtClean="0">
                <a:latin typeface="Intel Clear"/>
              </a:rPr>
              <a:pPr/>
              <a:t>‹#›</a:t>
            </a:fld>
            <a:endParaRPr lang="en-US" dirty="0">
              <a:latin typeface="Intel Clear"/>
            </a:endParaRPr>
          </a:p>
        </p:txBody>
      </p:sp>
    </p:spTree>
    <p:extLst>
      <p:ext uri="{BB962C8B-B14F-4D97-AF65-F5344CB8AC3E}">
        <p14:creationId xmlns:p14="http://schemas.microsoft.com/office/powerpoint/2010/main" val="91299412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Intel Clear"/>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Intel Clear"/>
              </a:defRPr>
            </a:lvl1pPr>
          </a:lstStyle>
          <a:p>
            <a:fld id="{ED7FC5FE-6F0D-D34A-8EE6-C95B4F5F4DC8}" type="datetimeFigureOut">
              <a:rPr lang="en-US" smtClean="0"/>
              <a:pPr/>
              <a:t>9/17/18</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Intel Clear"/>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Intel Clear"/>
              </a:defRPr>
            </a:lvl1pPr>
          </a:lstStyle>
          <a:p>
            <a:fld id="{D61C8689-8455-3546-ADF9-3B7273760F66}" type="slidenum">
              <a:rPr lang="en-US" smtClean="0"/>
              <a:pPr/>
              <a:t>‹#›</a:t>
            </a:fld>
            <a:endParaRPr lang="en-US" dirty="0"/>
          </a:p>
        </p:txBody>
      </p:sp>
    </p:spTree>
    <p:extLst>
      <p:ext uri="{BB962C8B-B14F-4D97-AF65-F5344CB8AC3E}">
        <p14:creationId xmlns:p14="http://schemas.microsoft.com/office/powerpoint/2010/main" val="2608429223"/>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Intel Clear"/>
        <a:ea typeface="+mn-ea"/>
        <a:cs typeface="+mn-cs"/>
      </a:defRPr>
    </a:lvl1pPr>
    <a:lvl2pPr marL="457200" algn="l" defTabSz="457200" rtl="0" eaLnBrk="1" latinLnBrk="0" hangingPunct="1">
      <a:defRPr sz="1200" kern="1200">
        <a:solidFill>
          <a:schemeClr val="tx1"/>
        </a:solidFill>
        <a:latin typeface="Intel Clear"/>
        <a:ea typeface="+mn-ea"/>
        <a:cs typeface="+mn-cs"/>
      </a:defRPr>
    </a:lvl2pPr>
    <a:lvl3pPr marL="914400" algn="l" defTabSz="457200" rtl="0" eaLnBrk="1" latinLnBrk="0" hangingPunct="1">
      <a:defRPr sz="1200" kern="1200">
        <a:solidFill>
          <a:schemeClr val="tx1"/>
        </a:solidFill>
        <a:latin typeface="Intel Clear"/>
        <a:ea typeface="+mn-ea"/>
        <a:cs typeface="+mn-cs"/>
      </a:defRPr>
    </a:lvl3pPr>
    <a:lvl4pPr marL="1371600" algn="l" defTabSz="457200" rtl="0" eaLnBrk="1" latinLnBrk="0" hangingPunct="1">
      <a:defRPr sz="1200" kern="1200">
        <a:solidFill>
          <a:schemeClr val="tx1"/>
        </a:solidFill>
        <a:latin typeface="Intel Clear"/>
        <a:ea typeface="+mn-ea"/>
        <a:cs typeface="+mn-cs"/>
      </a:defRPr>
    </a:lvl4pPr>
    <a:lvl5pPr marL="1828800" algn="l" defTabSz="457200" rtl="0" eaLnBrk="1" latinLnBrk="0" hangingPunct="1">
      <a:defRPr sz="1200" kern="1200">
        <a:solidFill>
          <a:schemeClr val="tx1"/>
        </a:solidFill>
        <a:latin typeface="Intel Clear"/>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9_Title Slide with Photo dark">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1538E1A-0636-F846-9384-5906D598FFCC}"/>
              </a:ext>
            </a:extLst>
          </p:cNvPr>
          <p:cNvPicPr>
            <a:picLocks noChangeAspect="1"/>
          </p:cNvPicPr>
          <p:nvPr userDrawn="1"/>
        </p:nvPicPr>
        <p:blipFill>
          <a:blip r:embed="rId2"/>
          <a:stretch>
            <a:fillRect/>
          </a:stretch>
        </p:blipFill>
        <p:spPr>
          <a:xfrm>
            <a:off x="0" y="6350"/>
            <a:ext cx="9144000" cy="5130800"/>
          </a:xfrm>
          <a:prstGeom prst="rect">
            <a:avLst/>
          </a:prstGeom>
        </p:spPr>
      </p:pic>
      <p:sp>
        <p:nvSpPr>
          <p:cNvPr id="11" name="Freeform 37"/>
          <p:cNvSpPr>
            <a:spLocks noEditPoints="1"/>
          </p:cNvSpPr>
          <p:nvPr userDrawn="1"/>
        </p:nvSpPr>
        <p:spPr bwMode="auto">
          <a:xfrm>
            <a:off x="1513181" y="577858"/>
            <a:ext cx="52243" cy="51581"/>
          </a:xfrm>
          <a:custGeom>
            <a:avLst/>
            <a:gdLst>
              <a:gd name="T0" fmla="*/ 61 w 156"/>
              <a:gd name="T1" fmla="*/ 73 h 156"/>
              <a:gd name="T2" fmla="*/ 69 w 156"/>
              <a:gd name="T3" fmla="*/ 73 h 156"/>
              <a:gd name="T4" fmla="*/ 75 w 156"/>
              <a:gd name="T5" fmla="*/ 73 h 156"/>
              <a:gd name="T6" fmla="*/ 87 w 156"/>
              <a:gd name="T7" fmla="*/ 71 h 156"/>
              <a:gd name="T8" fmla="*/ 93 w 156"/>
              <a:gd name="T9" fmla="*/ 65 h 156"/>
              <a:gd name="T10" fmla="*/ 93 w 156"/>
              <a:gd name="T11" fmla="*/ 57 h 156"/>
              <a:gd name="T12" fmla="*/ 89 w 156"/>
              <a:gd name="T13" fmla="*/ 49 h 156"/>
              <a:gd name="T14" fmla="*/ 81 w 156"/>
              <a:gd name="T15" fmla="*/ 45 h 156"/>
              <a:gd name="T16" fmla="*/ 61 w 156"/>
              <a:gd name="T17" fmla="*/ 45 h 156"/>
              <a:gd name="T18" fmla="*/ 89 w 156"/>
              <a:gd name="T19" fmla="*/ 29 h 156"/>
              <a:gd name="T20" fmla="*/ 109 w 156"/>
              <a:gd name="T21" fmla="*/ 43 h 156"/>
              <a:gd name="T22" fmla="*/ 111 w 156"/>
              <a:gd name="T23" fmla="*/ 59 h 156"/>
              <a:gd name="T24" fmla="*/ 109 w 156"/>
              <a:gd name="T25" fmla="*/ 73 h 156"/>
              <a:gd name="T26" fmla="*/ 99 w 156"/>
              <a:gd name="T27" fmla="*/ 81 h 156"/>
              <a:gd name="T28" fmla="*/ 114 w 156"/>
              <a:gd name="T29" fmla="*/ 119 h 156"/>
              <a:gd name="T30" fmla="*/ 114 w 156"/>
              <a:gd name="T31" fmla="*/ 123 h 156"/>
              <a:gd name="T32" fmla="*/ 113 w 156"/>
              <a:gd name="T33" fmla="*/ 125 h 156"/>
              <a:gd name="T34" fmla="*/ 97 w 156"/>
              <a:gd name="T35" fmla="*/ 125 h 156"/>
              <a:gd name="T36" fmla="*/ 95 w 156"/>
              <a:gd name="T37" fmla="*/ 123 h 156"/>
              <a:gd name="T38" fmla="*/ 73 w 156"/>
              <a:gd name="T39" fmla="*/ 89 h 156"/>
              <a:gd name="T40" fmla="*/ 71 w 156"/>
              <a:gd name="T41" fmla="*/ 87 h 156"/>
              <a:gd name="T42" fmla="*/ 63 w 156"/>
              <a:gd name="T43" fmla="*/ 87 h 156"/>
              <a:gd name="T44" fmla="*/ 63 w 156"/>
              <a:gd name="T45" fmla="*/ 123 h 156"/>
              <a:gd name="T46" fmla="*/ 59 w 156"/>
              <a:gd name="T47" fmla="*/ 125 h 156"/>
              <a:gd name="T48" fmla="*/ 43 w 156"/>
              <a:gd name="T49" fmla="*/ 123 h 156"/>
              <a:gd name="T50" fmla="*/ 43 w 156"/>
              <a:gd name="T51" fmla="*/ 37 h 156"/>
              <a:gd name="T52" fmla="*/ 45 w 156"/>
              <a:gd name="T53" fmla="*/ 31 h 156"/>
              <a:gd name="T54" fmla="*/ 53 w 156"/>
              <a:gd name="T55" fmla="*/ 29 h 156"/>
              <a:gd name="T56" fmla="*/ 67 w 156"/>
              <a:gd name="T57" fmla="*/ 27 h 156"/>
              <a:gd name="T58" fmla="*/ 77 w 156"/>
              <a:gd name="T59" fmla="*/ 14 h 156"/>
              <a:gd name="T60" fmla="*/ 31 w 156"/>
              <a:gd name="T61" fmla="*/ 31 h 156"/>
              <a:gd name="T62" fmla="*/ 13 w 156"/>
              <a:gd name="T63" fmla="*/ 79 h 156"/>
              <a:gd name="T64" fmla="*/ 31 w 156"/>
              <a:gd name="T65" fmla="*/ 123 h 156"/>
              <a:gd name="T66" fmla="*/ 77 w 156"/>
              <a:gd name="T67" fmla="*/ 142 h 156"/>
              <a:gd name="T68" fmla="*/ 122 w 156"/>
              <a:gd name="T69" fmla="*/ 123 h 156"/>
              <a:gd name="T70" fmla="*/ 142 w 156"/>
              <a:gd name="T71" fmla="*/ 79 h 156"/>
              <a:gd name="T72" fmla="*/ 122 w 156"/>
              <a:gd name="T73" fmla="*/ 31 h 156"/>
              <a:gd name="T74" fmla="*/ 77 w 156"/>
              <a:gd name="T75" fmla="*/ 14 h 156"/>
              <a:gd name="T76" fmla="*/ 103 w 156"/>
              <a:gd name="T77" fmla="*/ 4 h 156"/>
              <a:gd name="T78" fmla="*/ 140 w 156"/>
              <a:gd name="T79" fmla="*/ 31 h 156"/>
              <a:gd name="T80" fmla="*/ 156 w 156"/>
              <a:gd name="T81" fmla="*/ 79 h 156"/>
              <a:gd name="T82" fmla="*/ 140 w 156"/>
              <a:gd name="T83" fmla="*/ 125 h 156"/>
              <a:gd name="T84" fmla="*/ 103 w 156"/>
              <a:gd name="T85" fmla="*/ 152 h 156"/>
              <a:gd name="T86" fmla="*/ 53 w 156"/>
              <a:gd name="T87" fmla="*/ 152 h 156"/>
              <a:gd name="T88" fmla="*/ 13 w 156"/>
              <a:gd name="T89" fmla="*/ 125 h 156"/>
              <a:gd name="T90" fmla="*/ 0 w 156"/>
              <a:gd name="T91" fmla="*/ 79 h 156"/>
              <a:gd name="T92" fmla="*/ 13 w 156"/>
              <a:gd name="T93" fmla="*/ 31 h 156"/>
              <a:gd name="T94" fmla="*/ 53 w 156"/>
              <a:gd name="T95" fmla="*/ 4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56" h="156">
                <a:moveTo>
                  <a:pt x="61" y="45"/>
                </a:moveTo>
                <a:lnTo>
                  <a:pt x="61" y="73"/>
                </a:lnTo>
                <a:lnTo>
                  <a:pt x="65" y="73"/>
                </a:lnTo>
                <a:lnTo>
                  <a:pt x="69" y="73"/>
                </a:lnTo>
                <a:lnTo>
                  <a:pt x="73" y="73"/>
                </a:lnTo>
                <a:lnTo>
                  <a:pt x="75" y="73"/>
                </a:lnTo>
                <a:lnTo>
                  <a:pt x="81" y="73"/>
                </a:lnTo>
                <a:lnTo>
                  <a:pt x="87" y="71"/>
                </a:lnTo>
                <a:lnTo>
                  <a:pt x="89" y="67"/>
                </a:lnTo>
                <a:lnTo>
                  <a:pt x="93" y="65"/>
                </a:lnTo>
                <a:lnTo>
                  <a:pt x="93" y="59"/>
                </a:lnTo>
                <a:lnTo>
                  <a:pt x="93" y="57"/>
                </a:lnTo>
                <a:lnTo>
                  <a:pt x="93" y="53"/>
                </a:lnTo>
                <a:lnTo>
                  <a:pt x="89" y="49"/>
                </a:lnTo>
                <a:lnTo>
                  <a:pt x="87" y="47"/>
                </a:lnTo>
                <a:lnTo>
                  <a:pt x="81" y="45"/>
                </a:lnTo>
                <a:lnTo>
                  <a:pt x="75" y="45"/>
                </a:lnTo>
                <a:lnTo>
                  <a:pt x="61" y="45"/>
                </a:lnTo>
                <a:close/>
                <a:moveTo>
                  <a:pt x="73" y="27"/>
                </a:moveTo>
                <a:lnTo>
                  <a:pt x="89" y="29"/>
                </a:lnTo>
                <a:lnTo>
                  <a:pt x="101" y="35"/>
                </a:lnTo>
                <a:lnTo>
                  <a:pt x="109" y="43"/>
                </a:lnTo>
                <a:lnTo>
                  <a:pt x="111" y="57"/>
                </a:lnTo>
                <a:lnTo>
                  <a:pt x="111" y="59"/>
                </a:lnTo>
                <a:lnTo>
                  <a:pt x="111" y="67"/>
                </a:lnTo>
                <a:lnTo>
                  <a:pt x="109" y="73"/>
                </a:lnTo>
                <a:lnTo>
                  <a:pt x="105" y="79"/>
                </a:lnTo>
                <a:lnTo>
                  <a:pt x="99" y="81"/>
                </a:lnTo>
                <a:lnTo>
                  <a:pt x="93" y="85"/>
                </a:lnTo>
                <a:lnTo>
                  <a:pt x="114" y="119"/>
                </a:lnTo>
                <a:lnTo>
                  <a:pt x="114" y="121"/>
                </a:lnTo>
                <a:lnTo>
                  <a:pt x="114" y="123"/>
                </a:lnTo>
                <a:lnTo>
                  <a:pt x="114" y="123"/>
                </a:lnTo>
                <a:lnTo>
                  <a:pt x="113" y="125"/>
                </a:lnTo>
                <a:lnTo>
                  <a:pt x="111" y="125"/>
                </a:lnTo>
                <a:lnTo>
                  <a:pt x="97" y="125"/>
                </a:lnTo>
                <a:lnTo>
                  <a:pt x="95" y="125"/>
                </a:lnTo>
                <a:lnTo>
                  <a:pt x="95" y="123"/>
                </a:lnTo>
                <a:lnTo>
                  <a:pt x="75" y="89"/>
                </a:lnTo>
                <a:lnTo>
                  <a:pt x="73" y="89"/>
                </a:lnTo>
                <a:lnTo>
                  <a:pt x="71" y="87"/>
                </a:lnTo>
                <a:lnTo>
                  <a:pt x="71" y="87"/>
                </a:lnTo>
                <a:lnTo>
                  <a:pt x="69" y="87"/>
                </a:lnTo>
                <a:lnTo>
                  <a:pt x="63" y="87"/>
                </a:lnTo>
                <a:lnTo>
                  <a:pt x="63" y="121"/>
                </a:lnTo>
                <a:lnTo>
                  <a:pt x="63" y="123"/>
                </a:lnTo>
                <a:lnTo>
                  <a:pt x="61" y="125"/>
                </a:lnTo>
                <a:lnTo>
                  <a:pt x="59" y="125"/>
                </a:lnTo>
                <a:lnTo>
                  <a:pt x="45" y="125"/>
                </a:lnTo>
                <a:lnTo>
                  <a:pt x="43" y="123"/>
                </a:lnTo>
                <a:lnTo>
                  <a:pt x="43" y="121"/>
                </a:lnTo>
                <a:lnTo>
                  <a:pt x="43" y="37"/>
                </a:lnTo>
                <a:lnTo>
                  <a:pt x="43" y="33"/>
                </a:lnTo>
                <a:lnTo>
                  <a:pt x="45" y="31"/>
                </a:lnTo>
                <a:lnTo>
                  <a:pt x="49" y="29"/>
                </a:lnTo>
                <a:lnTo>
                  <a:pt x="53" y="29"/>
                </a:lnTo>
                <a:lnTo>
                  <a:pt x="59" y="29"/>
                </a:lnTo>
                <a:lnTo>
                  <a:pt x="67" y="27"/>
                </a:lnTo>
                <a:lnTo>
                  <a:pt x="73" y="27"/>
                </a:lnTo>
                <a:close/>
                <a:moveTo>
                  <a:pt x="77" y="14"/>
                </a:moveTo>
                <a:lnTo>
                  <a:pt x="51" y="18"/>
                </a:lnTo>
                <a:lnTo>
                  <a:pt x="31" y="31"/>
                </a:lnTo>
                <a:lnTo>
                  <a:pt x="17" y="53"/>
                </a:lnTo>
                <a:lnTo>
                  <a:pt x="13" y="79"/>
                </a:lnTo>
                <a:lnTo>
                  <a:pt x="17" y="103"/>
                </a:lnTo>
                <a:lnTo>
                  <a:pt x="31" y="123"/>
                </a:lnTo>
                <a:lnTo>
                  <a:pt x="51" y="136"/>
                </a:lnTo>
                <a:lnTo>
                  <a:pt x="77" y="142"/>
                </a:lnTo>
                <a:lnTo>
                  <a:pt x="103" y="136"/>
                </a:lnTo>
                <a:lnTo>
                  <a:pt x="122" y="123"/>
                </a:lnTo>
                <a:lnTo>
                  <a:pt x="136" y="103"/>
                </a:lnTo>
                <a:lnTo>
                  <a:pt x="142" y="79"/>
                </a:lnTo>
                <a:lnTo>
                  <a:pt x="136" y="53"/>
                </a:lnTo>
                <a:lnTo>
                  <a:pt x="122" y="31"/>
                </a:lnTo>
                <a:lnTo>
                  <a:pt x="103" y="18"/>
                </a:lnTo>
                <a:lnTo>
                  <a:pt x="77" y="14"/>
                </a:lnTo>
                <a:close/>
                <a:moveTo>
                  <a:pt x="77" y="0"/>
                </a:moveTo>
                <a:lnTo>
                  <a:pt x="103" y="4"/>
                </a:lnTo>
                <a:lnTo>
                  <a:pt x="122" y="16"/>
                </a:lnTo>
                <a:lnTo>
                  <a:pt x="140" y="31"/>
                </a:lnTo>
                <a:lnTo>
                  <a:pt x="152" y="53"/>
                </a:lnTo>
                <a:lnTo>
                  <a:pt x="156" y="79"/>
                </a:lnTo>
                <a:lnTo>
                  <a:pt x="152" y="103"/>
                </a:lnTo>
                <a:lnTo>
                  <a:pt x="140" y="125"/>
                </a:lnTo>
                <a:lnTo>
                  <a:pt x="122" y="140"/>
                </a:lnTo>
                <a:lnTo>
                  <a:pt x="103" y="152"/>
                </a:lnTo>
                <a:lnTo>
                  <a:pt x="77" y="156"/>
                </a:lnTo>
                <a:lnTo>
                  <a:pt x="53" y="152"/>
                </a:lnTo>
                <a:lnTo>
                  <a:pt x="31" y="140"/>
                </a:lnTo>
                <a:lnTo>
                  <a:pt x="13" y="125"/>
                </a:lnTo>
                <a:lnTo>
                  <a:pt x="4" y="103"/>
                </a:lnTo>
                <a:lnTo>
                  <a:pt x="0" y="79"/>
                </a:lnTo>
                <a:lnTo>
                  <a:pt x="4" y="53"/>
                </a:lnTo>
                <a:lnTo>
                  <a:pt x="13" y="31"/>
                </a:lnTo>
                <a:lnTo>
                  <a:pt x="31" y="16"/>
                </a:lnTo>
                <a:lnTo>
                  <a:pt x="53" y="4"/>
                </a:lnTo>
                <a:lnTo>
                  <a:pt x="77" y="0"/>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pic>
        <p:nvPicPr>
          <p:cNvPr id="12" name="Picture 11">
            <a:extLst>
              <a:ext uri="{FF2B5EF4-FFF2-40B4-BE49-F238E27FC236}">
                <a16:creationId xmlns:a16="http://schemas.microsoft.com/office/drawing/2014/main" id="{0821863C-EAF2-0440-8DE3-86593132FB54}"/>
              </a:ext>
            </a:extLst>
          </p:cNvPr>
          <p:cNvPicPr>
            <a:picLocks noChangeAspect="1"/>
          </p:cNvPicPr>
          <p:nvPr userDrawn="1"/>
        </p:nvPicPr>
        <p:blipFill>
          <a:blip r:embed="rId3"/>
          <a:stretch>
            <a:fillRect/>
          </a:stretch>
        </p:blipFill>
        <p:spPr>
          <a:xfrm>
            <a:off x="354883" y="203568"/>
            <a:ext cx="1822622" cy="1139139"/>
          </a:xfrm>
          <a:prstGeom prst="rect">
            <a:avLst/>
          </a:prstGeom>
        </p:spPr>
      </p:pic>
      <p:sp>
        <p:nvSpPr>
          <p:cNvPr id="2" name="Rectangle 1"/>
          <p:cNvSpPr/>
          <p:nvPr userDrawn="1"/>
        </p:nvSpPr>
        <p:spPr>
          <a:xfrm>
            <a:off x="560070" y="1525309"/>
            <a:ext cx="8452485" cy="2092881"/>
          </a:xfrm>
          <a:prstGeom prst="rect">
            <a:avLst/>
          </a:prstGeom>
        </p:spPr>
        <p:txBody>
          <a:bodyPr wrap="square">
            <a:spAutoFit/>
          </a:bodyPr>
          <a:lstStyle/>
          <a:p>
            <a:r>
              <a:rPr lang="en-US" sz="6500" dirty="0">
                <a:latin typeface="Intel Clear Pro" panose="020B0804020202060201" pitchFamily="34" charset="0"/>
                <a:ea typeface="Intel Clear Pro" panose="020B0804020202060201" pitchFamily="34" charset="0"/>
                <a:cs typeface="Intel Clear Pro" panose="020B0804020202060201" pitchFamily="34" charset="0"/>
              </a:rPr>
              <a:t>65pt Intel Clear pro Title</a:t>
            </a:r>
            <a:br>
              <a:rPr lang="en-US" sz="6500" dirty="0">
                <a:latin typeface="Intel Clear Pro" panose="020B0804020202060201" pitchFamily="34" charset="0"/>
                <a:ea typeface="Intel Clear Pro" panose="020B0804020202060201" pitchFamily="34" charset="0"/>
                <a:cs typeface="Intel Clear Pro" panose="020B0804020202060201" pitchFamily="34" charset="0"/>
              </a:rPr>
            </a:br>
            <a:r>
              <a:rPr lang="en-US" sz="6500" dirty="0">
                <a:latin typeface="Intel Clear Pro" panose="020B0804020202060201" pitchFamily="34" charset="0"/>
                <a:ea typeface="Intel Clear Pro" panose="020B0804020202060201" pitchFamily="34" charset="0"/>
                <a:cs typeface="Intel Clear Pro" panose="020B0804020202060201" pitchFamily="34" charset="0"/>
              </a:rPr>
              <a:t>with Linear gradient</a:t>
            </a:r>
          </a:p>
        </p:txBody>
      </p:sp>
    </p:spTree>
    <p:extLst>
      <p:ext uri="{BB962C8B-B14F-4D97-AF65-F5344CB8AC3E}">
        <p14:creationId xmlns:p14="http://schemas.microsoft.com/office/powerpoint/2010/main" val="328532493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Bottom Half Image">
    <p:spTree>
      <p:nvGrpSpPr>
        <p:cNvPr id="1" name=""/>
        <p:cNvGrpSpPr/>
        <p:nvPr/>
      </p:nvGrpSpPr>
      <p:grpSpPr>
        <a:xfrm>
          <a:off x="0" y="0"/>
          <a:ext cx="0" cy="0"/>
          <a:chOff x="0" y="0"/>
          <a:chExt cx="0" cy="0"/>
        </a:xfrm>
      </p:grpSpPr>
      <p:sp>
        <p:nvSpPr>
          <p:cNvPr id="9" name="Picture Placeholder 8"/>
          <p:cNvSpPr>
            <a:spLocks noGrp="1"/>
          </p:cNvSpPr>
          <p:nvPr>
            <p:ph type="pic" sz="quarter" idx="13" hasCustomPrompt="1"/>
          </p:nvPr>
        </p:nvSpPr>
        <p:spPr>
          <a:xfrm>
            <a:off x="0" y="2574131"/>
            <a:ext cx="9144000" cy="2194719"/>
          </a:xfrm>
          <a:solidFill>
            <a:schemeClr val="bg2">
              <a:lumMod val="60000"/>
              <a:lumOff val="40000"/>
            </a:schemeClr>
          </a:solidFill>
        </p:spPr>
        <p:txBody>
          <a:bodyPr/>
          <a:lstStyle>
            <a:lvl1pPr marL="0" marR="0" indent="0" algn="l" defTabSz="457200" rtl="0" eaLnBrk="1" fontAlgn="auto" latinLnBrk="0" hangingPunct="1">
              <a:lnSpc>
                <a:spcPct val="100000"/>
              </a:lnSpc>
              <a:spcBef>
                <a:spcPts val="1200"/>
              </a:spcBef>
              <a:spcAft>
                <a:spcPts val="0"/>
              </a:spcAft>
              <a:buClrTx/>
              <a:buSzTx/>
              <a:buFont typeface="Wingdings" panose="05000000000000000000" pitchFamily="2" charset="2"/>
              <a:buNone/>
              <a:tabLst/>
              <a:defRPr baseline="0"/>
            </a:lvl1pPr>
          </a:lstStyle>
          <a:p>
            <a:r>
              <a:rPr lang="en-US" dirty="0"/>
              <a:t>Insert photo here. Drag picture to placeholder or click icon to add.</a:t>
            </a:r>
          </a:p>
        </p:txBody>
      </p:sp>
      <p:sp>
        <p:nvSpPr>
          <p:cNvPr id="6" name="Slide Number Placeholder 5"/>
          <p:cNvSpPr>
            <a:spLocks noGrp="1"/>
          </p:cNvSpPr>
          <p:nvPr>
            <p:ph type="sldNum" sz="quarter" idx="12"/>
          </p:nvPr>
        </p:nvSpPr>
        <p:spPr>
          <a:xfrm>
            <a:off x="6872352" y="4824387"/>
            <a:ext cx="2133600" cy="273844"/>
          </a:xfrm>
        </p:spPr>
        <p:txBody>
          <a:bodyPr/>
          <a:lstStyle/>
          <a:p>
            <a:fld id="{EE2556C5-CE8C-6547-B838-EA80C61A4AF7}" type="slidenum">
              <a:rPr lang="en-US" smtClean="0"/>
              <a:pPr/>
              <a:t>‹#›</a:t>
            </a:fld>
            <a:endParaRPr lang="en-US" dirty="0"/>
          </a:p>
        </p:txBody>
      </p:sp>
      <p:sp>
        <p:nvSpPr>
          <p:cNvPr id="18" name="Content Placeholder 2"/>
          <p:cNvSpPr>
            <a:spLocks noGrp="1"/>
          </p:cNvSpPr>
          <p:nvPr>
            <p:ph sz="half" idx="1" hasCustomPrompt="1"/>
          </p:nvPr>
        </p:nvSpPr>
        <p:spPr>
          <a:xfrm>
            <a:off x="455613" y="1203325"/>
            <a:ext cx="4006851" cy="1309290"/>
          </a:xfrm>
        </p:spPr>
        <p:txBody>
          <a:bodyPr vert="horz" lIns="0" tIns="0" rIns="0" bIns="0" rtlCol="0">
            <a:noAutofit/>
          </a:bodyPr>
          <a:lstStyle>
            <a:lvl1pPr>
              <a:defRPr lang="en-US" dirty="0" smtClean="0"/>
            </a:lvl1pPr>
            <a:lvl2pPr>
              <a:defRPr lang="en-US" dirty="0" smtClean="0">
                <a:solidFill>
                  <a:schemeClr val="tx2"/>
                </a:solidFill>
              </a:defRPr>
            </a:lvl2pPr>
            <a:lvl3pPr>
              <a:defRPr lang="en-US" sz="1400" dirty="0" smtClean="0">
                <a:solidFill>
                  <a:schemeClr val="tx2"/>
                </a:solidFill>
              </a:defRPr>
            </a:lvl3pPr>
            <a:lvl4pPr>
              <a:defRPr lang="en-US" sz="1200" dirty="0" smtClean="0">
                <a:solidFill>
                  <a:schemeClr val="tx2"/>
                </a:solidFill>
              </a:defRPr>
            </a:lvl4pPr>
            <a:lvl5pPr>
              <a:defRPr lang="en-US" sz="1200" dirty="0">
                <a:solidFill>
                  <a:schemeClr val="tx2"/>
                </a:solidFill>
              </a:defRPr>
            </a:lvl5pPr>
          </a:lstStyle>
          <a:p>
            <a:pPr marR="0" lvl="0" fontAlgn="auto">
              <a:lnSpc>
                <a:spcPct val="100000"/>
              </a:lnSpc>
              <a:buClrTx/>
              <a:buSzTx/>
              <a:tabLst/>
            </a:pPr>
            <a:r>
              <a:rPr lang="en-US" dirty="0"/>
              <a:t>18pt Intel Clear body text</a:t>
            </a:r>
          </a:p>
          <a:p>
            <a:pPr marR="0" lvl="1" fontAlgn="auto">
              <a:lnSpc>
                <a:spcPct val="100000"/>
              </a:lnSpc>
              <a:spcAft>
                <a:spcPts val="0"/>
              </a:spcAft>
              <a:buClrTx/>
              <a:buSzTx/>
              <a:tabLst/>
            </a:pPr>
            <a:r>
              <a:rPr lang="en-US" dirty="0"/>
              <a:t>16pt Intel Clear bullet one</a:t>
            </a:r>
          </a:p>
          <a:p>
            <a:pPr lvl="2"/>
            <a:r>
              <a:rPr lang="en-US" dirty="0" err="1"/>
              <a:t>14pt</a:t>
            </a:r>
            <a:r>
              <a:rPr lang="en-US" dirty="0"/>
              <a:t> Intel Clear third level</a:t>
            </a:r>
          </a:p>
          <a:p>
            <a:pPr lvl="3"/>
            <a:r>
              <a:rPr lang="en-US" dirty="0" err="1"/>
              <a:t>12pt</a:t>
            </a:r>
            <a:r>
              <a:rPr lang="en-US" dirty="0"/>
              <a:t> Intel Clear fourth level</a:t>
            </a:r>
          </a:p>
          <a:p>
            <a:pPr lvl="4"/>
            <a:r>
              <a:rPr lang="en-US" dirty="0" err="1"/>
              <a:t>12pt</a:t>
            </a:r>
            <a:r>
              <a:rPr lang="en-US" dirty="0"/>
              <a:t> Intel Clear fifth level</a:t>
            </a:r>
          </a:p>
        </p:txBody>
      </p:sp>
      <p:sp>
        <p:nvSpPr>
          <p:cNvPr id="19" name="Content Placeholder 2"/>
          <p:cNvSpPr>
            <a:spLocks noGrp="1"/>
          </p:cNvSpPr>
          <p:nvPr>
            <p:ph sz="half" idx="15" hasCustomPrompt="1"/>
          </p:nvPr>
        </p:nvSpPr>
        <p:spPr>
          <a:xfrm>
            <a:off x="4678363" y="1203325"/>
            <a:ext cx="4005264" cy="1309290"/>
          </a:xfrm>
        </p:spPr>
        <p:txBody>
          <a:bodyPr vert="horz" lIns="0" tIns="0" rIns="0" bIns="0" rtlCol="0">
            <a:noAutofit/>
          </a:bodyPr>
          <a:lstStyle>
            <a:lvl1pPr>
              <a:defRPr lang="en-US" dirty="0" smtClean="0"/>
            </a:lvl1pPr>
            <a:lvl2pPr>
              <a:defRPr lang="en-US" dirty="0" smtClean="0">
                <a:solidFill>
                  <a:schemeClr val="tx2"/>
                </a:solidFill>
              </a:defRPr>
            </a:lvl2pPr>
            <a:lvl3pPr>
              <a:defRPr lang="en-US" sz="1400" dirty="0" smtClean="0">
                <a:solidFill>
                  <a:schemeClr val="tx2"/>
                </a:solidFill>
              </a:defRPr>
            </a:lvl3pPr>
            <a:lvl4pPr>
              <a:defRPr lang="en-US" sz="1200" dirty="0" smtClean="0">
                <a:solidFill>
                  <a:schemeClr val="tx2"/>
                </a:solidFill>
              </a:defRPr>
            </a:lvl4pPr>
            <a:lvl5pPr>
              <a:defRPr lang="en-US" sz="1200" dirty="0">
                <a:solidFill>
                  <a:schemeClr val="tx2"/>
                </a:solidFill>
              </a:defRPr>
            </a:lvl5pPr>
          </a:lstStyle>
          <a:p>
            <a:pPr marR="0" lvl="0" fontAlgn="auto">
              <a:lnSpc>
                <a:spcPct val="100000"/>
              </a:lnSpc>
              <a:buClrTx/>
              <a:buSzTx/>
              <a:tabLst/>
            </a:pPr>
            <a:r>
              <a:rPr lang="en-US" dirty="0"/>
              <a:t>18pt Intel Clear body text</a:t>
            </a:r>
          </a:p>
          <a:p>
            <a:pPr marR="0" lvl="1" fontAlgn="auto">
              <a:lnSpc>
                <a:spcPct val="100000"/>
              </a:lnSpc>
              <a:spcAft>
                <a:spcPts val="0"/>
              </a:spcAft>
              <a:buClrTx/>
              <a:buSzTx/>
              <a:tabLst/>
            </a:pPr>
            <a:r>
              <a:rPr lang="en-US" dirty="0"/>
              <a:t>16pt Intel Clear bullet one</a:t>
            </a:r>
          </a:p>
          <a:p>
            <a:pPr lvl="2"/>
            <a:r>
              <a:rPr lang="en-US" dirty="0" err="1"/>
              <a:t>14pt</a:t>
            </a:r>
            <a:r>
              <a:rPr lang="en-US" dirty="0"/>
              <a:t> Intel Clear third level</a:t>
            </a:r>
          </a:p>
          <a:p>
            <a:pPr lvl="3"/>
            <a:r>
              <a:rPr lang="en-US" dirty="0" err="1"/>
              <a:t>12pt</a:t>
            </a:r>
            <a:r>
              <a:rPr lang="en-US" dirty="0"/>
              <a:t> Intel Clear fourth level</a:t>
            </a:r>
          </a:p>
          <a:p>
            <a:pPr lvl="4"/>
            <a:r>
              <a:rPr lang="en-US" dirty="0" err="1"/>
              <a:t>12pt</a:t>
            </a:r>
            <a:r>
              <a:rPr lang="en-US" dirty="0"/>
              <a:t> Intel Clear fifth level</a:t>
            </a:r>
          </a:p>
        </p:txBody>
      </p:sp>
      <p:sp>
        <p:nvSpPr>
          <p:cNvPr id="3" name="TextBox 2"/>
          <p:cNvSpPr txBox="1"/>
          <p:nvPr userDrawn="1"/>
        </p:nvSpPr>
        <p:spPr>
          <a:xfrm>
            <a:off x="1009487" y="4975795"/>
            <a:ext cx="184666" cy="246221"/>
          </a:xfrm>
          <a:prstGeom prst="rect">
            <a:avLst/>
          </a:prstGeom>
          <a:noFill/>
        </p:spPr>
        <p:txBody>
          <a:bodyPr wrap="none" rtlCol="0">
            <a:spAutoFit/>
          </a:bodyPr>
          <a:lstStyle/>
          <a:p>
            <a:endParaRPr lang="en-US" sz="1000" dirty="0">
              <a:solidFill>
                <a:schemeClr val="tx2"/>
              </a:solidFill>
              <a:cs typeface="Intel Clear"/>
            </a:endParaRPr>
          </a:p>
        </p:txBody>
      </p:sp>
      <p:sp>
        <p:nvSpPr>
          <p:cNvPr id="10" name="Title 6"/>
          <p:cNvSpPr>
            <a:spLocks noGrp="1"/>
          </p:cNvSpPr>
          <p:nvPr>
            <p:ph type="title" hasCustomPrompt="1"/>
          </p:nvPr>
        </p:nvSpPr>
        <p:spPr>
          <a:xfrm>
            <a:off x="455613" y="308848"/>
            <a:ext cx="8229600" cy="868680"/>
          </a:xfrm>
        </p:spPr>
        <p:txBody>
          <a:bodyPr/>
          <a:lstStyle>
            <a:lvl1pPr>
              <a:defRPr b="0" i="0" baseline="0">
                <a:solidFill>
                  <a:schemeClr val="tx2"/>
                </a:solidFill>
                <a:latin typeface="Intel Clear"/>
                <a:cs typeface="Intel Clear"/>
              </a:defRPr>
            </a:lvl1pPr>
          </a:lstStyle>
          <a:p>
            <a:r>
              <a:rPr lang="en-US" dirty="0"/>
              <a:t>28pt Intel Clear Headline</a:t>
            </a:r>
          </a:p>
        </p:txBody>
      </p:sp>
    </p:spTree>
    <p:extLst>
      <p:ext uri="{BB962C8B-B14F-4D97-AF65-F5344CB8AC3E}">
        <p14:creationId xmlns:p14="http://schemas.microsoft.com/office/powerpoint/2010/main" val="23926894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Right Image">
    <p:spTree>
      <p:nvGrpSpPr>
        <p:cNvPr id="1" name=""/>
        <p:cNvGrpSpPr/>
        <p:nvPr/>
      </p:nvGrpSpPr>
      <p:grpSpPr>
        <a:xfrm>
          <a:off x="0" y="0"/>
          <a:ext cx="0" cy="0"/>
          <a:chOff x="0" y="0"/>
          <a:chExt cx="0" cy="0"/>
        </a:xfrm>
      </p:grpSpPr>
      <p:sp>
        <p:nvSpPr>
          <p:cNvPr id="9" name="Picture Placeholder 8"/>
          <p:cNvSpPr>
            <a:spLocks noGrp="1"/>
          </p:cNvSpPr>
          <p:nvPr>
            <p:ph type="pic" sz="quarter" idx="13" hasCustomPrompt="1"/>
          </p:nvPr>
        </p:nvSpPr>
        <p:spPr>
          <a:xfrm>
            <a:off x="4678363" y="1"/>
            <a:ext cx="4465637" cy="4768849"/>
          </a:xfrm>
          <a:solidFill>
            <a:schemeClr val="bg2">
              <a:lumMod val="60000"/>
              <a:lumOff val="40000"/>
            </a:schemeClr>
          </a:solidFill>
        </p:spPr>
        <p:txBody>
          <a:bodyPr/>
          <a:lstStyle>
            <a:lvl1pPr>
              <a:defRPr baseline="0"/>
            </a:lvl1pPr>
          </a:lstStyle>
          <a:p>
            <a:r>
              <a:rPr lang="en-US" dirty="0"/>
              <a:t>Insert photo here. Drag picture to placeholder or click icon to add.</a:t>
            </a:r>
          </a:p>
        </p:txBody>
      </p:sp>
      <p:sp>
        <p:nvSpPr>
          <p:cNvPr id="2" name="Title 1"/>
          <p:cNvSpPr>
            <a:spLocks noGrp="1"/>
          </p:cNvSpPr>
          <p:nvPr>
            <p:ph type="title" hasCustomPrompt="1"/>
          </p:nvPr>
        </p:nvSpPr>
        <p:spPr>
          <a:xfrm>
            <a:off x="455613" y="308848"/>
            <a:ext cx="4006850" cy="868680"/>
          </a:xfrm>
        </p:spPr>
        <p:txBody>
          <a:bodyPr>
            <a:noAutofit/>
          </a:bodyPr>
          <a:lstStyle>
            <a:lvl1pPr>
              <a:defRPr sz="2800" b="0" i="0" baseline="0">
                <a:solidFill>
                  <a:schemeClr val="tx2"/>
                </a:solidFill>
                <a:latin typeface="Intel Clear"/>
                <a:cs typeface="Intel Clear"/>
              </a:defRPr>
            </a:lvl1pPr>
          </a:lstStyle>
          <a:p>
            <a:r>
              <a:rPr lang="en-US" dirty="0"/>
              <a:t>28pt Intel Clear Headline</a:t>
            </a:r>
          </a:p>
        </p:txBody>
      </p:sp>
      <p:sp>
        <p:nvSpPr>
          <p:cNvPr id="6" name="Slide Number Placeholder 5"/>
          <p:cNvSpPr>
            <a:spLocks noGrp="1"/>
          </p:cNvSpPr>
          <p:nvPr>
            <p:ph type="sldNum" sz="quarter" idx="12"/>
          </p:nvPr>
        </p:nvSpPr>
        <p:spPr>
          <a:xfrm>
            <a:off x="6872352" y="4824387"/>
            <a:ext cx="2133600" cy="273844"/>
          </a:xfrm>
        </p:spPr>
        <p:txBody>
          <a:bodyPr/>
          <a:lstStyle/>
          <a:p>
            <a:fld id="{EE2556C5-CE8C-6547-B838-EA80C61A4AF7}" type="slidenum">
              <a:rPr lang="en-US" smtClean="0"/>
              <a:pPr/>
              <a:t>‹#›</a:t>
            </a:fld>
            <a:endParaRPr lang="en-US" dirty="0"/>
          </a:p>
        </p:txBody>
      </p:sp>
      <p:sp>
        <p:nvSpPr>
          <p:cNvPr id="17" name="Content Placeholder 2"/>
          <p:cNvSpPr>
            <a:spLocks noGrp="1"/>
          </p:cNvSpPr>
          <p:nvPr>
            <p:ph sz="half" idx="1" hasCustomPrompt="1"/>
          </p:nvPr>
        </p:nvSpPr>
        <p:spPr>
          <a:xfrm>
            <a:off x="455614" y="1325244"/>
            <a:ext cx="4006850" cy="3425825"/>
          </a:xfrm>
        </p:spPr>
        <p:txBody>
          <a:bodyPr vert="horz" lIns="0" tIns="0" rIns="0" bIns="0" rtlCol="0">
            <a:noAutofit/>
          </a:bodyPr>
          <a:lstStyle>
            <a:lvl1pPr>
              <a:defRPr lang="en-US" dirty="0" smtClean="0"/>
            </a:lvl1pPr>
            <a:lvl2pPr>
              <a:defRPr lang="en-US" dirty="0" smtClean="0">
                <a:solidFill>
                  <a:schemeClr val="tx2"/>
                </a:solidFill>
              </a:defRPr>
            </a:lvl2pPr>
            <a:lvl3pPr>
              <a:defRPr lang="en-US" sz="1400" dirty="0" smtClean="0">
                <a:solidFill>
                  <a:schemeClr val="tx2"/>
                </a:solidFill>
              </a:defRPr>
            </a:lvl3pPr>
            <a:lvl4pPr>
              <a:defRPr lang="en-US" sz="1200" dirty="0" smtClean="0">
                <a:solidFill>
                  <a:schemeClr val="tx2"/>
                </a:solidFill>
              </a:defRPr>
            </a:lvl4pPr>
            <a:lvl5pPr>
              <a:defRPr lang="en-US" sz="1200" dirty="0">
                <a:solidFill>
                  <a:schemeClr val="tx2"/>
                </a:solidFill>
              </a:defRPr>
            </a:lvl5pPr>
          </a:lstStyle>
          <a:p>
            <a:pPr marR="0" lvl="0" fontAlgn="auto">
              <a:lnSpc>
                <a:spcPct val="100000"/>
              </a:lnSpc>
              <a:buClrTx/>
              <a:buSzTx/>
              <a:tabLst/>
            </a:pPr>
            <a:r>
              <a:rPr lang="en-US" dirty="0"/>
              <a:t>18pt Intel Clear body text</a:t>
            </a:r>
          </a:p>
          <a:p>
            <a:pPr marR="0" lvl="1" fontAlgn="auto">
              <a:lnSpc>
                <a:spcPct val="100000"/>
              </a:lnSpc>
              <a:spcAft>
                <a:spcPts val="0"/>
              </a:spcAft>
              <a:buClrTx/>
              <a:buSzTx/>
              <a:tabLst/>
            </a:pPr>
            <a:r>
              <a:rPr lang="en-US" dirty="0"/>
              <a:t>16pt Intel Clear bullet one</a:t>
            </a:r>
          </a:p>
          <a:p>
            <a:pPr lvl="2"/>
            <a:r>
              <a:rPr lang="en-US" dirty="0" err="1"/>
              <a:t>14pt</a:t>
            </a:r>
            <a:r>
              <a:rPr lang="en-US" dirty="0"/>
              <a:t> Intel Clear third level</a:t>
            </a:r>
          </a:p>
          <a:p>
            <a:pPr lvl="3"/>
            <a:r>
              <a:rPr lang="en-US" dirty="0" err="1"/>
              <a:t>12pt</a:t>
            </a:r>
            <a:r>
              <a:rPr lang="en-US" dirty="0"/>
              <a:t> Intel Clear fourth level</a:t>
            </a:r>
          </a:p>
          <a:p>
            <a:pPr lvl="4"/>
            <a:r>
              <a:rPr lang="en-US" dirty="0" err="1"/>
              <a:t>12pt</a:t>
            </a:r>
            <a:r>
              <a:rPr lang="en-US" dirty="0"/>
              <a:t> Intel Clear fifth level</a:t>
            </a:r>
          </a:p>
        </p:txBody>
      </p:sp>
    </p:spTree>
    <p:extLst>
      <p:ext uri="{BB962C8B-B14F-4D97-AF65-F5344CB8AC3E}">
        <p14:creationId xmlns:p14="http://schemas.microsoft.com/office/powerpoint/2010/main" val="29004219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White Section Break">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5613" y="2108062"/>
            <a:ext cx="7772400" cy="1021556"/>
          </a:xfrm>
        </p:spPr>
        <p:txBody>
          <a:bodyPr anchor="b" anchorCtr="0">
            <a:noAutofit/>
          </a:bodyPr>
          <a:lstStyle>
            <a:lvl1pPr algn="l">
              <a:lnSpc>
                <a:spcPct val="80000"/>
              </a:lnSpc>
              <a:defRPr sz="5400" b="0" cap="none" spc="0" baseline="0">
                <a:solidFill>
                  <a:schemeClr val="tx2">
                    <a:alpha val="90000"/>
                  </a:schemeClr>
                </a:solidFill>
                <a:latin typeface="Intel Clear Pro" panose="020B0804020202060201" pitchFamily="34" charset="0"/>
                <a:cs typeface="Intel Clear Pro" panose="020B0804020202060201" pitchFamily="34" charset="0"/>
              </a:defRPr>
            </a:lvl1pPr>
          </a:lstStyle>
          <a:p>
            <a:r>
              <a:rPr lang="en-US" dirty="0"/>
              <a:t>54pt Intel Clear Pro</a:t>
            </a:r>
            <a:br>
              <a:rPr lang="en-US" dirty="0"/>
            </a:br>
            <a:r>
              <a:rPr lang="en-US" dirty="0"/>
              <a:t>white section break</a:t>
            </a:r>
          </a:p>
        </p:txBody>
      </p:sp>
      <p:sp>
        <p:nvSpPr>
          <p:cNvPr id="3" name="Text Placeholder 2"/>
          <p:cNvSpPr>
            <a:spLocks noGrp="1"/>
          </p:cNvSpPr>
          <p:nvPr>
            <p:ph type="body" idx="1" hasCustomPrompt="1"/>
          </p:nvPr>
        </p:nvSpPr>
        <p:spPr>
          <a:xfrm>
            <a:off x="455613" y="3241150"/>
            <a:ext cx="7772400" cy="1125140"/>
          </a:xfrm>
        </p:spPr>
        <p:txBody>
          <a:bodyPr anchor="t" anchorCtr="0">
            <a:noAutofit/>
          </a:bodyPr>
          <a:lstStyle>
            <a:lvl1pPr marL="0" indent="0">
              <a:buNone/>
              <a:defRPr sz="1600" b="0" baseline="0">
                <a:solidFill>
                  <a:schemeClr val="accent2"/>
                </a:solidFill>
                <a:latin typeface="+mn-lt"/>
                <a:cs typeface="Intel Clear" panose="020B060402020302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US" dirty="0"/>
              <a:t>16pt Intel Clear Subhead</a:t>
            </a: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EE2556C5-CE8C-6547-B838-EA80C61A4AF7}" type="slidenum">
              <a:rPr lang="en-US" smtClean="0"/>
              <a:pPr/>
              <a:t>‹#›</a:t>
            </a:fld>
            <a:endParaRPr lang="en-US" dirty="0"/>
          </a:p>
        </p:txBody>
      </p:sp>
    </p:spTree>
    <p:extLst>
      <p:ext uri="{BB962C8B-B14F-4D97-AF65-F5344CB8AC3E}">
        <p14:creationId xmlns:p14="http://schemas.microsoft.com/office/powerpoint/2010/main" val="2403727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secHead" preserve="1">
  <p:cSld name="3_Blue Section Brea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0AC3939-3989-4C41-A538-027FA0495E43}"/>
              </a:ext>
            </a:extLst>
          </p:cNvPr>
          <p:cNvSpPr/>
          <p:nvPr userDrawn="1"/>
        </p:nvSpPr>
        <p:spPr>
          <a:xfrm>
            <a:off x="0" y="0"/>
            <a:ext cx="9144000" cy="5143500"/>
          </a:xfrm>
          <a:prstGeom prst="rect">
            <a:avLst/>
          </a:prstGeom>
          <a:solidFill>
            <a:schemeClr val="tx2">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189"/>
            <a:endParaRPr lang="en-US" dirty="0">
              <a:solidFill>
                <a:prstClr val="white"/>
              </a:solidFill>
            </a:endParaRPr>
          </a:p>
        </p:txBody>
      </p:sp>
      <p:sp>
        <p:nvSpPr>
          <p:cNvPr id="2" name="Title 1"/>
          <p:cNvSpPr>
            <a:spLocks noGrp="1"/>
          </p:cNvSpPr>
          <p:nvPr userDrawn="1">
            <p:ph type="title" hasCustomPrompt="1"/>
          </p:nvPr>
        </p:nvSpPr>
        <p:spPr>
          <a:xfrm>
            <a:off x="455613" y="2108062"/>
            <a:ext cx="7772400" cy="1021556"/>
          </a:xfrm>
        </p:spPr>
        <p:txBody>
          <a:bodyPr anchor="b" anchorCtr="0">
            <a:noAutofit/>
          </a:bodyPr>
          <a:lstStyle>
            <a:lvl1pPr algn="l">
              <a:lnSpc>
                <a:spcPct val="80000"/>
              </a:lnSpc>
              <a:defRPr sz="5400" b="0" cap="none" spc="0" baseline="0">
                <a:solidFill>
                  <a:schemeClr val="bg1">
                    <a:alpha val="90000"/>
                  </a:schemeClr>
                </a:solidFill>
                <a:latin typeface="Intel Clear Pro" panose="020B0804020202060201" pitchFamily="34" charset="0"/>
                <a:cs typeface="Intel Clear Pro" panose="020B0804020202060201" pitchFamily="34" charset="0"/>
              </a:defRPr>
            </a:lvl1pPr>
          </a:lstStyle>
          <a:p>
            <a:r>
              <a:rPr lang="en-US" dirty="0"/>
              <a:t>54pt Intel Clear Pro</a:t>
            </a:r>
            <a:br>
              <a:rPr lang="en-US" dirty="0"/>
            </a:br>
            <a:r>
              <a:rPr lang="en-US" dirty="0"/>
              <a:t>blue section break</a:t>
            </a:r>
          </a:p>
        </p:txBody>
      </p:sp>
      <p:sp>
        <p:nvSpPr>
          <p:cNvPr id="3" name="Text Placeholder 2"/>
          <p:cNvSpPr>
            <a:spLocks noGrp="1"/>
          </p:cNvSpPr>
          <p:nvPr userDrawn="1">
            <p:ph type="body" idx="1" hasCustomPrompt="1"/>
          </p:nvPr>
        </p:nvSpPr>
        <p:spPr>
          <a:xfrm>
            <a:off x="455613" y="3241150"/>
            <a:ext cx="7772400" cy="1125140"/>
          </a:xfrm>
        </p:spPr>
        <p:txBody>
          <a:bodyPr anchor="t" anchorCtr="0">
            <a:noAutofit/>
          </a:bodyPr>
          <a:lstStyle>
            <a:lvl1pPr marL="0" indent="0">
              <a:buNone/>
              <a:defRPr sz="1600" b="0" i="0" baseline="0">
                <a:solidFill>
                  <a:srgbClr val="F3D54E"/>
                </a:solidFill>
                <a:latin typeface="Intel Clear"/>
                <a:cs typeface="Intel Clear"/>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US" dirty="0"/>
              <a:t>16pt Intel Clear Subhead</a:t>
            </a:r>
          </a:p>
        </p:txBody>
      </p:sp>
    </p:spTree>
    <p:extLst>
      <p:ext uri="{BB962C8B-B14F-4D97-AF65-F5344CB8AC3E}">
        <p14:creationId xmlns:p14="http://schemas.microsoft.com/office/powerpoint/2010/main" val="18597499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4_Blue Section Brea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0AC3939-3989-4C41-A538-027FA0495E43}"/>
              </a:ext>
            </a:extLst>
          </p:cNvPr>
          <p:cNvSpPr/>
          <p:nvPr userDrawn="1"/>
        </p:nvSpPr>
        <p:spPr>
          <a:xfrm>
            <a:off x="0" y="0"/>
            <a:ext cx="9144000" cy="5143500"/>
          </a:xfrm>
          <a:prstGeom prst="rect">
            <a:avLst/>
          </a:prstGeom>
          <a:solidFill>
            <a:schemeClr val="tx2">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189"/>
            <a:endParaRPr lang="en-US" dirty="0">
              <a:solidFill>
                <a:prstClr val="white"/>
              </a:solidFill>
            </a:endParaRPr>
          </a:p>
        </p:txBody>
      </p:sp>
      <p:sp>
        <p:nvSpPr>
          <p:cNvPr id="2" name="Title 1"/>
          <p:cNvSpPr>
            <a:spLocks noGrp="1"/>
          </p:cNvSpPr>
          <p:nvPr userDrawn="1">
            <p:ph type="title" hasCustomPrompt="1"/>
          </p:nvPr>
        </p:nvSpPr>
        <p:spPr>
          <a:xfrm>
            <a:off x="455613" y="2108062"/>
            <a:ext cx="7772400" cy="1021556"/>
          </a:xfrm>
        </p:spPr>
        <p:txBody>
          <a:bodyPr anchor="b" anchorCtr="0">
            <a:noAutofit/>
          </a:bodyPr>
          <a:lstStyle>
            <a:lvl1pPr algn="l">
              <a:lnSpc>
                <a:spcPct val="80000"/>
              </a:lnSpc>
              <a:defRPr sz="5400" b="0" cap="none" spc="0" baseline="0">
                <a:solidFill>
                  <a:schemeClr val="bg1">
                    <a:alpha val="90000"/>
                  </a:schemeClr>
                </a:solidFill>
                <a:latin typeface="Intel Clear Pro" panose="020B0804020202060201" pitchFamily="34" charset="0"/>
                <a:cs typeface="Intel Clear Pro" panose="020B0804020202060201" pitchFamily="34" charset="0"/>
              </a:defRPr>
            </a:lvl1pPr>
          </a:lstStyle>
          <a:p>
            <a:r>
              <a:rPr lang="en-US" dirty="0"/>
              <a:t>54pt Intel Clear Pro</a:t>
            </a:r>
            <a:br>
              <a:rPr lang="en-US" dirty="0"/>
            </a:br>
            <a:r>
              <a:rPr lang="en-US" dirty="0"/>
              <a:t>blue section break</a:t>
            </a:r>
          </a:p>
        </p:txBody>
      </p:sp>
      <p:sp>
        <p:nvSpPr>
          <p:cNvPr id="3" name="Text Placeholder 2"/>
          <p:cNvSpPr>
            <a:spLocks noGrp="1"/>
          </p:cNvSpPr>
          <p:nvPr userDrawn="1">
            <p:ph type="body" idx="1" hasCustomPrompt="1"/>
          </p:nvPr>
        </p:nvSpPr>
        <p:spPr>
          <a:xfrm>
            <a:off x="455613" y="3241150"/>
            <a:ext cx="7772400" cy="1125140"/>
          </a:xfrm>
        </p:spPr>
        <p:txBody>
          <a:bodyPr anchor="t" anchorCtr="0">
            <a:noAutofit/>
          </a:bodyPr>
          <a:lstStyle>
            <a:lvl1pPr marL="0" indent="0">
              <a:buNone/>
              <a:defRPr sz="1600" b="0" i="0" baseline="0">
                <a:solidFill>
                  <a:srgbClr val="F3D54E"/>
                </a:solidFill>
                <a:latin typeface="Intel Clear"/>
                <a:cs typeface="Intel Clear"/>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US" dirty="0"/>
              <a:t>16pt Intel Clear Subhead</a:t>
            </a:r>
          </a:p>
        </p:txBody>
      </p:sp>
    </p:spTree>
    <p:extLst>
      <p:ext uri="{BB962C8B-B14F-4D97-AF65-F5344CB8AC3E}">
        <p14:creationId xmlns:p14="http://schemas.microsoft.com/office/powerpoint/2010/main" val="17635619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secHead" preserve="1">
  <p:cSld name="1_1-Blue SubSection Brea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0AC3939-3989-4C41-A538-027FA0495E43}"/>
              </a:ext>
            </a:extLst>
          </p:cNvPr>
          <p:cNvSpPr/>
          <p:nvPr userDrawn="1"/>
        </p:nvSpPr>
        <p:spPr>
          <a:xfrm>
            <a:off x="0" y="0"/>
            <a:ext cx="9144000" cy="5143500"/>
          </a:xfrm>
          <a:prstGeom prst="rect">
            <a:avLst/>
          </a:prstGeom>
          <a:solidFill>
            <a:schemeClr val="tx2">
              <a:alpha val="3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189"/>
            <a:endParaRPr lang="en-US" dirty="0">
              <a:solidFill>
                <a:prstClr val="white"/>
              </a:solidFill>
            </a:endParaRPr>
          </a:p>
        </p:txBody>
      </p:sp>
      <p:sp>
        <p:nvSpPr>
          <p:cNvPr id="2" name="Title 1"/>
          <p:cNvSpPr>
            <a:spLocks noGrp="1"/>
          </p:cNvSpPr>
          <p:nvPr userDrawn="1">
            <p:ph type="title" hasCustomPrompt="1"/>
          </p:nvPr>
        </p:nvSpPr>
        <p:spPr>
          <a:xfrm>
            <a:off x="455613" y="2108062"/>
            <a:ext cx="7772400" cy="1021556"/>
          </a:xfrm>
        </p:spPr>
        <p:txBody>
          <a:bodyPr anchor="b" anchorCtr="0">
            <a:noAutofit/>
          </a:bodyPr>
          <a:lstStyle>
            <a:lvl1pPr algn="l">
              <a:lnSpc>
                <a:spcPct val="80000"/>
              </a:lnSpc>
              <a:defRPr sz="5400" b="0" cap="none" spc="0" baseline="0">
                <a:solidFill>
                  <a:schemeClr val="bg1">
                    <a:alpha val="90000"/>
                  </a:schemeClr>
                </a:solidFill>
                <a:latin typeface="Intel Clear Pro" panose="020B0804020202060201" pitchFamily="34" charset="0"/>
                <a:cs typeface="Intel Clear Pro" panose="020B0804020202060201" pitchFamily="34" charset="0"/>
              </a:defRPr>
            </a:lvl1pPr>
          </a:lstStyle>
          <a:p>
            <a:r>
              <a:rPr lang="en-US" dirty="0"/>
              <a:t>54pt Intel Clear Pro</a:t>
            </a:r>
            <a:br>
              <a:rPr lang="en-US" dirty="0"/>
            </a:br>
            <a:r>
              <a:rPr lang="en-US" dirty="0"/>
              <a:t>blue section break</a:t>
            </a:r>
          </a:p>
        </p:txBody>
      </p:sp>
      <p:sp>
        <p:nvSpPr>
          <p:cNvPr id="3" name="Text Placeholder 2"/>
          <p:cNvSpPr>
            <a:spLocks noGrp="1"/>
          </p:cNvSpPr>
          <p:nvPr userDrawn="1">
            <p:ph type="body" idx="1" hasCustomPrompt="1"/>
          </p:nvPr>
        </p:nvSpPr>
        <p:spPr>
          <a:xfrm>
            <a:off x="455613" y="3241150"/>
            <a:ext cx="7772400" cy="1125140"/>
          </a:xfrm>
        </p:spPr>
        <p:txBody>
          <a:bodyPr anchor="t" anchorCtr="0">
            <a:noAutofit/>
          </a:bodyPr>
          <a:lstStyle>
            <a:lvl1pPr marL="0" indent="0">
              <a:buNone/>
              <a:defRPr sz="1600" b="0" i="0" baseline="0">
                <a:solidFill>
                  <a:srgbClr val="F3D54E"/>
                </a:solidFill>
                <a:latin typeface="Intel Clear"/>
                <a:cs typeface="Intel Clear"/>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US" dirty="0"/>
              <a:t>16pt Intel Clear Subhead</a:t>
            </a:r>
          </a:p>
        </p:txBody>
      </p:sp>
    </p:spTree>
    <p:extLst>
      <p:ext uri="{BB962C8B-B14F-4D97-AF65-F5344CB8AC3E}">
        <p14:creationId xmlns:p14="http://schemas.microsoft.com/office/powerpoint/2010/main" val="21134806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secHead" preserve="1">
  <p:cSld name="2_2-Blue SubSection Brea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0AC3939-3989-4C41-A538-027FA0495E43}"/>
              </a:ext>
            </a:extLst>
          </p:cNvPr>
          <p:cNvSpPr/>
          <p:nvPr userDrawn="1"/>
        </p:nvSpPr>
        <p:spPr>
          <a:xfrm>
            <a:off x="0" y="0"/>
            <a:ext cx="9144000" cy="5143500"/>
          </a:xfrm>
          <a:prstGeom prst="rect">
            <a:avLst/>
          </a:prstGeom>
          <a:solidFill>
            <a:schemeClr val="tx2">
              <a:alpha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189"/>
            <a:endParaRPr lang="en-US" dirty="0">
              <a:solidFill>
                <a:prstClr val="white"/>
              </a:solidFill>
            </a:endParaRPr>
          </a:p>
        </p:txBody>
      </p:sp>
      <p:sp>
        <p:nvSpPr>
          <p:cNvPr id="2" name="Title 1"/>
          <p:cNvSpPr>
            <a:spLocks noGrp="1"/>
          </p:cNvSpPr>
          <p:nvPr userDrawn="1">
            <p:ph type="title" hasCustomPrompt="1"/>
          </p:nvPr>
        </p:nvSpPr>
        <p:spPr>
          <a:xfrm>
            <a:off x="455613" y="2108062"/>
            <a:ext cx="7772400" cy="1021556"/>
          </a:xfrm>
        </p:spPr>
        <p:txBody>
          <a:bodyPr anchor="b" anchorCtr="0">
            <a:noAutofit/>
          </a:bodyPr>
          <a:lstStyle>
            <a:lvl1pPr algn="l">
              <a:lnSpc>
                <a:spcPct val="80000"/>
              </a:lnSpc>
              <a:defRPr sz="5400" b="0" cap="none" spc="0" baseline="0">
                <a:solidFill>
                  <a:schemeClr val="bg1">
                    <a:alpha val="90000"/>
                  </a:schemeClr>
                </a:solidFill>
                <a:latin typeface="Intel Clear Pro" panose="020B0804020202060201" pitchFamily="34" charset="0"/>
                <a:cs typeface="Intel Clear Pro" panose="020B0804020202060201" pitchFamily="34" charset="0"/>
              </a:defRPr>
            </a:lvl1pPr>
          </a:lstStyle>
          <a:p>
            <a:r>
              <a:rPr lang="en-US" dirty="0"/>
              <a:t>54pt Intel Clear Pro</a:t>
            </a:r>
            <a:br>
              <a:rPr lang="en-US" dirty="0"/>
            </a:br>
            <a:r>
              <a:rPr lang="en-US" dirty="0"/>
              <a:t>blue section break</a:t>
            </a:r>
          </a:p>
        </p:txBody>
      </p:sp>
      <p:sp>
        <p:nvSpPr>
          <p:cNvPr id="3" name="Text Placeholder 2"/>
          <p:cNvSpPr>
            <a:spLocks noGrp="1"/>
          </p:cNvSpPr>
          <p:nvPr userDrawn="1">
            <p:ph type="body" idx="1" hasCustomPrompt="1"/>
          </p:nvPr>
        </p:nvSpPr>
        <p:spPr>
          <a:xfrm>
            <a:off x="455613" y="3241150"/>
            <a:ext cx="7772400" cy="1125140"/>
          </a:xfrm>
        </p:spPr>
        <p:txBody>
          <a:bodyPr anchor="t" anchorCtr="0">
            <a:noAutofit/>
          </a:bodyPr>
          <a:lstStyle>
            <a:lvl1pPr marL="0" indent="0">
              <a:buNone/>
              <a:defRPr sz="1600" b="0" i="0" baseline="0">
                <a:solidFill>
                  <a:srgbClr val="F3D54E"/>
                </a:solidFill>
                <a:latin typeface="Intel Clear"/>
                <a:cs typeface="Intel Clear"/>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US" dirty="0"/>
              <a:t>16pt Intel Clear Subhead</a:t>
            </a:r>
          </a:p>
        </p:txBody>
      </p:sp>
    </p:spTree>
    <p:extLst>
      <p:ext uri="{BB962C8B-B14F-4D97-AF65-F5344CB8AC3E}">
        <p14:creationId xmlns:p14="http://schemas.microsoft.com/office/powerpoint/2010/main" val="14538384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secHead" preserve="1">
  <p:cSld name="3_3-Blue SubSection Brea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0AC3939-3989-4C41-A538-027FA0495E43}"/>
              </a:ext>
            </a:extLst>
          </p:cNvPr>
          <p:cNvSpPr/>
          <p:nvPr userDrawn="1"/>
        </p:nvSpPr>
        <p:spPr>
          <a:xfrm>
            <a:off x="0" y="0"/>
            <a:ext cx="9144000" cy="5143500"/>
          </a:xfrm>
          <a:prstGeom prst="rect">
            <a:avLst/>
          </a:prstGeom>
          <a:solidFill>
            <a:schemeClr val="tx2">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189"/>
            <a:endParaRPr lang="en-US" dirty="0">
              <a:solidFill>
                <a:prstClr val="white"/>
              </a:solidFill>
            </a:endParaRPr>
          </a:p>
        </p:txBody>
      </p:sp>
      <p:sp>
        <p:nvSpPr>
          <p:cNvPr id="2" name="Title 1"/>
          <p:cNvSpPr>
            <a:spLocks noGrp="1"/>
          </p:cNvSpPr>
          <p:nvPr userDrawn="1">
            <p:ph type="title" hasCustomPrompt="1"/>
          </p:nvPr>
        </p:nvSpPr>
        <p:spPr>
          <a:xfrm>
            <a:off x="455613" y="2108062"/>
            <a:ext cx="7772400" cy="1021556"/>
          </a:xfrm>
        </p:spPr>
        <p:txBody>
          <a:bodyPr anchor="b" anchorCtr="0">
            <a:noAutofit/>
          </a:bodyPr>
          <a:lstStyle>
            <a:lvl1pPr algn="l">
              <a:lnSpc>
                <a:spcPct val="80000"/>
              </a:lnSpc>
              <a:defRPr sz="5400" b="0" cap="none" spc="0" baseline="0">
                <a:solidFill>
                  <a:schemeClr val="bg1">
                    <a:alpha val="90000"/>
                  </a:schemeClr>
                </a:solidFill>
                <a:latin typeface="Intel Clear Pro" panose="020B0804020202060201" pitchFamily="34" charset="0"/>
                <a:cs typeface="Intel Clear Pro" panose="020B0804020202060201" pitchFamily="34" charset="0"/>
              </a:defRPr>
            </a:lvl1pPr>
          </a:lstStyle>
          <a:p>
            <a:r>
              <a:rPr lang="en-US" dirty="0"/>
              <a:t>54pt Intel Clear Pro</a:t>
            </a:r>
            <a:br>
              <a:rPr lang="en-US" dirty="0"/>
            </a:br>
            <a:r>
              <a:rPr lang="en-US" dirty="0"/>
              <a:t>blue section break</a:t>
            </a:r>
          </a:p>
        </p:txBody>
      </p:sp>
      <p:sp>
        <p:nvSpPr>
          <p:cNvPr id="3" name="Text Placeholder 2"/>
          <p:cNvSpPr>
            <a:spLocks noGrp="1"/>
          </p:cNvSpPr>
          <p:nvPr userDrawn="1">
            <p:ph type="body" idx="1" hasCustomPrompt="1"/>
          </p:nvPr>
        </p:nvSpPr>
        <p:spPr>
          <a:xfrm>
            <a:off x="455613" y="3241150"/>
            <a:ext cx="7772400" cy="1125140"/>
          </a:xfrm>
        </p:spPr>
        <p:txBody>
          <a:bodyPr anchor="t" anchorCtr="0">
            <a:noAutofit/>
          </a:bodyPr>
          <a:lstStyle>
            <a:lvl1pPr marL="0" indent="0">
              <a:buNone/>
              <a:defRPr sz="1600" b="0" i="0" baseline="0">
                <a:solidFill>
                  <a:srgbClr val="F3D54E"/>
                </a:solidFill>
                <a:latin typeface="Intel Clear"/>
                <a:cs typeface="Intel Clear"/>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US" dirty="0"/>
              <a:t>16pt Intel Clear Subhead</a:t>
            </a:r>
          </a:p>
        </p:txBody>
      </p:sp>
    </p:spTree>
    <p:extLst>
      <p:ext uri="{BB962C8B-B14F-4D97-AF65-F5344CB8AC3E}">
        <p14:creationId xmlns:p14="http://schemas.microsoft.com/office/powerpoint/2010/main" val="32393670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secHead" preserve="1">
  <p:cSld name="5_5-Blue SubSection Brea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0AC3939-3989-4C41-A538-027FA0495E43}"/>
              </a:ext>
            </a:extLst>
          </p:cNvPr>
          <p:cNvSpPr/>
          <p:nvPr userDrawn="1"/>
        </p:nvSpPr>
        <p:spPr>
          <a:xfrm>
            <a:off x="0" y="0"/>
            <a:ext cx="9144000" cy="5143500"/>
          </a:xfrm>
          <a:prstGeom prst="rect">
            <a:avLst/>
          </a:prstGeom>
          <a:solidFill>
            <a:schemeClr val="tx2">
              <a:alpha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189"/>
            <a:endParaRPr lang="en-US" dirty="0">
              <a:solidFill>
                <a:prstClr val="white"/>
              </a:solidFill>
            </a:endParaRPr>
          </a:p>
        </p:txBody>
      </p:sp>
      <p:sp>
        <p:nvSpPr>
          <p:cNvPr id="2" name="Title 1"/>
          <p:cNvSpPr>
            <a:spLocks noGrp="1"/>
          </p:cNvSpPr>
          <p:nvPr userDrawn="1">
            <p:ph type="title" hasCustomPrompt="1"/>
          </p:nvPr>
        </p:nvSpPr>
        <p:spPr>
          <a:xfrm>
            <a:off x="455613" y="2108062"/>
            <a:ext cx="7772400" cy="1021556"/>
          </a:xfrm>
        </p:spPr>
        <p:txBody>
          <a:bodyPr anchor="b" anchorCtr="0">
            <a:noAutofit/>
          </a:bodyPr>
          <a:lstStyle>
            <a:lvl1pPr algn="l">
              <a:lnSpc>
                <a:spcPct val="80000"/>
              </a:lnSpc>
              <a:defRPr sz="5400" b="0" cap="none" spc="0" baseline="0">
                <a:solidFill>
                  <a:schemeClr val="bg1">
                    <a:alpha val="90000"/>
                  </a:schemeClr>
                </a:solidFill>
                <a:latin typeface="Intel Clear Pro" panose="020B0804020202060201" pitchFamily="34" charset="0"/>
                <a:cs typeface="Intel Clear Pro" panose="020B0804020202060201" pitchFamily="34" charset="0"/>
              </a:defRPr>
            </a:lvl1pPr>
          </a:lstStyle>
          <a:p>
            <a:r>
              <a:rPr lang="en-US" dirty="0"/>
              <a:t>54pt Intel Clear Pro</a:t>
            </a:r>
            <a:br>
              <a:rPr lang="en-US" dirty="0"/>
            </a:br>
            <a:r>
              <a:rPr lang="en-US" dirty="0"/>
              <a:t>blue section break</a:t>
            </a:r>
          </a:p>
        </p:txBody>
      </p:sp>
      <p:sp>
        <p:nvSpPr>
          <p:cNvPr id="3" name="Text Placeholder 2"/>
          <p:cNvSpPr>
            <a:spLocks noGrp="1"/>
          </p:cNvSpPr>
          <p:nvPr userDrawn="1">
            <p:ph type="body" idx="1" hasCustomPrompt="1"/>
          </p:nvPr>
        </p:nvSpPr>
        <p:spPr>
          <a:xfrm>
            <a:off x="455613" y="3241150"/>
            <a:ext cx="7772400" cy="1125140"/>
          </a:xfrm>
        </p:spPr>
        <p:txBody>
          <a:bodyPr anchor="t" anchorCtr="0">
            <a:noAutofit/>
          </a:bodyPr>
          <a:lstStyle>
            <a:lvl1pPr marL="0" indent="0">
              <a:buNone/>
              <a:defRPr sz="1600" b="0" i="0" baseline="0">
                <a:solidFill>
                  <a:srgbClr val="F3D54E"/>
                </a:solidFill>
                <a:latin typeface="Intel Clear"/>
                <a:cs typeface="Intel Clear"/>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US" dirty="0"/>
              <a:t>16pt Intel Clear Subhead</a:t>
            </a:r>
          </a:p>
        </p:txBody>
      </p:sp>
    </p:spTree>
    <p:extLst>
      <p:ext uri="{BB962C8B-B14F-4D97-AF65-F5344CB8AC3E}">
        <p14:creationId xmlns:p14="http://schemas.microsoft.com/office/powerpoint/2010/main" val="16717609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secHead" preserve="1">
  <p:cSld name="Blue Section Break">
    <p:bg>
      <p:bgPr>
        <a:gradFill flip="none" rotWithShape="1">
          <a:gsLst>
            <a:gs pos="32000">
              <a:schemeClr val="tx2"/>
            </a:gs>
            <a:gs pos="95000">
              <a:srgbClr val="009FDF"/>
            </a:gs>
            <a:gs pos="78000">
              <a:srgbClr val="0071C5"/>
            </a:gs>
          </a:gsLst>
          <a:lin ang="19860000" scaled="0"/>
          <a:tileRect/>
        </a:gradFill>
        <a:effectLst/>
      </p:bgPr>
    </p:bg>
    <p:spTree>
      <p:nvGrpSpPr>
        <p:cNvPr id="1" name=""/>
        <p:cNvGrpSpPr/>
        <p:nvPr/>
      </p:nvGrpSpPr>
      <p:grpSpPr>
        <a:xfrm>
          <a:off x="0" y="0"/>
          <a:ext cx="0" cy="0"/>
          <a:chOff x="0" y="0"/>
          <a:chExt cx="0" cy="0"/>
        </a:xfrm>
      </p:grpSpPr>
      <p:sp>
        <p:nvSpPr>
          <p:cNvPr id="2" name="Title 1"/>
          <p:cNvSpPr>
            <a:spLocks noGrp="1"/>
          </p:cNvSpPr>
          <p:nvPr userDrawn="1">
            <p:ph type="title" hasCustomPrompt="1"/>
          </p:nvPr>
        </p:nvSpPr>
        <p:spPr>
          <a:xfrm>
            <a:off x="455613" y="2108062"/>
            <a:ext cx="7772400" cy="1021556"/>
          </a:xfrm>
        </p:spPr>
        <p:txBody>
          <a:bodyPr anchor="b" anchorCtr="0">
            <a:noAutofit/>
          </a:bodyPr>
          <a:lstStyle>
            <a:lvl1pPr algn="l">
              <a:lnSpc>
                <a:spcPct val="80000"/>
              </a:lnSpc>
              <a:defRPr sz="5400" b="0" cap="none" spc="0" baseline="0">
                <a:solidFill>
                  <a:schemeClr val="bg1">
                    <a:alpha val="90000"/>
                  </a:schemeClr>
                </a:solidFill>
                <a:latin typeface="Intel Clear Pro" panose="020B0804020202060201" pitchFamily="34" charset="0"/>
                <a:cs typeface="Intel Clear Pro" panose="020B0804020202060201" pitchFamily="34" charset="0"/>
              </a:defRPr>
            </a:lvl1pPr>
          </a:lstStyle>
          <a:p>
            <a:r>
              <a:rPr lang="en-US" dirty="0"/>
              <a:t>54pt Intel Clear Pro</a:t>
            </a:r>
            <a:br>
              <a:rPr lang="en-US" dirty="0"/>
            </a:br>
            <a:r>
              <a:rPr lang="en-US" dirty="0"/>
              <a:t>blue section break</a:t>
            </a:r>
          </a:p>
        </p:txBody>
      </p:sp>
      <p:sp>
        <p:nvSpPr>
          <p:cNvPr id="3" name="Text Placeholder 2"/>
          <p:cNvSpPr>
            <a:spLocks noGrp="1"/>
          </p:cNvSpPr>
          <p:nvPr userDrawn="1">
            <p:ph type="body" idx="1" hasCustomPrompt="1"/>
          </p:nvPr>
        </p:nvSpPr>
        <p:spPr>
          <a:xfrm>
            <a:off x="455613" y="3241150"/>
            <a:ext cx="7772400" cy="1125140"/>
          </a:xfrm>
        </p:spPr>
        <p:txBody>
          <a:bodyPr anchor="t" anchorCtr="0">
            <a:noAutofit/>
          </a:bodyPr>
          <a:lstStyle>
            <a:lvl1pPr marL="0" indent="0">
              <a:buNone/>
              <a:defRPr sz="1600" b="0" i="0" baseline="0">
                <a:solidFill>
                  <a:srgbClr val="F3D54E"/>
                </a:solidFill>
                <a:latin typeface="Intel Clear"/>
                <a:cs typeface="Intel Clear"/>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US" dirty="0"/>
              <a:t>16pt Intel Clear Subhead</a:t>
            </a:r>
          </a:p>
        </p:txBody>
      </p:sp>
    </p:spTree>
    <p:extLst>
      <p:ext uri="{BB962C8B-B14F-4D97-AF65-F5344CB8AC3E}">
        <p14:creationId xmlns:p14="http://schemas.microsoft.com/office/powerpoint/2010/main" val="11101123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2_Title Slide with Linear Gradient">
    <p:bg>
      <p:bgPr>
        <a:gradFill flip="none" rotWithShape="1">
          <a:gsLst>
            <a:gs pos="32000">
              <a:schemeClr val="tx2"/>
            </a:gs>
            <a:gs pos="95000">
              <a:srgbClr val="009FDF"/>
            </a:gs>
            <a:gs pos="78000">
              <a:srgbClr val="0071C5"/>
            </a:gs>
          </a:gsLst>
          <a:lin ang="1986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44687" y="2479422"/>
            <a:ext cx="8212886" cy="1102519"/>
          </a:xfrm>
        </p:spPr>
        <p:txBody>
          <a:bodyPr lIns="0" rIns="0" anchor="b" anchorCtr="0">
            <a:noAutofit/>
          </a:bodyPr>
          <a:lstStyle>
            <a:lvl1pPr>
              <a:lnSpc>
                <a:spcPct val="80000"/>
              </a:lnSpc>
              <a:defRPr sz="6500" b="0" spc="0" baseline="0">
                <a:solidFill>
                  <a:schemeClr val="bg1">
                    <a:alpha val="90000"/>
                  </a:schemeClr>
                </a:solidFill>
                <a:latin typeface="Intel Clear Pro" panose="020B0804020202060201" pitchFamily="34" charset="0"/>
                <a:cs typeface="Intel Clear Pro" panose="020B0804020202060201" pitchFamily="34" charset="0"/>
              </a:defRPr>
            </a:lvl1pPr>
          </a:lstStyle>
          <a:p>
            <a:r>
              <a:rPr lang="en-US" dirty="0"/>
              <a:t>65pt Intel Clear pro Title</a:t>
            </a:r>
            <a:br>
              <a:rPr lang="en-US" dirty="0"/>
            </a:br>
            <a:r>
              <a:rPr lang="en-US" dirty="0"/>
              <a:t>with Linear gradient</a:t>
            </a:r>
          </a:p>
        </p:txBody>
      </p:sp>
      <p:sp>
        <p:nvSpPr>
          <p:cNvPr id="3" name="Subtitle 2"/>
          <p:cNvSpPr>
            <a:spLocks noGrp="1"/>
          </p:cNvSpPr>
          <p:nvPr>
            <p:ph type="subTitle" idx="1" hasCustomPrompt="1"/>
          </p:nvPr>
        </p:nvSpPr>
        <p:spPr>
          <a:xfrm>
            <a:off x="455613" y="3493008"/>
            <a:ext cx="6330212" cy="925360"/>
          </a:xfrm>
        </p:spPr>
        <p:txBody>
          <a:bodyPr lIns="0" rIns="0">
            <a:noAutofit/>
          </a:bodyPr>
          <a:lstStyle>
            <a:lvl1pPr marL="0" indent="0" algn="l">
              <a:buNone/>
              <a:defRPr sz="1600" b="0" i="0" baseline="0">
                <a:solidFill>
                  <a:schemeClr val="accent3"/>
                </a:solidFill>
                <a:latin typeface="Intel Clear"/>
                <a:cs typeface="Intel Clear"/>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16pt Intel Clear Subhead, Date, Etc.</a:t>
            </a:r>
          </a:p>
        </p:txBody>
      </p:sp>
      <p:pic>
        <p:nvPicPr>
          <p:cNvPr id="6" name="Picture 2"/>
          <p:cNvPicPr>
            <a:picLocks noChangeAspect="1" noChangeArrowheads="1"/>
          </p:cNvPicPr>
          <p:nvPr userDrawn="1"/>
        </p:nvPicPr>
        <p:blipFill>
          <a:blip r:embed="rId2">
            <a:extLst>
              <a:ext uri="{28A0092B-C50C-407E-A947-70E740481C1C}">
                <a14:useLocalDpi xmlns:a14="http://schemas.microsoft.com/office/drawing/2010/main" val="0"/>
              </a:ext>
            </a:extLst>
          </a:blip>
          <a:stretch>
            <a:fillRect/>
          </a:stretch>
        </p:blipFill>
        <p:spPr bwMode="auto">
          <a:xfrm>
            <a:off x="451797" y="383169"/>
            <a:ext cx="1248049" cy="82985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22491933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Hero Text">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455613" y="2234882"/>
            <a:ext cx="7772400" cy="1125140"/>
          </a:xfrm>
        </p:spPr>
        <p:txBody>
          <a:bodyPr anchor="t" anchorCtr="0">
            <a:noAutofit/>
          </a:bodyPr>
          <a:lstStyle>
            <a:lvl1pPr marL="0" indent="0">
              <a:buNone/>
              <a:defRPr sz="4000" b="0" baseline="0">
                <a:solidFill>
                  <a:schemeClr val="accent2"/>
                </a:solidFill>
                <a:latin typeface="Intel Clear"/>
                <a:ea typeface="Intel Clear"/>
                <a:cs typeface="Intel Clear"/>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US" dirty="0"/>
              <a:t>40pt Intel Clear Light Body.</a:t>
            </a:r>
            <a:br>
              <a:rPr lang="en-US" dirty="0"/>
            </a:br>
            <a:r>
              <a:rPr lang="en-US" dirty="0"/>
              <a:t>For content that is not a section, but has a big idea in text only.</a:t>
            </a: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EE2556C5-CE8C-6547-B838-EA80C61A4AF7}" type="slidenum">
              <a:rPr lang="en-US" smtClean="0"/>
              <a:pPr/>
              <a:t>‹#›</a:t>
            </a:fld>
            <a:endParaRPr lang="en-US" dirty="0"/>
          </a:p>
        </p:txBody>
      </p:sp>
      <p:sp>
        <p:nvSpPr>
          <p:cNvPr id="7" name="Title 1"/>
          <p:cNvSpPr>
            <a:spLocks noGrp="1"/>
          </p:cNvSpPr>
          <p:nvPr>
            <p:ph type="title" hasCustomPrompt="1"/>
          </p:nvPr>
        </p:nvSpPr>
        <p:spPr>
          <a:xfrm>
            <a:off x="455613" y="1101794"/>
            <a:ext cx="7772400" cy="1021556"/>
          </a:xfrm>
        </p:spPr>
        <p:txBody>
          <a:bodyPr anchor="b" anchorCtr="0">
            <a:noAutofit/>
          </a:bodyPr>
          <a:lstStyle>
            <a:lvl1pPr algn="l">
              <a:lnSpc>
                <a:spcPct val="80000"/>
              </a:lnSpc>
              <a:defRPr sz="4000" b="0" cap="none" spc="0" baseline="0">
                <a:solidFill>
                  <a:schemeClr val="tx2"/>
                </a:solidFill>
                <a:latin typeface="Intel Clear" panose="020B0604020203020204" pitchFamily="34" charset="0"/>
                <a:ea typeface="Intel Clear" panose="020B0604020203020204" pitchFamily="34" charset="0"/>
                <a:cs typeface="Intel Clear" panose="020B0604020203020204" pitchFamily="34" charset="0"/>
              </a:defRPr>
            </a:lvl1pPr>
          </a:lstStyle>
          <a:p>
            <a:r>
              <a:rPr lang="en-US" dirty="0"/>
              <a:t>40pt Intel Clear Heading</a:t>
            </a:r>
          </a:p>
        </p:txBody>
      </p:sp>
    </p:spTree>
    <p:extLst>
      <p:ext uri="{BB962C8B-B14F-4D97-AF65-F5344CB8AC3E}">
        <p14:creationId xmlns:p14="http://schemas.microsoft.com/office/powerpoint/2010/main" val="40012562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Blue Section Break Image">
    <p:bg>
      <p:bgPr>
        <a:gradFill>
          <a:gsLst>
            <a:gs pos="32000">
              <a:schemeClr val="tx2"/>
            </a:gs>
            <a:gs pos="95000">
              <a:srgbClr val="009FDF"/>
            </a:gs>
            <a:gs pos="78000">
              <a:srgbClr val="0071C5"/>
            </a:gs>
          </a:gsLst>
          <a:lin ang="19860000" scaled="0"/>
        </a:gra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5613" y="2260088"/>
            <a:ext cx="7772400" cy="1021556"/>
          </a:xfrm>
        </p:spPr>
        <p:txBody>
          <a:bodyPr anchor="b" anchorCtr="0">
            <a:noAutofit/>
          </a:bodyPr>
          <a:lstStyle>
            <a:lvl1pPr algn="l">
              <a:lnSpc>
                <a:spcPct val="80000"/>
              </a:lnSpc>
              <a:defRPr sz="5400" b="0" cap="none" spc="0" baseline="0">
                <a:solidFill>
                  <a:schemeClr val="bg1">
                    <a:alpha val="90000"/>
                  </a:schemeClr>
                </a:solidFill>
                <a:latin typeface="Intel Clear Pro" panose="020B0804020202060201" pitchFamily="34" charset="0"/>
                <a:cs typeface="Intel Clear Pro" panose="020B0804020202060201" pitchFamily="34" charset="0"/>
              </a:defRPr>
            </a:lvl1pPr>
          </a:lstStyle>
          <a:p>
            <a:r>
              <a:rPr lang="en-US" dirty="0"/>
              <a:t>54pt Intel Clear Pro blue section</a:t>
            </a:r>
          </a:p>
        </p:txBody>
      </p:sp>
      <p:sp>
        <p:nvSpPr>
          <p:cNvPr id="3" name="Text Placeholder 2"/>
          <p:cNvSpPr>
            <a:spLocks noGrp="1"/>
          </p:cNvSpPr>
          <p:nvPr>
            <p:ph type="body" idx="1" hasCustomPrompt="1"/>
          </p:nvPr>
        </p:nvSpPr>
        <p:spPr>
          <a:xfrm>
            <a:off x="455613" y="3348787"/>
            <a:ext cx="7772400" cy="1125140"/>
          </a:xfrm>
        </p:spPr>
        <p:txBody>
          <a:bodyPr anchor="t" anchorCtr="0">
            <a:noAutofit/>
          </a:bodyPr>
          <a:lstStyle>
            <a:lvl1pPr marL="0" indent="0">
              <a:buNone/>
              <a:defRPr sz="1600" b="0" baseline="0">
                <a:solidFill>
                  <a:schemeClr val="accent3"/>
                </a:solidFill>
                <a:latin typeface="+mn-lt"/>
                <a:cs typeface="Intel Clear" panose="020B060402020302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US" dirty="0"/>
              <a:t>16pt Intel Clear Subhead</a:t>
            </a:r>
          </a:p>
        </p:txBody>
      </p:sp>
      <p:sp>
        <p:nvSpPr>
          <p:cNvPr id="5" name="Picture Placeholder 4"/>
          <p:cNvSpPr>
            <a:spLocks noGrp="1"/>
          </p:cNvSpPr>
          <p:nvPr>
            <p:ph type="pic" sz="quarter" idx="13" hasCustomPrompt="1"/>
          </p:nvPr>
        </p:nvSpPr>
        <p:spPr>
          <a:xfrm>
            <a:off x="0" y="1"/>
            <a:ext cx="9144000" cy="2574131"/>
          </a:xfrm>
          <a:solidFill>
            <a:schemeClr val="bg2">
              <a:lumMod val="60000"/>
              <a:lumOff val="40000"/>
            </a:schemeClr>
          </a:solidFill>
        </p:spPr>
        <p:txBody>
          <a:bodyPr/>
          <a:lstStyle>
            <a:lvl1pPr>
              <a:defRPr baseline="0">
                <a:solidFill>
                  <a:srgbClr val="0071C5"/>
                </a:solidFill>
              </a:defRPr>
            </a:lvl1pPr>
          </a:lstStyle>
          <a:p>
            <a:r>
              <a:rPr lang="en-US" dirty="0"/>
              <a:t>Insert photo here. Drag picture to placeholder or click icon to add.</a:t>
            </a:r>
          </a:p>
        </p:txBody>
      </p:sp>
    </p:spTree>
    <p:extLst>
      <p:ext uri="{BB962C8B-B14F-4D97-AF65-F5344CB8AC3E}">
        <p14:creationId xmlns:p14="http://schemas.microsoft.com/office/powerpoint/2010/main" val="38437621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EE2556C5-CE8C-6547-B838-EA80C61A4AF7}" type="slidenum">
              <a:rPr lang="en-US" smtClean="0"/>
              <a:pPr/>
              <a:t>‹#›</a:t>
            </a:fld>
            <a:endParaRPr lang="en-US" dirty="0"/>
          </a:p>
        </p:txBody>
      </p:sp>
      <p:sp>
        <p:nvSpPr>
          <p:cNvPr id="6" name="Title 6"/>
          <p:cNvSpPr>
            <a:spLocks noGrp="1"/>
          </p:cNvSpPr>
          <p:nvPr>
            <p:ph type="title" hasCustomPrompt="1"/>
          </p:nvPr>
        </p:nvSpPr>
        <p:spPr>
          <a:xfrm>
            <a:off x="455613" y="308848"/>
            <a:ext cx="8229600" cy="868680"/>
          </a:xfrm>
        </p:spPr>
        <p:txBody>
          <a:bodyPr/>
          <a:lstStyle>
            <a:lvl1pPr>
              <a:defRPr b="0" i="0" baseline="0">
                <a:solidFill>
                  <a:schemeClr val="tx2"/>
                </a:solidFill>
                <a:latin typeface="Intel Clear"/>
                <a:cs typeface="Intel Clear"/>
              </a:defRPr>
            </a:lvl1pPr>
          </a:lstStyle>
          <a:p>
            <a:r>
              <a:rPr lang="en-US" dirty="0"/>
              <a:t>28pt Intel Clear Headline</a:t>
            </a:r>
          </a:p>
        </p:txBody>
      </p:sp>
    </p:spTree>
    <p:extLst>
      <p:ext uri="{BB962C8B-B14F-4D97-AF65-F5344CB8AC3E}">
        <p14:creationId xmlns:p14="http://schemas.microsoft.com/office/powerpoint/2010/main" val="4137169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EE2556C5-CE8C-6547-B838-EA80C61A4AF7}" type="slidenum">
              <a:rPr lang="en-US" smtClean="0"/>
              <a:pPr/>
              <a:t>‹#›</a:t>
            </a:fld>
            <a:endParaRPr lang="en-US" dirty="0"/>
          </a:p>
        </p:txBody>
      </p:sp>
    </p:spTree>
    <p:extLst>
      <p:ext uri="{BB962C8B-B14F-4D97-AF65-F5344CB8AC3E}">
        <p14:creationId xmlns:p14="http://schemas.microsoft.com/office/powerpoint/2010/main" val="33289616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blank" preserve="1">
  <p:cSld name="Back Cover Radial Gradient">
    <p:bg>
      <p:bgPr>
        <a:gradFill flip="none" rotWithShape="1">
          <a:gsLst>
            <a:gs pos="32000">
              <a:schemeClr val="tx2"/>
            </a:gs>
            <a:gs pos="95000">
              <a:srgbClr val="009FDF"/>
            </a:gs>
            <a:gs pos="78000">
              <a:srgbClr val="0071C5"/>
            </a:gs>
          </a:gsLst>
          <a:lin ang="19860000" scaled="0"/>
          <a:tileRect/>
        </a:gradFill>
        <a:effectLst/>
      </p:bgPr>
    </p:bg>
    <p:spTree>
      <p:nvGrpSpPr>
        <p:cNvPr id="1" name=""/>
        <p:cNvGrpSpPr/>
        <p:nvPr/>
      </p:nvGrpSpPr>
      <p:grpSpPr>
        <a:xfrm>
          <a:off x="0" y="0"/>
          <a:ext cx="0" cy="0"/>
          <a:chOff x="0" y="0"/>
          <a:chExt cx="0" cy="0"/>
        </a:xfrm>
      </p:grpSpPr>
      <p:pic>
        <p:nvPicPr>
          <p:cNvPr id="4" name="Picture 2" descr="\\.psf\Home\Desktop\Intel.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477432" y="1875130"/>
            <a:ext cx="2108795" cy="138988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5570096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blank" preserve="1">
  <p:cSld name="1_Back Cover Radial Gradient">
    <p:bg>
      <p:bgPr>
        <a:gradFill flip="none" rotWithShape="1">
          <a:gsLst>
            <a:gs pos="32000">
              <a:schemeClr val="tx2"/>
            </a:gs>
            <a:gs pos="95000">
              <a:srgbClr val="009FDF"/>
            </a:gs>
            <a:gs pos="78000">
              <a:srgbClr val="0071C5"/>
            </a:gs>
          </a:gsLst>
          <a:lin ang="19860000" scaled="0"/>
          <a:tileRect/>
        </a:gradFill>
        <a:effectLst/>
      </p:bgPr>
    </p:bg>
    <p:spTree>
      <p:nvGrpSpPr>
        <p:cNvPr id="1" name=""/>
        <p:cNvGrpSpPr/>
        <p:nvPr/>
      </p:nvGrpSpPr>
      <p:grpSpPr>
        <a:xfrm>
          <a:off x="0" y="0"/>
          <a:ext cx="0" cy="0"/>
          <a:chOff x="0" y="0"/>
          <a:chExt cx="0" cy="0"/>
        </a:xfrm>
      </p:grpSpPr>
      <p:pic>
        <p:nvPicPr>
          <p:cNvPr id="3" name="Picture 2" descr="int_experience_hrz_wht_rgb_3000.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748779" y="1874822"/>
            <a:ext cx="3646443" cy="1514490"/>
          </a:xfrm>
          <a:prstGeom prst="rect">
            <a:avLst/>
          </a:prstGeom>
        </p:spPr>
      </p:pic>
    </p:spTree>
    <p:extLst>
      <p:ext uri="{BB962C8B-B14F-4D97-AF65-F5344CB8AC3E}">
        <p14:creationId xmlns:p14="http://schemas.microsoft.com/office/powerpoint/2010/main" val="14748318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cSld name="1_Title and Large Bullet Content">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3124200" y="4767264"/>
            <a:ext cx="2895600" cy="273844"/>
          </a:xfrm>
          <a:prstGeom prst="rect">
            <a:avLst/>
          </a:prstGeom>
        </p:spPr>
        <p:txBody>
          <a:bodyPr/>
          <a:lstStyle>
            <a:lvl1pPr>
              <a:defRPr sz="1100">
                <a:solidFill>
                  <a:schemeClr val="bg1"/>
                </a:solidFill>
              </a:defRPr>
            </a:lvl1pPr>
          </a:lstStyle>
          <a:p>
            <a:pPr algn="ctr"/>
            <a:r>
              <a:rPr lang="en-US" dirty="0"/>
              <a:t>Intel Confidential</a:t>
            </a:r>
          </a:p>
        </p:txBody>
      </p:sp>
      <p:sp>
        <p:nvSpPr>
          <p:cNvPr id="6" name="Slide Number Placeholder 5"/>
          <p:cNvSpPr>
            <a:spLocks noGrp="1"/>
          </p:cNvSpPr>
          <p:nvPr>
            <p:ph type="sldNum" sz="quarter" idx="12"/>
          </p:nvPr>
        </p:nvSpPr>
        <p:spPr/>
        <p:txBody>
          <a:bodyPr/>
          <a:lstStyle/>
          <a:p>
            <a:fld id="{A7D0DC94-0B29-4F2D-9FB1-18FB52198DF4}" type="slidenum">
              <a:rPr lang="en-US" smtClean="0"/>
              <a:t>‹#›</a:t>
            </a:fld>
            <a:endParaRPr lang="en-US" dirty="0"/>
          </a:p>
        </p:txBody>
      </p:sp>
      <p:sp>
        <p:nvSpPr>
          <p:cNvPr id="7" name="Title 6"/>
          <p:cNvSpPr>
            <a:spLocks noGrp="1"/>
          </p:cNvSpPr>
          <p:nvPr>
            <p:ph type="title" hasCustomPrompt="1"/>
          </p:nvPr>
        </p:nvSpPr>
        <p:spPr>
          <a:xfrm>
            <a:off x="455613" y="308848"/>
            <a:ext cx="8229600" cy="868680"/>
          </a:xfrm>
        </p:spPr>
        <p:txBody>
          <a:bodyPr/>
          <a:lstStyle>
            <a:lvl1pPr>
              <a:defRPr/>
            </a:lvl1pPr>
          </a:lstStyle>
          <a:p>
            <a:r>
              <a:rPr lang="en-US" dirty="0" err="1"/>
              <a:t>28pt</a:t>
            </a:r>
            <a:r>
              <a:rPr lang="en-US" dirty="0"/>
              <a:t> Intel Clear Light Headline</a:t>
            </a:r>
          </a:p>
        </p:txBody>
      </p:sp>
      <p:sp>
        <p:nvSpPr>
          <p:cNvPr id="9" name="Content Placeholder 8"/>
          <p:cNvSpPr>
            <a:spLocks noGrp="1"/>
          </p:cNvSpPr>
          <p:nvPr>
            <p:ph sz="quarter" idx="13" hasCustomPrompt="1"/>
          </p:nvPr>
        </p:nvSpPr>
        <p:spPr>
          <a:xfrm>
            <a:off x="455614" y="1203326"/>
            <a:ext cx="8228012" cy="3425825"/>
          </a:xfrm>
        </p:spPr>
        <p:txBody>
          <a:bodyPr/>
          <a:lstStyle>
            <a:lvl2pPr>
              <a:defRPr sz="1800"/>
            </a:lvl2pPr>
            <a:lvl3pPr>
              <a:defRPr sz="1800"/>
            </a:lvl3pPr>
            <a:lvl4pPr>
              <a:defRPr sz="1600"/>
            </a:lvl4pPr>
          </a:lstStyle>
          <a:p>
            <a:pPr lvl="0"/>
            <a:r>
              <a:rPr lang="en-US" dirty="0"/>
              <a:t>18pt Intel Clear body text</a:t>
            </a:r>
          </a:p>
          <a:p>
            <a:pPr lvl="1"/>
            <a:r>
              <a:rPr lang="en-US" dirty="0"/>
              <a:t>18pt Intel Clear bullet one</a:t>
            </a:r>
          </a:p>
          <a:p>
            <a:pPr lvl="2"/>
            <a:r>
              <a:rPr lang="en-US" dirty="0"/>
              <a:t>18pt Intel Clear sub-bullet</a:t>
            </a:r>
          </a:p>
          <a:p>
            <a:pPr lvl="3"/>
            <a:r>
              <a:rPr lang="en-US" dirty="0"/>
              <a:t>16pt Intel Clear fourth level</a:t>
            </a:r>
          </a:p>
          <a:p>
            <a:pPr lvl="4"/>
            <a:r>
              <a:rPr lang="en-US" dirty="0" err="1"/>
              <a:t>14pt</a:t>
            </a:r>
            <a:r>
              <a:rPr lang="en-US" dirty="0"/>
              <a:t> Intel Clear fifth level</a:t>
            </a:r>
          </a:p>
        </p:txBody>
      </p:sp>
    </p:spTree>
    <p:extLst>
      <p:ext uri="{BB962C8B-B14F-4D97-AF65-F5344CB8AC3E}">
        <p14:creationId xmlns:p14="http://schemas.microsoft.com/office/powerpoint/2010/main" val="251419673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Title and Large Bullet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57201" y="1188959"/>
            <a:ext cx="8228012" cy="3244442"/>
          </a:xfrm>
        </p:spPr>
        <p:txBody>
          <a:bodyPr/>
          <a:lstStyle>
            <a:lvl1pPr marL="0" marR="0" indent="0" algn="l" defTabSz="342900" rtl="0" eaLnBrk="1" fontAlgn="auto" latinLnBrk="0" hangingPunct="1">
              <a:lnSpc>
                <a:spcPct val="100000"/>
              </a:lnSpc>
              <a:spcBef>
                <a:spcPts val="900"/>
              </a:spcBef>
              <a:spcAft>
                <a:spcPts val="0"/>
              </a:spcAft>
              <a:buClrTx/>
              <a:buSzTx/>
              <a:buFont typeface="Wingdings" panose="05000000000000000000" pitchFamily="2" charset="2"/>
              <a:buNone/>
              <a:tabLst/>
              <a:defRPr/>
            </a:lvl1pPr>
            <a:lvl2pPr>
              <a:defRPr sz="1650"/>
            </a:lvl2pPr>
            <a:lvl3pPr>
              <a:defRPr sz="1650"/>
            </a:lvl3pPr>
            <a:lvl4pPr>
              <a:defRPr/>
            </a:lvl4pPr>
            <a:lvl5pPr>
              <a:defRPr/>
            </a:lvl5pPr>
          </a:lstStyle>
          <a:p>
            <a:pPr marL="0" marR="0" lvl="0" indent="0" algn="l" defTabSz="342900" rtl="0" eaLnBrk="1" fontAlgn="auto" latinLnBrk="0" hangingPunct="1">
              <a:lnSpc>
                <a:spcPct val="100000"/>
              </a:lnSpc>
              <a:spcBef>
                <a:spcPts val="900"/>
              </a:spcBef>
              <a:spcAft>
                <a:spcPts val="0"/>
              </a:spcAft>
              <a:buClrTx/>
              <a:buSzTx/>
              <a:buFont typeface="Wingdings" panose="05000000000000000000" pitchFamily="2" charset="2"/>
              <a:buNone/>
              <a:tabLst/>
              <a:defRPr/>
            </a:pPr>
            <a:r>
              <a:rPr lang="en-US" dirty="0" err="1"/>
              <a:t>22pt</a:t>
            </a:r>
            <a:r>
              <a:rPr lang="en-US" dirty="0"/>
              <a:t> Intel Clear body text</a:t>
            </a:r>
          </a:p>
          <a:p>
            <a:pPr lvl="1"/>
            <a:r>
              <a:rPr lang="en-US" dirty="0" err="1"/>
              <a:t>22pt</a:t>
            </a:r>
            <a:r>
              <a:rPr lang="en-US" dirty="0"/>
              <a:t> Intel Clear large bullet one</a:t>
            </a:r>
          </a:p>
          <a:p>
            <a:pPr lvl="2"/>
            <a:r>
              <a:rPr lang="en-US" dirty="0" err="1"/>
              <a:t>22pt</a:t>
            </a:r>
            <a:r>
              <a:rPr lang="en-US" dirty="0"/>
              <a:t> Intel Clear sub-bullet</a:t>
            </a:r>
          </a:p>
          <a:p>
            <a:pPr lvl="3"/>
            <a:r>
              <a:rPr lang="en-US" dirty="0" err="1"/>
              <a:t>16pt</a:t>
            </a:r>
            <a:r>
              <a:rPr lang="en-US" dirty="0"/>
              <a:t> Intel Clear fourth level</a:t>
            </a:r>
          </a:p>
          <a:p>
            <a:pPr lvl="4"/>
            <a:r>
              <a:rPr lang="en-US" dirty="0" err="1"/>
              <a:t>14pt</a:t>
            </a:r>
            <a:r>
              <a:rPr lang="en-US" dirty="0"/>
              <a:t> Intel Clear fifth level</a:t>
            </a:r>
          </a:p>
        </p:txBody>
      </p:sp>
      <p:sp>
        <p:nvSpPr>
          <p:cNvPr id="7" name="Title 6"/>
          <p:cNvSpPr>
            <a:spLocks noGrp="1"/>
          </p:cNvSpPr>
          <p:nvPr>
            <p:ph type="title" hasCustomPrompt="1"/>
          </p:nvPr>
        </p:nvSpPr>
        <p:spPr/>
        <p:txBody>
          <a:bodyPr/>
          <a:lstStyle>
            <a:lvl1pPr>
              <a:defRPr/>
            </a:lvl1pPr>
          </a:lstStyle>
          <a:p>
            <a:r>
              <a:rPr lang="en-US" dirty="0" err="1"/>
              <a:t>36pt</a:t>
            </a:r>
            <a:r>
              <a:rPr lang="en-US" dirty="0"/>
              <a:t> Intel Clear Light Headline</a:t>
            </a:r>
          </a:p>
        </p:txBody>
      </p:sp>
      <p:sp>
        <p:nvSpPr>
          <p:cNvPr id="4" name="Rectangle 3">
            <a:extLst>
              <a:ext uri="{FF2B5EF4-FFF2-40B4-BE49-F238E27FC236}">
                <a16:creationId xmlns:a16="http://schemas.microsoft.com/office/drawing/2014/main" id="{D4364299-8D2D-2A4A-9210-5105722DE5C6}"/>
              </a:ext>
            </a:extLst>
          </p:cNvPr>
          <p:cNvSpPr/>
          <p:nvPr userDrawn="1"/>
        </p:nvSpPr>
        <p:spPr>
          <a:xfrm>
            <a:off x="2000250" y="4857750"/>
            <a:ext cx="5429250" cy="207749"/>
          </a:xfrm>
          <a:prstGeom prst="rect">
            <a:avLst/>
          </a:prstGeom>
        </p:spPr>
        <p:txBody>
          <a:bodyPr wrap="square">
            <a:spAutoFit/>
          </a:bodyPr>
          <a:lstStyle/>
          <a:p>
            <a:r>
              <a:rPr lang="en-US" sz="750" dirty="0">
                <a:solidFill>
                  <a:schemeClr val="bg1"/>
                </a:solidFill>
                <a:latin typeface="Arial" panose="020B0604020202020204" pitchFamily="34" charset="0"/>
                <a:cs typeface="Arial" panose="020B0604020202020204" pitchFamily="34" charset="0"/>
              </a:rPr>
              <a:t>The information on this page is subject to the use and disclosure restrictions provided on Page</a:t>
            </a:r>
            <a:r>
              <a:rPr lang="en-US" sz="750" baseline="0" dirty="0">
                <a:solidFill>
                  <a:schemeClr val="bg1"/>
                </a:solidFill>
                <a:latin typeface="Arial" panose="020B0604020202020204" pitchFamily="34" charset="0"/>
                <a:cs typeface="Arial" panose="020B0604020202020204" pitchFamily="34" charset="0"/>
              </a:rPr>
              <a:t> 2</a:t>
            </a:r>
            <a:r>
              <a:rPr lang="en-US" sz="750" dirty="0">
                <a:solidFill>
                  <a:schemeClr val="bg1"/>
                </a:solidFill>
                <a:latin typeface="Arial" panose="020B0604020202020204" pitchFamily="34" charset="0"/>
                <a:cs typeface="Arial" panose="020B0604020202020204" pitchFamily="34" charset="0"/>
              </a:rPr>
              <a:t> of this document.</a:t>
            </a:r>
            <a:endParaRPr lang="en-US" sz="750" dirty="0">
              <a:latin typeface="Arial" panose="020B0604020202020204" pitchFamily="34" charset="0"/>
              <a:cs typeface="Arial" panose="020B0604020202020204" pitchFamily="34" charset="0"/>
            </a:endParaRPr>
          </a:p>
        </p:txBody>
      </p:sp>
      <p:sp>
        <p:nvSpPr>
          <p:cNvPr id="5" name="Slide Number Placeholder 2">
            <a:extLst>
              <a:ext uri="{FF2B5EF4-FFF2-40B4-BE49-F238E27FC236}">
                <a16:creationId xmlns:a16="http://schemas.microsoft.com/office/drawing/2014/main" id="{09B6017D-707C-D546-BD04-449B41B8EA19}"/>
              </a:ext>
            </a:extLst>
          </p:cNvPr>
          <p:cNvSpPr>
            <a:spLocks noGrp="1"/>
          </p:cNvSpPr>
          <p:nvPr>
            <p:ph type="sldNum" sz="quarter" idx="10"/>
          </p:nvPr>
        </p:nvSpPr>
        <p:spPr>
          <a:xfrm>
            <a:off x="7029450" y="4869657"/>
            <a:ext cx="2057400" cy="273844"/>
          </a:xfrm>
        </p:spPr>
        <p:txBody>
          <a:bodyPr/>
          <a:lstStyle/>
          <a:p>
            <a:fld id="{C8CA87C5-1435-44D5-A27F-0F1774723DE0}" type="slidenum">
              <a:rPr lang="en-US" smtClean="0"/>
              <a:t>‹#›</a:t>
            </a:fld>
            <a:endParaRPr lang="en-US" dirty="0"/>
          </a:p>
        </p:txBody>
      </p:sp>
    </p:spTree>
    <p:extLst>
      <p:ext uri="{BB962C8B-B14F-4D97-AF65-F5344CB8AC3E}">
        <p14:creationId xmlns:p14="http://schemas.microsoft.com/office/powerpoint/2010/main" val="18976166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reserve="1">
  <p:cSld name="Title Slide with Linear Gradient">
    <p:bg>
      <p:bgPr>
        <a:gradFill flip="none" rotWithShape="1">
          <a:gsLst>
            <a:gs pos="32000">
              <a:schemeClr val="tx2"/>
            </a:gs>
            <a:gs pos="95000">
              <a:srgbClr val="009FDF"/>
            </a:gs>
            <a:gs pos="78000">
              <a:srgbClr val="0071C5"/>
            </a:gs>
          </a:gsLst>
          <a:lin ang="1986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44687" y="2479422"/>
            <a:ext cx="8212886" cy="1102519"/>
          </a:xfrm>
        </p:spPr>
        <p:txBody>
          <a:bodyPr lIns="0" rIns="0" anchor="b" anchorCtr="0">
            <a:noAutofit/>
          </a:bodyPr>
          <a:lstStyle>
            <a:lvl1pPr>
              <a:lnSpc>
                <a:spcPct val="80000"/>
              </a:lnSpc>
              <a:defRPr sz="6500" b="0" spc="0" baseline="0">
                <a:solidFill>
                  <a:schemeClr val="bg1">
                    <a:alpha val="90000"/>
                  </a:schemeClr>
                </a:solidFill>
                <a:latin typeface="Intel Clear Pro" panose="020B0804020202060201" pitchFamily="34" charset="0"/>
                <a:cs typeface="Intel Clear Pro" panose="020B0804020202060201" pitchFamily="34" charset="0"/>
              </a:defRPr>
            </a:lvl1pPr>
          </a:lstStyle>
          <a:p>
            <a:r>
              <a:rPr lang="en-US" dirty="0"/>
              <a:t>65pt Intel Clear pro Title</a:t>
            </a:r>
            <a:br>
              <a:rPr lang="en-US" dirty="0"/>
            </a:br>
            <a:r>
              <a:rPr lang="en-US" dirty="0"/>
              <a:t>with Linear gradient</a:t>
            </a:r>
          </a:p>
        </p:txBody>
      </p:sp>
      <p:sp>
        <p:nvSpPr>
          <p:cNvPr id="3" name="Subtitle 2"/>
          <p:cNvSpPr>
            <a:spLocks noGrp="1"/>
          </p:cNvSpPr>
          <p:nvPr>
            <p:ph type="subTitle" idx="1" hasCustomPrompt="1"/>
          </p:nvPr>
        </p:nvSpPr>
        <p:spPr>
          <a:xfrm>
            <a:off x="455613" y="3493008"/>
            <a:ext cx="6330212" cy="925360"/>
          </a:xfrm>
        </p:spPr>
        <p:txBody>
          <a:bodyPr lIns="0" rIns="0">
            <a:noAutofit/>
          </a:bodyPr>
          <a:lstStyle>
            <a:lvl1pPr marL="0" indent="0" algn="l">
              <a:buNone/>
              <a:defRPr sz="1600" b="0" i="0" baseline="0">
                <a:solidFill>
                  <a:schemeClr val="accent3"/>
                </a:solidFill>
                <a:latin typeface="Intel Clear"/>
                <a:cs typeface="Intel Clear"/>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16pt Intel Clear Subhead, Date, Etc.</a:t>
            </a:r>
          </a:p>
        </p:txBody>
      </p:sp>
      <p:pic>
        <p:nvPicPr>
          <p:cNvPr id="5" name="Picture 4" descr="int_experience_hrz_wht_rgb_1500.png"/>
          <p:cNvPicPr>
            <a:picLocks noChangeAspect="1"/>
          </p:cNvPicPr>
          <p:nvPr userDrawn="1"/>
        </p:nvPicPr>
        <p:blipFill>
          <a:blip r:embed="rId2">
            <a:alphaModFix/>
            <a:extLst>
              <a:ext uri="{28A0092B-C50C-407E-A947-70E740481C1C}">
                <a14:useLocalDpi xmlns:a14="http://schemas.microsoft.com/office/drawing/2010/main" val="0"/>
              </a:ext>
            </a:extLst>
          </a:blip>
          <a:stretch>
            <a:fillRect/>
          </a:stretch>
        </p:blipFill>
        <p:spPr>
          <a:xfrm>
            <a:off x="460693" y="389228"/>
            <a:ext cx="2121766" cy="887284"/>
          </a:xfrm>
          <a:prstGeom prst="rect">
            <a:avLst/>
          </a:prstGeom>
        </p:spPr>
      </p:pic>
    </p:spTree>
    <p:extLst>
      <p:ext uri="{BB962C8B-B14F-4D97-AF65-F5344CB8AC3E}">
        <p14:creationId xmlns:p14="http://schemas.microsoft.com/office/powerpoint/2010/main" val="24040069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Slide with Image">
    <p:bg>
      <p:bgPr>
        <a:gradFill>
          <a:gsLst>
            <a:gs pos="30000">
              <a:schemeClr val="tx2"/>
            </a:gs>
            <a:gs pos="100000">
              <a:srgbClr val="009FDF"/>
            </a:gs>
            <a:gs pos="65000">
              <a:srgbClr val="0071C5"/>
            </a:gs>
          </a:gsLst>
          <a:lin ang="19860000" scaled="0"/>
        </a:gradFill>
        <a:effectLst/>
      </p:bgPr>
    </p:bg>
    <p:spTree>
      <p:nvGrpSpPr>
        <p:cNvPr id="1" name=""/>
        <p:cNvGrpSpPr/>
        <p:nvPr/>
      </p:nvGrpSpPr>
      <p:grpSpPr>
        <a:xfrm>
          <a:off x="0" y="0"/>
          <a:ext cx="0" cy="0"/>
          <a:chOff x="0" y="0"/>
          <a:chExt cx="0" cy="0"/>
        </a:xfrm>
      </p:grpSpPr>
      <p:sp>
        <p:nvSpPr>
          <p:cNvPr id="10" name="Picture Placeholder 8"/>
          <p:cNvSpPr>
            <a:spLocks noGrp="1"/>
          </p:cNvSpPr>
          <p:nvPr>
            <p:ph type="pic" sz="quarter" idx="13" hasCustomPrompt="1"/>
          </p:nvPr>
        </p:nvSpPr>
        <p:spPr>
          <a:xfrm>
            <a:off x="0" y="0"/>
            <a:ext cx="9144000" cy="4768850"/>
          </a:xfrm>
          <a:solidFill>
            <a:schemeClr val="bg2">
              <a:lumMod val="60000"/>
              <a:lumOff val="40000"/>
            </a:schemeClr>
          </a:solidFill>
        </p:spPr>
        <p:txBody>
          <a:bodyPr/>
          <a:lstStyle>
            <a:lvl1pPr marL="0" marR="0" indent="0" algn="l" defTabSz="457200" rtl="0" eaLnBrk="1" fontAlgn="auto" latinLnBrk="0" hangingPunct="1">
              <a:lnSpc>
                <a:spcPct val="100000"/>
              </a:lnSpc>
              <a:spcBef>
                <a:spcPts val="1200"/>
              </a:spcBef>
              <a:spcAft>
                <a:spcPts val="0"/>
              </a:spcAft>
              <a:buClrTx/>
              <a:buSzTx/>
              <a:buFont typeface="Wingdings" panose="05000000000000000000" pitchFamily="2" charset="2"/>
              <a:buNone/>
              <a:tabLst/>
              <a:defRPr baseline="0"/>
            </a:lvl1pPr>
          </a:lstStyle>
          <a:p>
            <a:r>
              <a:rPr lang="en-US" dirty="0"/>
              <a:t>Insert photo here. Drag picture to placeholder or click icon to add.</a:t>
            </a:r>
          </a:p>
        </p:txBody>
      </p:sp>
      <p:pic>
        <p:nvPicPr>
          <p:cNvPr id="9" name="Picture 2"/>
          <p:cNvPicPr>
            <a:picLocks noChangeAspect="1" noChangeArrowheads="1"/>
          </p:cNvPicPr>
          <p:nvPr userDrawn="1"/>
        </p:nvPicPr>
        <p:blipFill>
          <a:blip r:embed="rId2">
            <a:extLst>
              <a:ext uri="{28A0092B-C50C-407E-A947-70E740481C1C}">
                <a14:useLocalDpi xmlns:a14="http://schemas.microsoft.com/office/drawing/2010/main" val="0"/>
              </a:ext>
            </a:extLst>
          </a:blip>
          <a:stretch>
            <a:fillRect/>
          </a:stretch>
        </p:blipFill>
        <p:spPr bwMode="auto">
          <a:xfrm>
            <a:off x="451797" y="383169"/>
            <a:ext cx="1248049" cy="829850"/>
          </a:xfrm>
          <a:prstGeom prst="rect">
            <a:avLst/>
          </a:prstGeom>
          <a:noFill/>
          <a:extLst>
            <a:ext uri="{909E8E84-426E-40dd-AFC4-6F175D3DCCD1}">
              <a14:hiddenFill xmlns:a14="http://schemas.microsoft.com/office/drawing/2010/main" xmlns="">
                <a:solidFill>
                  <a:srgbClr val="FFFFFF"/>
                </a:solidFill>
              </a14:hiddenFill>
            </a:ext>
          </a:extLst>
        </p:spPr>
      </p:pic>
      <p:sp>
        <p:nvSpPr>
          <p:cNvPr id="13" name="Title 1"/>
          <p:cNvSpPr>
            <a:spLocks noGrp="1"/>
          </p:cNvSpPr>
          <p:nvPr>
            <p:ph type="ctrTitle" hasCustomPrompt="1"/>
          </p:nvPr>
        </p:nvSpPr>
        <p:spPr>
          <a:xfrm>
            <a:off x="444687" y="2479422"/>
            <a:ext cx="8212886" cy="1102519"/>
          </a:xfrm>
        </p:spPr>
        <p:txBody>
          <a:bodyPr lIns="0" rIns="0" anchor="b" anchorCtr="0">
            <a:noAutofit/>
          </a:bodyPr>
          <a:lstStyle>
            <a:lvl1pPr>
              <a:lnSpc>
                <a:spcPct val="80000"/>
              </a:lnSpc>
              <a:defRPr sz="6500" b="0" spc="0" baseline="0">
                <a:solidFill>
                  <a:schemeClr val="bg1">
                    <a:alpha val="90000"/>
                  </a:schemeClr>
                </a:solidFill>
                <a:latin typeface="Intel Clear Pro" panose="020B0804020202060201" pitchFamily="34" charset="0"/>
                <a:cs typeface="Intel Clear Pro" panose="020B0804020202060201" pitchFamily="34" charset="0"/>
              </a:defRPr>
            </a:lvl1pPr>
          </a:lstStyle>
          <a:p>
            <a:r>
              <a:rPr lang="en-US" dirty="0"/>
              <a:t>65pt Intel Clear pro Title</a:t>
            </a:r>
            <a:br>
              <a:rPr lang="en-US" dirty="0"/>
            </a:br>
            <a:r>
              <a:rPr lang="en-US" dirty="0"/>
              <a:t>with image</a:t>
            </a:r>
          </a:p>
        </p:txBody>
      </p:sp>
      <p:sp>
        <p:nvSpPr>
          <p:cNvPr id="14" name="Subtitle 2"/>
          <p:cNvSpPr>
            <a:spLocks noGrp="1"/>
          </p:cNvSpPr>
          <p:nvPr>
            <p:ph type="subTitle" idx="1" hasCustomPrompt="1"/>
          </p:nvPr>
        </p:nvSpPr>
        <p:spPr>
          <a:xfrm>
            <a:off x="455613" y="3493008"/>
            <a:ext cx="6330212" cy="925360"/>
          </a:xfrm>
        </p:spPr>
        <p:txBody>
          <a:bodyPr lIns="0" rIns="0">
            <a:noAutofit/>
          </a:bodyPr>
          <a:lstStyle>
            <a:lvl1pPr marL="0" indent="0" algn="l">
              <a:buNone/>
              <a:defRPr sz="1600" b="0" i="0" baseline="0">
                <a:solidFill>
                  <a:schemeClr val="accent3"/>
                </a:solidFill>
                <a:latin typeface="Intel Clear"/>
                <a:cs typeface="Intel Clear"/>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16pt Intel Clear Subhead, Date, Etc.</a:t>
            </a:r>
          </a:p>
        </p:txBody>
      </p:sp>
    </p:spTree>
    <p:extLst>
      <p:ext uri="{BB962C8B-B14F-4D97-AF65-F5344CB8AC3E}">
        <p14:creationId xmlns:p14="http://schemas.microsoft.com/office/powerpoint/2010/main" val="1808324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Bulleted Text">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EE2556C5-CE8C-6547-B838-EA80C61A4AF7}" type="slidenum">
              <a:rPr lang="en-US" smtClean="0"/>
              <a:pPr/>
              <a:t>‹#›</a:t>
            </a:fld>
            <a:endParaRPr lang="en-US" dirty="0"/>
          </a:p>
        </p:txBody>
      </p:sp>
      <p:sp>
        <p:nvSpPr>
          <p:cNvPr id="7" name="Title 6"/>
          <p:cNvSpPr>
            <a:spLocks noGrp="1"/>
          </p:cNvSpPr>
          <p:nvPr>
            <p:ph type="title" hasCustomPrompt="1"/>
          </p:nvPr>
        </p:nvSpPr>
        <p:spPr>
          <a:xfrm>
            <a:off x="455613" y="308848"/>
            <a:ext cx="8229600" cy="868680"/>
          </a:xfrm>
        </p:spPr>
        <p:txBody>
          <a:bodyPr/>
          <a:lstStyle>
            <a:lvl1pPr>
              <a:defRPr b="0" i="0" baseline="0">
                <a:solidFill>
                  <a:schemeClr val="tx2"/>
                </a:solidFill>
                <a:latin typeface="Intel Clear"/>
                <a:cs typeface="Intel Clear"/>
              </a:defRPr>
            </a:lvl1pPr>
          </a:lstStyle>
          <a:p>
            <a:r>
              <a:rPr lang="en-US" dirty="0"/>
              <a:t>28pt Intel Clear Headline</a:t>
            </a:r>
          </a:p>
        </p:txBody>
      </p:sp>
      <p:sp>
        <p:nvSpPr>
          <p:cNvPr id="9" name="Content Placeholder 8"/>
          <p:cNvSpPr>
            <a:spLocks noGrp="1"/>
          </p:cNvSpPr>
          <p:nvPr>
            <p:ph sz="quarter" idx="13" hasCustomPrompt="1"/>
          </p:nvPr>
        </p:nvSpPr>
        <p:spPr>
          <a:xfrm>
            <a:off x="455613" y="1203325"/>
            <a:ext cx="8228012" cy="3425825"/>
          </a:xfrm>
        </p:spPr>
        <p:txBody>
          <a:bodyPr/>
          <a:lstStyle>
            <a:lvl1pPr>
              <a:defRPr>
                <a:solidFill>
                  <a:srgbClr val="0071C5"/>
                </a:solidFill>
              </a:defRPr>
            </a:lvl1pPr>
            <a:lvl2pPr>
              <a:defRPr sz="1800">
                <a:solidFill>
                  <a:schemeClr val="tx2"/>
                </a:solidFill>
              </a:defRPr>
            </a:lvl2pPr>
            <a:lvl3pPr>
              <a:defRPr sz="1800">
                <a:solidFill>
                  <a:schemeClr val="tx2"/>
                </a:solidFill>
              </a:defRPr>
            </a:lvl3pPr>
            <a:lvl4pPr>
              <a:defRPr sz="1600">
                <a:solidFill>
                  <a:schemeClr val="tx2"/>
                </a:solidFill>
              </a:defRPr>
            </a:lvl4pPr>
            <a:lvl5pPr>
              <a:defRPr>
                <a:solidFill>
                  <a:schemeClr val="tx2"/>
                </a:solidFill>
              </a:defRPr>
            </a:lvl5pPr>
          </a:lstStyle>
          <a:p>
            <a:pPr lvl="0"/>
            <a:r>
              <a:rPr lang="en-US" dirty="0"/>
              <a:t>18pt Intel Clear body text</a:t>
            </a:r>
          </a:p>
          <a:p>
            <a:pPr lvl="1"/>
            <a:r>
              <a:rPr lang="en-US" dirty="0"/>
              <a:t>18pt Intel Clear bullet one</a:t>
            </a:r>
          </a:p>
          <a:p>
            <a:pPr lvl="2"/>
            <a:r>
              <a:rPr lang="en-US" dirty="0"/>
              <a:t>18pt Intel Clear sub-bullet</a:t>
            </a:r>
          </a:p>
          <a:p>
            <a:pPr lvl="3"/>
            <a:r>
              <a:rPr lang="en-US" dirty="0"/>
              <a:t>16pt Intel Clear fourth level</a:t>
            </a:r>
          </a:p>
          <a:p>
            <a:pPr lvl="4"/>
            <a:r>
              <a:rPr lang="en-US" dirty="0" err="1"/>
              <a:t>14pt</a:t>
            </a:r>
            <a:r>
              <a:rPr lang="en-US" dirty="0"/>
              <a:t> Intel Clear fifth level</a:t>
            </a:r>
          </a:p>
        </p:txBody>
      </p:sp>
    </p:spTree>
    <p:extLst>
      <p:ext uri="{BB962C8B-B14F-4D97-AF65-F5344CB8AC3E}">
        <p14:creationId xmlns:p14="http://schemas.microsoft.com/office/powerpoint/2010/main" val="13585118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with Image">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EE2556C5-CE8C-6547-B838-EA80C61A4AF7}" type="slidenum">
              <a:rPr lang="en-US" smtClean="0"/>
              <a:pPr/>
              <a:t>‹#›</a:t>
            </a:fld>
            <a:endParaRPr lang="en-US" dirty="0"/>
          </a:p>
        </p:txBody>
      </p:sp>
      <p:sp>
        <p:nvSpPr>
          <p:cNvPr id="15" name="Content Placeholder 2"/>
          <p:cNvSpPr>
            <a:spLocks noGrp="1"/>
          </p:cNvSpPr>
          <p:nvPr>
            <p:ph sz="half" idx="1" hasCustomPrompt="1"/>
          </p:nvPr>
        </p:nvSpPr>
        <p:spPr>
          <a:xfrm>
            <a:off x="455613" y="1203324"/>
            <a:ext cx="4006851" cy="3425825"/>
          </a:xfrm>
        </p:spPr>
        <p:txBody>
          <a:bodyPr vert="horz" lIns="0" tIns="0" rIns="0" bIns="0" rtlCol="0">
            <a:noAutofit/>
          </a:bodyPr>
          <a:lstStyle>
            <a:lvl1pPr>
              <a:defRPr lang="en-US" dirty="0" smtClean="0"/>
            </a:lvl1pPr>
            <a:lvl2pPr>
              <a:defRPr lang="en-US" dirty="0" smtClean="0">
                <a:solidFill>
                  <a:schemeClr val="tx2"/>
                </a:solidFill>
              </a:defRPr>
            </a:lvl2pPr>
            <a:lvl3pPr>
              <a:defRPr lang="en-US" sz="1400" dirty="0" smtClean="0">
                <a:solidFill>
                  <a:schemeClr val="tx2"/>
                </a:solidFill>
              </a:defRPr>
            </a:lvl3pPr>
            <a:lvl4pPr>
              <a:defRPr lang="en-US" sz="1200" dirty="0" smtClean="0">
                <a:solidFill>
                  <a:schemeClr val="tx2"/>
                </a:solidFill>
              </a:defRPr>
            </a:lvl4pPr>
            <a:lvl5pPr>
              <a:defRPr lang="en-US" sz="1200" dirty="0">
                <a:solidFill>
                  <a:schemeClr val="tx2"/>
                </a:solidFill>
              </a:defRPr>
            </a:lvl5pPr>
          </a:lstStyle>
          <a:p>
            <a:pPr marR="0" lvl="0" fontAlgn="auto">
              <a:lnSpc>
                <a:spcPct val="100000"/>
              </a:lnSpc>
              <a:buClrTx/>
              <a:buSzTx/>
              <a:tabLst/>
            </a:pPr>
            <a:r>
              <a:rPr lang="en-US" dirty="0"/>
              <a:t>18pt Intel Clear body text</a:t>
            </a:r>
          </a:p>
          <a:p>
            <a:pPr marR="0" lvl="1" fontAlgn="auto">
              <a:lnSpc>
                <a:spcPct val="100000"/>
              </a:lnSpc>
              <a:spcAft>
                <a:spcPts val="0"/>
              </a:spcAft>
              <a:buClrTx/>
              <a:buSzTx/>
              <a:tabLst/>
            </a:pPr>
            <a:r>
              <a:rPr lang="en-US" dirty="0"/>
              <a:t>16pt Intel Clear bullet one</a:t>
            </a:r>
          </a:p>
          <a:p>
            <a:pPr lvl="2"/>
            <a:r>
              <a:rPr lang="en-US" dirty="0" err="1"/>
              <a:t>14pt</a:t>
            </a:r>
            <a:r>
              <a:rPr lang="en-US" dirty="0"/>
              <a:t> Intel Clear third level</a:t>
            </a:r>
          </a:p>
          <a:p>
            <a:pPr lvl="3"/>
            <a:r>
              <a:rPr lang="en-US" dirty="0" err="1"/>
              <a:t>12pt</a:t>
            </a:r>
            <a:r>
              <a:rPr lang="en-US" dirty="0"/>
              <a:t> Intel Clear fourth level</a:t>
            </a:r>
          </a:p>
          <a:p>
            <a:pPr lvl="4"/>
            <a:r>
              <a:rPr lang="en-US" dirty="0" err="1"/>
              <a:t>12pt</a:t>
            </a:r>
            <a:r>
              <a:rPr lang="en-US" dirty="0"/>
              <a:t> Intel Clear fifth level</a:t>
            </a:r>
          </a:p>
        </p:txBody>
      </p:sp>
      <p:sp>
        <p:nvSpPr>
          <p:cNvPr id="8" name="Title 6"/>
          <p:cNvSpPr>
            <a:spLocks noGrp="1"/>
          </p:cNvSpPr>
          <p:nvPr>
            <p:ph type="title" hasCustomPrompt="1"/>
          </p:nvPr>
        </p:nvSpPr>
        <p:spPr>
          <a:xfrm>
            <a:off x="455613" y="308848"/>
            <a:ext cx="8229600" cy="868680"/>
          </a:xfrm>
        </p:spPr>
        <p:txBody>
          <a:bodyPr/>
          <a:lstStyle>
            <a:lvl1pPr>
              <a:defRPr b="0" i="0" baseline="0">
                <a:solidFill>
                  <a:schemeClr val="tx2"/>
                </a:solidFill>
                <a:latin typeface="Intel Clear"/>
                <a:cs typeface="Intel Clear"/>
              </a:defRPr>
            </a:lvl1pPr>
          </a:lstStyle>
          <a:p>
            <a:r>
              <a:rPr lang="en-US" dirty="0"/>
              <a:t>28pt Intel Clear Headline</a:t>
            </a:r>
          </a:p>
        </p:txBody>
      </p:sp>
      <p:sp>
        <p:nvSpPr>
          <p:cNvPr id="9" name="Picture Placeholder 8"/>
          <p:cNvSpPr>
            <a:spLocks noGrp="1"/>
          </p:cNvSpPr>
          <p:nvPr>
            <p:ph type="pic" sz="quarter" idx="13"/>
          </p:nvPr>
        </p:nvSpPr>
        <p:spPr>
          <a:xfrm>
            <a:off x="4830763" y="943430"/>
            <a:ext cx="3181123" cy="1670950"/>
          </a:xfrm>
          <a:solidFill>
            <a:schemeClr val="bg2">
              <a:lumMod val="60000"/>
              <a:lumOff val="40000"/>
            </a:schemeClr>
          </a:solidFill>
        </p:spPr>
        <p:txBody>
          <a:bodyPr/>
          <a:lstStyle>
            <a:lvl1pPr>
              <a:defRPr sz="1800">
                <a:latin typeface="Intel Clear"/>
              </a:defRPr>
            </a:lvl1pPr>
          </a:lstStyle>
          <a:p>
            <a:endParaRPr lang="en-US" sz="1100" dirty="0">
              <a:latin typeface="Arial"/>
            </a:endParaRPr>
          </a:p>
        </p:txBody>
      </p:sp>
      <p:sp>
        <p:nvSpPr>
          <p:cNvPr id="10" name="Picture Placeholder 8"/>
          <p:cNvSpPr>
            <a:spLocks noGrp="1"/>
          </p:cNvSpPr>
          <p:nvPr>
            <p:ph type="pic" sz="quarter" idx="14"/>
          </p:nvPr>
        </p:nvSpPr>
        <p:spPr>
          <a:xfrm>
            <a:off x="4830763" y="2843897"/>
            <a:ext cx="3181123" cy="1670950"/>
          </a:xfrm>
          <a:solidFill>
            <a:schemeClr val="bg2">
              <a:lumMod val="60000"/>
              <a:lumOff val="40000"/>
            </a:schemeClr>
          </a:solidFill>
        </p:spPr>
        <p:txBody>
          <a:bodyPr/>
          <a:lstStyle>
            <a:lvl1pPr>
              <a:defRPr sz="1800">
                <a:latin typeface="Intel Clear"/>
              </a:defRPr>
            </a:lvl1pPr>
          </a:lstStyle>
          <a:p>
            <a:endParaRPr lang="en-US" sz="1100" dirty="0">
              <a:latin typeface="Arial"/>
            </a:endParaRPr>
          </a:p>
        </p:txBody>
      </p:sp>
    </p:spTree>
    <p:extLst>
      <p:ext uri="{BB962C8B-B14F-4D97-AF65-F5344CB8AC3E}">
        <p14:creationId xmlns:p14="http://schemas.microsoft.com/office/powerpoint/2010/main" val="25989145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EE2556C5-CE8C-6547-B838-EA80C61A4AF7}" type="slidenum">
              <a:rPr lang="en-US" smtClean="0"/>
              <a:pPr/>
              <a:t>‹#›</a:t>
            </a:fld>
            <a:endParaRPr lang="en-US" dirty="0"/>
          </a:p>
        </p:txBody>
      </p:sp>
      <p:sp>
        <p:nvSpPr>
          <p:cNvPr id="15" name="Content Placeholder 2"/>
          <p:cNvSpPr>
            <a:spLocks noGrp="1"/>
          </p:cNvSpPr>
          <p:nvPr>
            <p:ph sz="half" idx="1" hasCustomPrompt="1"/>
          </p:nvPr>
        </p:nvSpPr>
        <p:spPr>
          <a:xfrm>
            <a:off x="455613" y="1203324"/>
            <a:ext cx="4006851" cy="3425825"/>
          </a:xfrm>
        </p:spPr>
        <p:txBody>
          <a:bodyPr vert="horz" lIns="0" tIns="0" rIns="0" bIns="0" rtlCol="0">
            <a:noAutofit/>
          </a:bodyPr>
          <a:lstStyle>
            <a:lvl1pPr>
              <a:defRPr lang="en-US" dirty="0" smtClean="0"/>
            </a:lvl1pPr>
            <a:lvl2pPr>
              <a:defRPr lang="en-US" dirty="0" smtClean="0">
                <a:solidFill>
                  <a:schemeClr val="tx2"/>
                </a:solidFill>
              </a:defRPr>
            </a:lvl2pPr>
            <a:lvl3pPr>
              <a:defRPr lang="en-US" sz="1400" dirty="0" smtClean="0">
                <a:solidFill>
                  <a:schemeClr val="tx2"/>
                </a:solidFill>
              </a:defRPr>
            </a:lvl3pPr>
            <a:lvl4pPr>
              <a:defRPr lang="en-US" sz="1200" dirty="0" smtClean="0">
                <a:solidFill>
                  <a:schemeClr val="tx2"/>
                </a:solidFill>
              </a:defRPr>
            </a:lvl4pPr>
            <a:lvl5pPr>
              <a:defRPr lang="en-US" sz="1200" dirty="0">
                <a:solidFill>
                  <a:schemeClr val="tx2"/>
                </a:solidFill>
              </a:defRPr>
            </a:lvl5pPr>
          </a:lstStyle>
          <a:p>
            <a:pPr marR="0" lvl="0" fontAlgn="auto">
              <a:lnSpc>
                <a:spcPct val="100000"/>
              </a:lnSpc>
              <a:buClrTx/>
              <a:buSzTx/>
              <a:tabLst/>
            </a:pPr>
            <a:r>
              <a:rPr lang="en-US" dirty="0"/>
              <a:t>18pt Intel Clear body text</a:t>
            </a:r>
          </a:p>
          <a:p>
            <a:pPr marR="0" lvl="1" fontAlgn="auto">
              <a:lnSpc>
                <a:spcPct val="100000"/>
              </a:lnSpc>
              <a:spcAft>
                <a:spcPts val="0"/>
              </a:spcAft>
              <a:buClrTx/>
              <a:buSzTx/>
              <a:tabLst/>
            </a:pPr>
            <a:r>
              <a:rPr lang="en-US" dirty="0"/>
              <a:t>16pt Intel Clear bullet one</a:t>
            </a:r>
          </a:p>
          <a:p>
            <a:pPr lvl="2"/>
            <a:r>
              <a:rPr lang="en-US" dirty="0" err="1"/>
              <a:t>14pt</a:t>
            </a:r>
            <a:r>
              <a:rPr lang="en-US" dirty="0"/>
              <a:t> Intel Clear third level</a:t>
            </a:r>
          </a:p>
          <a:p>
            <a:pPr lvl="3"/>
            <a:r>
              <a:rPr lang="en-US" dirty="0" err="1"/>
              <a:t>12pt</a:t>
            </a:r>
            <a:r>
              <a:rPr lang="en-US" dirty="0"/>
              <a:t> Intel Clear fourth level</a:t>
            </a:r>
          </a:p>
          <a:p>
            <a:pPr lvl="4"/>
            <a:r>
              <a:rPr lang="en-US" dirty="0" err="1"/>
              <a:t>12pt</a:t>
            </a:r>
            <a:r>
              <a:rPr lang="en-US" dirty="0"/>
              <a:t> Intel Clear fifth level</a:t>
            </a:r>
          </a:p>
        </p:txBody>
      </p:sp>
      <p:sp>
        <p:nvSpPr>
          <p:cNvPr id="16" name="Content Placeholder 2"/>
          <p:cNvSpPr>
            <a:spLocks noGrp="1"/>
          </p:cNvSpPr>
          <p:nvPr>
            <p:ph sz="half" idx="13" hasCustomPrompt="1"/>
          </p:nvPr>
        </p:nvSpPr>
        <p:spPr>
          <a:xfrm>
            <a:off x="4678363" y="1203324"/>
            <a:ext cx="4005264" cy="3425825"/>
          </a:xfrm>
        </p:spPr>
        <p:txBody>
          <a:bodyPr vert="horz" lIns="0" tIns="0" rIns="0" bIns="0" rtlCol="0">
            <a:noAutofit/>
          </a:bodyPr>
          <a:lstStyle>
            <a:lvl1pPr>
              <a:defRPr lang="en-US" dirty="0" smtClean="0"/>
            </a:lvl1pPr>
            <a:lvl2pPr>
              <a:defRPr lang="en-US" dirty="0" smtClean="0">
                <a:solidFill>
                  <a:schemeClr val="tx2"/>
                </a:solidFill>
              </a:defRPr>
            </a:lvl2pPr>
            <a:lvl3pPr>
              <a:defRPr lang="en-US" sz="1400" dirty="0" smtClean="0">
                <a:solidFill>
                  <a:schemeClr val="tx2"/>
                </a:solidFill>
              </a:defRPr>
            </a:lvl3pPr>
            <a:lvl4pPr>
              <a:defRPr lang="en-US" sz="1200" dirty="0" smtClean="0">
                <a:solidFill>
                  <a:schemeClr val="tx2"/>
                </a:solidFill>
              </a:defRPr>
            </a:lvl4pPr>
            <a:lvl5pPr>
              <a:defRPr lang="en-US" sz="1200" dirty="0">
                <a:solidFill>
                  <a:schemeClr val="tx2"/>
                </a:solidFill>
              </a:defRPr>
            </a:lvl5pPr>
          </a:lstStyle>
          <a:p>
            <a:pPr marR="0" lvl="0" fontAlgn="auto">
              <a:lnSpc>
                <a:spcPct val="100000"/>
              </a:lnSpc>
              <a:buClrTx/>
              <a:buSzTx/>
              <a:tabLst/>
            </a:pPr>
            <a:r>
              <a:rPr lang="en-US" dirty="0"/>
              <a:t>18pt Intel Clear body text</a:t>
            </a:r>
          </a:p>
          <a:p>
            <a:pPr marR="0" lvl="1" fontAlgn="auto">
              <a:lnSpc>
                <a:spcPct val="100000"/>
              </a:lnSpc>
              <a:spcAft>
                <a:spcPts val="0"/>
              </a:spcAft>
              <a:buClrTx/>
              <a:buSzTx/>
              <a:tabLst/>
            </a:pPr>
            <a:r>
              <a:rPr lang="en-US" dirty="0"/>
              <a:t>16pt Intel Clear bullet one</a:t>
            </a:r>
          </a:p>
          <a:p>
            <a:pPr lvl="2"/>
            <a:r>
              <a:rPr lang="en-US" dirty="0" err="1"/>
              <a:t>14pt</a:t>
            </a:r>
            <a:r>
              <a:rPr lang="en-US" dirty="0"/>
              <a:t> Intel Clear third level</a:t>
            </a:r>
          </a:p>
          <a:p>
            <a:pPr lvl="3"/>
            <a:r>
              <a:rPr lang="en-US" dirty="0" err="1"/>
              <a:t>12pt</a:t>
            </a:r>
            <a:r>
              <a:rPr lang="en-US" dirty="0"/>
              <a:t> Intel Clear fourth level</a:t>
            </a:r>
          </a:p>
          <a:p>
            <a:pPr lvl="4"/>
            <a:r>
              <a:rPr lang="en-US" dirty="0" err="1"/>
              <a:t>12pt</a:t>
            </a:r>
            <a:r>
              <a:rPr lang="en-US" dirty="0"/>
              <a:t> Intel Clear fifth level</a:t>
            </a:r>
          </a:p>
        </p:txBody>
      </p:sp>
      <p:sp>
        <p:nvSpPr>
          <p:cNvPr id="8" name="Title 6"/>
          <p:cNvSpPr>
            <a:spLocks noGrp="1"/>
          </p:cNvSpPr>
          <p:nvPr>
            <p:ph type="title" hasCustomPrompt="1"/>
          </p:nvPr>
        </p:nvSpPr>
        <p:spPr>
          <a:xfrm>
            <a:off x="455613" y="308848"/>
            <a:ext cx="8229600" cy="868680"/>
          </a:xfrm>
        </p:spPr>
        <p:txBody>
          <a:bodyPr/>
          <a:lstStyle>
            <a:lvl1pPr>
              <a:defRPr b="0" i="0" baseline="0">
                <a:solidFill>
                  <a:schemeClr val="tx2"/>
                </a:solidFill>
                <a:latin typeface="Intel Clear"/>
                <a:cs typeface="Intel Clear"/>
              </a:defRPr>
            </a:lvl1pPr>
          </a:lstStyle>
          <a:p>
            <a:r>
              <a:rPr lang="en-US" dirty="0"/>
              <a:t>28pt Intel Clear Headline</a:t>
            </a:r>
          </a:p>
        </p:txBody>
      </p:sp>
    </p:spTree>
    <p:extLst>
      <p:ext uri="{BB962C8B-B14F-4D97-AF65-F5344CB8AC3E}">
        <p14:creationId xmlns:p14="http://schemas.microsoft.com/office/powerpoint/2010/main" val="40620636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Quote with Attribute">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55613" y="1203325"/>
            <a:ext cx="8228013" cy="3425825"/>
          </a:xfrm>
        </p:spPr>
        <p:txBody>
          <a:bodyPr anchor="ctr" anchorCtr="0"/>
          <a:lstStyle>
            <a:lvl1pPr marL="190500" indent="-190500">
              <a:defRPr sz="3600" b="1" baseline="0">
                <a:solidFill>
                  <a:schemeClr val="accent1"/>
                </a:solidFill>
                <a:latin typeface="+mn-lt"/>
                <a:cs typeface="Intel Clear"/>
              </a:defRPr>
            </a:lvl1pPr>
            <a:lvl2pPr marL="417513" indent="-225425">
              <a:buFont typeface="Intel Clear" pitchFamily="34" charset="0"/>
              <a:buChar char="–"/>
              <a:defRPr sz="1200" baseline="0">
                <a:latin typeface="+mn-lt"/>
                <a:cs typeface="Intel Clear" panose="020B0604020203020204" pitchFamily="34" charset="0"/>
              </a:defRPr>
            </a:lvl2pPr>
            <a:lvl3pPr marL="685800" indent="-228600">
              <a:buFont typeface="Intel Clear" pitchFamily="34" charset="0"/>
              <a:buChar char="–"/>
              <a:defRPr sz="1200">
                <a:latin typeface="+mn-lt"/>
              </a:defRPr>
            </a:lvl3pPr>
            <a:lvl4pPr>
              <a:buFont typeface="Intel Clear" pitchFamily="34" charset="0"/>
              <a:buChar char="–"/>
              <a:defRPr sz="1100">
                <a:latin typeface="+mn-lt"/>
              </a:defRPr>
            </a:lvl4pPr>
            <a:lvl5pPr>
              <a:buFont typeface="Intel Clear" pitchFamily="34" charset="0"/>
              <a:buChar char="–"/>
              <a:defRPr sz="1050">
                <a:latin typeface="+mn-lt"/>
              </a:defRPr>
            </a:lvl5pPr>
          </a:lstStyle>
          <a:p>
            <a:pPr lvl="0"/>
            <a:r>
              <a:rPr lang="en-US" dirty="0"/>
              <a:t>“36pt Intel Clear Bold Text”</a:t>
            </a:r>
          </a:p>
          <a:p>
            <a:pPr lvl="1"/>
            <a:r>
              <a:rPr lang="en-US" dirty="0" err="1"/>
              <a:t>12pt</a:t>
            </a:r>
            <a:r>
              <a:rPr lang="en-US" dirty="0"/>
              <a:t> Attribution</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EE2556C5-CE8C-6547-B838-EA80C61A4AF7}" type="slidenum">
              <a:rPr lang="en-US" smtClean="0"/>
              <a:pPr/>
              <a:t>‹#›</a:t>
            </a:fld>
            <a:endParaRPr lang="en-US" dirty="0"/>
          </a:p>
        </p:txBody>
      </p:sp>
      <p:sp>
        <p:nvSpPr>
          <p:cNvPr id="7" name="Title 6"/>
          <p:cNvSpPr>
            <a:spLocks noGrp="1"/>
          </p:cNvSpPr>
          <p:nvPr>
            <p:ph type="title" hasCustomPrompt="1"/>
          </p:nvPr>
        </p:nvSpPr>
        <p:spPr>
          <a:xfrm>
            <a:off x="455613" y="308848"/>
            <a:ext cx="8229600" cy="868680"/>
          </a:xfrm>
        </p:spPr>
        <p:txBody>
          <a:bodyPr/>
          <a:lstStyle>
            <a:lvl1pPr>
              <a:defRPr b="0" i="0" baseline="0">
                <a:solidFill>
                  <a:schemeClr val="tx2"/>
                </a:solidFill>
                <a:latin typeface="Intel Clear"/>
                <a:cs typeface="Intel Clear"/>
              </a:defRPr>
            </a:lvl1pPr>
          </a:lstStyle>
          <a:p>
            <a:r>
              <a:rPr lang="en-US" dirty="0"/>
              <a:t>28pt Intel Clear Headline</a:t>
            </a:r>
          </a:p>
        </p:txBody>
      </p:sp>
    </p:spTree>
    <p:extLst>
      <p:ext uri="{BB962C8B-B14F-4D97-AF65-F5344CB8AC3E}">
        <p14:creationId xmlns:p14="http://schemas.microsoft.com/office/powerpoint/2010/main" val="11929465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Full Bleed Image">
    <p:spTree>
      <p:nvGrpSpPr>
        <p:cNvPr id="1" name=""/>
        <p:cNvGrpSpPr/>
        <p:nvPr/>
      </p:nvGrpSpPr>
      <p:grpSpPr>
        <a:xfrm>
          <a:off x="0" y="0"/>
          <a:ext cx="0" cy="0"/>
          <a:chOff x="0" y="0"/>
          <a:chExt cx="0" cy="0"/>
        </a:xfrm>
      </p:grpSpPr>
      <p:sp>
        <p:nvSpPr>
          <p:cNvPr id="9" name="Picture Placeholder 8"/>
          <p:cNvSpPr>
            <a:spLocks noGrp="1"/>
          </p:cNvSpPr>
          <p:nvPr>
            <p:ph type="pic" sz="quarter" idx="13" hasCustomPrompt="1"/>
          </p:nvPr>
        </p:nvSpPr>
        <p:spPr>
          <a:xfrm>
            <a:off x="0" y="0"/>
            <a:ext cx="9144000" cy="4768850"/>
          </a:xfrm>
          <a:solidFill>
            <a:schemeClr val="bg2">
              <a:lumMod val="60000"/>
              <a:lumOff val="40000"/>
            </a:schemeClr>
          </a:solidFill>
        </p:spPr>
        <p:txBody>
          <a:bodyPr/>
          <a:lstStyle>
            <a:lvl1pPr marL="0" marR="0" indent="0" algn="l" defTabSz="457200" rtl="0" eaLnBrk="1" fontAlgn="auto" latinLnBrk="0" hangingPunct="1">
              <a:lnSpc>
                <a:spcPct val="100000"/>
              </a:lnSpc>
              <a:spcBef>
                <a:spcPts val="1200"/>
              </a:spcBef>
              <a:spcAft>
                <a:spcPts val="0"/>
              </a:spcAft>
              <a:buClrTx/>
              <a:buSzTx/>
              <a:buFont typeface="Wingdings" panose="05000000000000000000" pitchFamily="2" charset="2"/>
              <a:buNone/>
              <a:tabLst/>
              <a:defRPr baseline="0"/>
            </a:lvl1pPr>
          </a:lstStyle>
          <a:p>
            <a:r>
              <a:rPr lang="en-US" dirty="0"/>
              <a:t>Insert photo here. Drag picture to placeholder or click icon to add.</a:t>
            </a:r>
          </a:p>
        </p:txBody>
      </p:sp>
      <p:sp>
        <p:nvSpPr>
          <p:cNvPr id="6" name="Slide Number Placeholder 5"/>
          <p:cNvSpPr>
            <a:spLocks noGrp="1"/>
          </p:cNvSpPr>
          <p:nvPr>
            <p:ph type="sldNum" sz="quarter" idx="12"/>
          </p:nvPr>
        </p:nvSpPr>
        <p:spPr>
          <a:xfrm>
            <a:off x="6872352" y="4824387"/>
            <a:ext cx="2133600" cy="273844"/>
          </a:xfrm>
        </p:spPr>
        <p:txBody>
          <a:bodyPr/>
          <a:lstStyle/>
          <a:p>
            <a:fld id="{EE2556C5-CE8C-6547-B838-EA80C61A4AF7}" type="slidenum">
              <a:rPr lang="en-US" smtClean="0"/>
              <a:pPr/>
              <a:t>‹#›</a:t>
            </a:fld>
            <a:endParaRPr lang="en-US" dirty="0"/>
          </a:p>
        </p:txBody>
      </p:sp>
      <p:sp>
        <p:nvSpPr>
          <p:cNvPr id="7" name="Title 6"/>
          <p:cNvSpPr>
            <a:spLocks noGrp="1"/>
          </p:cNvSpPr>
          <p:nvPr>
            <p:ph type="title" hasCustomPrompt="1"/>
          </p:nvPr>
        </p:nvSpPr>
        <p:spPr>
          <a:xfrm>
            <a:off x="455613" y="308848"/>
            <a:ext cx="8229600" cy="868680"/>
          </a:xfrm>
        </p:spPr>
        <p:txBody>
          <a:bodyPr/>
          <a:lstStyle>
            <a:lvl1pPr>
              <a:defRPr b="0" i="0" baseline="0">
                <a:solidFill>
                  <a:schemeClr val="tx2"/>
                </a:solidFill>
                <a:latin typeface="Intel Clear"/>
                <a:cs typeface="Intel Clear"/>
              </a:defRPr>
            </a:lvl1pPr>
          </a:lstStyle>
          <a:p>
            <a:r>
              <a:rPr lang="en-US" dirty="0"/>
              <a:t>28pt Intel Clear Headline</a:t>
            </a:r>
          </a:p>
        </p:txBody>
      </p:sp>
    </p:spTree>
    <p:extLst>
      <p:ext uri="{BB962C8B-B14F-4D97-AF65-F5344CB8AC3E}">
        <p14:creationId xmlns:p14="http://schemas.microsoft.com/office/powerpoint/2010/main" val="36382072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1587" y="4759452"/>
            <a:ext cx="9144000" cy="384048"/>
          </a:xfrm>
          <a:prstGeom prst="rect">
            <a:avLst/>
          </a:prstGeom>
          <a:gradFill flip="none" rotWithShape="1">
            <a:gsLst>
              <a:gs pos="32000">
                <a:schemeClr val="tx2"/>
              </a:gs>
              <a:gs pos="95000">
                <a:srgbClr val="009FDF"/>
              </a:gs>
              <a:gs pos="78000">
                <a:srgbClr val="0071C5"/>
              </a:gs>
            </a:gsLst>
            <a:lin ang="1986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1" name="Picture 2" descr="\\.psf\Home\Desktop\Intel.png"/>
          <p:cNvPicPr>
            <a:picLocks noChangeAspect="1" noChangeArrowheads="1"/>
          </p:cNvPicPr>
          <p:nvPr/>
        </p:nvPicPr>
        <p:blipFill>
          <a:blip r:embed="rId29">
            <a:extLst>
              <a:ext uri="{28A0092B-C50C-407E-A947-70E740481C1C}">
                <a14:useLocalDpi xmlns:a14="http://schemas.microsoft.com/office/drawing/2010/main" val="0"/>
              </a:ext>
            </a:extLst>
          </a:blip>
          <a:srcRect/>
          <a:stretch>
            <a:fillRect/>
          </a:stretch>
        </p:blipFill>
        <p:spPr bwMode="auto">
          <a:xfrm>
            <a:off x="8239915" y="4830589"/>
            <a:ext cx="364336" cy="240131"/>
          </a:xfrm>
          <a:prstGeom prst="rect">
            <a:avLst/>
          </a:prstGeom>
          <a:noFill/>
          <a:extLst>
            <a:ext uri="{909E8E84-426E-40dd-AFC4-6F175D3DCCD1}">
              <a14:hiddenFill xmlns:a14="http://schemas.microsoft.com/office/drawing/2010/main" xmlns="">
                <a:solidFill>
                  <a:srgbClr val="FFFFFF"/>
                </a:solidFill>
              </a14:hiddenFill>
            </a:ext>
          </a:extLst>
        </p:spPr>
      </p:pic>
      <p:cxnSp>
        <p:nvCxnSpPr>
          <p:cNvPr id="12" name="Straight Connector 11"/>
          <p:cNvCxnSpPr/>
          <p:nvPr/>
        </p:nvCxnSpPr>
        <p:spPr>
          <a:xfrm>
            <a:off x="8718551" y="4824510"/>
            <a:ext cx="2381" cy="237744"/>
          </a:xfrm>
          <a:prstGeom prst="line">
            <a:avLst/>
          </a:prstGeom>
          <a:ln w="9525">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Placeholder 1"/>
          <p:cNvSpPr>
            <a:spLocks noGrp="1"/>
          </p:cNvSpPr>
          <p:nvPr>
            <p:ph type="title"/>
          </p:nvPr>
        </p:nvSpPr>
        <p:spPr>
          <a:xfrm>
            <a:off x="455613" y="310130"/>
            <a:ext cx="8229600" cy="868680"/>
          </a:xfrm>
          <a:prstGeom prst="rect">
            <a:avLst/>
          </a:prstGeom>
        </p:spPr>
        <p:txBody>
          <a:bodyPr vert="horz" lIns="0" tIns="0" rIns="0" bIns="0" rtlCol="0" anchor="t" anchorCtr="0">
            <a:noAutofit/>
          </a:bodyPr>
          <a:lstStyle/>
          <a:p>
            <a:r>
              <a:rPr lang="en-US" dirty="0"/>
              <a:t>28pt Intel Clear Headline</a:t>
            </a:r>
          </a:p>
        </p:txBody>
      </p:sp>
      <p:sp>
        <p:nvSpPr>
          <p:cNvPr id="3" name="Text Placeholder 2"/>
          <p:cNvSpPr>
            <a:spLocks noGrp="1"/>
          </p:cNvSpPr>
          <p:nvPr>
            <p:ph type="body" idx="1"/>
          </p:nvPr>
        </p:nvSpPr>
        <p:spPr>
          <a:xfrm>
            <a:off x="455613" y="1203325"/>
            <a:ext cx="8228012" cy="3425825"/>
          </a:xfrm>
          <a:prstGeom prst="rect">
            <a:avLst/>
          </a:prstGeom>
        </p:spPr>
        <p:txBody>
          <a:bodyPr vert="horz" lIns="0" tIns="0" rIns="0" bIns="0" rtlCol="0">
            <a:noAutofit/>
          </a:bodyPr>
          <a:lstStyle/>
          <a:p>
            <a:pPr lvl="0"/>
            <a:r>
              <a:rPr lang="en-US" dirty="0"/>
              <a:t>18pt Intel Clear body text</a:t>
            </a:r>
          </a:p>
          <a:p>
            <a:pPr lvl="1"/>
            <a:r>
              <a:rPr lang="en-US" dirty="0"/>
              <a:t>16pt Intel Clear bullet one</a:t>
            </a:r>
          </a:p>
          <a:p>
            <a:pPr lvl="2"/>
            <a:r>
              <a:rPr lang="en-US" dirty="0"/>
              <a:t>16pt Intel Clear sub-bullet</a:t>
            </a:r>
          </a:p>
          <a:p>
            <a:pPr lvl="3"/>
            <a:r>
              <a:rPr lang="en-US" dirty="0" err="1"/>
              <a:t>14pt</a:t>
            </a:r>
            <a:r>
              <a:rPr lang="en-US" dirty="0"/>
              <a:t> Intel Clear fourth level</a:t>
            </a:r>
          </a:p>
          <a:p>
            <a:pPr lvl="4"/>
            <a:r>
              <a:rPr lang="en-US" dirty="0" err="1"/>
              <a:t>14pt</a:t>
            </a:r>
            <a:r>
              <a:rPr lang="en-US" dirty="0"/>
              <a:t> Intel Clear fifth level</a:t>
            </a:r>
          </a:p>
        </p:txBody>
      </p:sp>
      <p:sp>
        <p:nvSpPr>
          <p:cNvPr id="6" name="Slide Number Placeholder 5"/>
          <p:cNvSpPr>
            <a:spLocks noGrp="1"/>
          </p:cNvSpPr>
          <p:nvPr>
            <p:ph type="sldNum" sz="quarter" idx="4"/>
          </p:nvPr>
        </p:nvSpPr>
        <p:spPr>
          <a:xfrm>
            <a:off x="6872352" y="4824387"/>
            <a:ext cx="2133600" cy="273844"/>
          </a:xfrm>
          <a:prstGeom prst="rect">
            <a:avLst/>
          </a:prstGeom>
        </p:spPr>
        <p:txBody>
          <a:bodyPr vert="horz" lIns="0" tIns="0" rIns="0" bIns="0" rtlCol="0" anchor="ctr"/>
          <a:lstStyle>
            <a:lvl1pPr algn="r">
              <a:defRPr sz="800">
                <a:solidFill>
                  <a:schemeClr val="bg1"/>
                </a:solidFill>
                <a:latin typeface="+mn-lt"/>
                <a:cs typeface="Intel Clear"/>
              </a:defRPr>
            </a:lvl1pPr>
          </a:lstStyle>
          <a:p>
            <a:fld id="{EE2556C5-CE8C-6547-B838-EA80C61A4AF7}" type="slidenum">
              <a:rPr lang="en-US" smtClean="0"/>
              <a:pPr/>
              <a:t>‹#›</a:t>
            </a:fld>
            <a:endParaRPr lang="en-US" dirty="0"/>
          </a:p>
        </p:txBody>
      </p:sp>
      <p:sp>
        <p:nvSpPr>
          <p:cNvPr id="4" name="TextBox 3"/>
          <p:cNvSpPr txBox="1"/>
          <p:nvPr userDrawn="1"/>
        </p:nvSpPr>
        <p:spPr>
          <a:xfrm>
            <a:off x="2392204" y="4899753"/>
            <a:ext cx="3034665" cy="123111"/>
          </a:xfrm>
          <a:prstGeom prst="rect">
            <a:avLst/>
          </a:prstGeom>
          <a:noFill/>
        </p:spPr>
        <p:txBody>
          <a:bodyPr vert="horz" wrap="square" lIns="0" tIns="0" rIns="0" bIns="0" rtlCol="0">
            <a:spAutoFit/>
          </a:bodyPr>
          <a:lstStyle/>
          <a:p>
            <a:pPr algn="ctr"/>
            <a:r>
              <a:rPr lang="en-US" sz="800" dirty="0">
                <a:solidFill>
                  <a:schemeClr val="bg1"/>
                </a:solidFill>
              </a:rPr>
              <a:t>Copyright </a:t>
            </a:r>
            <a:r>
              <a:rPr lang="en-US" sz="800" dirty="0">
                <a:solidFill>
                  <a:schemeClr val="bg1"/>
                </a:solidFill>
                <a:latin typeface="+mn-lt"/>
                <a:cs typeface="Neo Sans Intel"/>
              </a:rPr>
              <a:t>©</a:t>
            </a:r>
            <a:r>
              <a:rPr lang="en-US" sz="800" dirty="0">
                <a:solidFill>
                  <a:schemeClr val="tx2"/>
                </a:solidFill>
                <a:latin typeface="+mn-lt"/>
                <a:cs typeface="Neo Sans Intel"/>
              </a:rPr>
              <a:t> </a:t>
            </a:r>
            <a:r>
              <a:rPr lang="en-US" sz="800" dirty="0">
                <a:solidFill>
                  <a:schemeClr val="bg1"/>
                </a:solidFill>
              </a:rPr>
              <a:t>2018 Intel® Corporation</a:t>
            </a:r>
          </a:p>
        </p:txBody>
      </p:sp>
    </p:spTree>
    <p:extLst>
      <p:ext uri="{BB962C8B-B14F-4D97-AF65-F5344CB8AC3E}">
        <p14:creationId xmlns:p14="http://schemas.microsoft.com/office/powerpoint/2010/main" val="3786227823"/>
      </p:ext>
    </p:extLst>
  </p:cSld>
  <p:clrMap bg1="lt1" tx1="dk1" bg2="lt2" tx2="dk2" accent1="accent1" accent2="accent2" accent3="accent3" accent4="accent4" accent5="accent5" accent6="accent6" hlink="hlink" folHlink="folHlink"/>
  <p:sldLayoutIdLst>
    <p:sldLayoutId id="2147483694" r:id="rId1"/>
    <p:sldLayoutId id="2147483685" r:id="rId2"/>
    <p:sldLayoutId id="2147483686" r:id="rId3"/>
    <p:sldLayoutId id="2147483674" r:id="rId4"/>
    <p:sldLayoutId id="2147483650" r:id="rId5"/>
    <p:sldLayoutId id="2147483684" r:id="rId6"/>
    <p:sldLayoutId id="2147483652" r:id="rId7"/>
    <p:sldLayoutId id="2147483660" r:id="rId8"/>
    <p:sldLayoutId id="2147483668" r:id="rId9"/>
    <p:sldLayoutId id="2147483669" r:id="rId10"/>
    <p:sldLayoutId id="2147483670" r:id="rId11"/>
    <p:sldLayoutId id="2147483672" r:id="rId12"/>
    <p:sldLayoutId id="2147483695" r:id="rId13"/>
    <p:sldLayoutId id="2147483696" r:id="rId14"/>
    <p:sldLayoutId id="2147483697" r:id="rId15"/>
    <p:sldLayoutId id="2147483698" r:id="rId16"/>
    <p:sldLayoutId id="2147483699" r:id="rId17"/>
    <p:sldLayoutId id="2147483700" r:id="rId18"/>
    <p:sldLayoutId id="2147483651" r:id="rId19"/>
    <p:sldLayoutId id="2147483677" r:id="rId20"/>
    <p:sldLayoutId id="2147483665" r:id="rId21"/>
    <p:sldLayoutId id="2147483654" r:id="rId22"/>
    <p:sldLayoutId id="2147483655" r:id="rId23"/>
    <p:sldLayoutId id="2147483676" r:id="rId24"/>
    <p:sldLayoutId id="2147483681" r:id="rId25"/>
    <p:sldLayoutId id="2147483702" r:id="rId26"/>
    <p:sldLayoutId id="2147483703" r:id="rId27"/>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457200" rtl="0" eaLnBrk="1" latinLnBrk="0" hangingPunct="1">
        <a:lnSpc>
          <a:spcPct val="100000"/>
        </a:lnSpc>
        <a:spcBef>
          <a:spcPct val="0"/>
        </a:spcBef>
        <a:buNone/>
        <a:defRPr sz="2800" b="0" i="0" kern="1200" spc="0" baseline="0">
          <a:solidFill>
            <a:schemeClr val="tx2"/>
          </a:solidFill>
          <a:latin typeface="Intel Clear"/>
          <a:ea typeface="Intel Clear"/>
          <a:cs typeface="Intel Clear"/>
        </a:defRPr>
      </a:lvl1pPr>
    </p:titleStyle>
    <p:bodyStyle>
      <a:lvl1pPr marL="0" indent="0" algn="l" defTabSz="457200" rtl="0" eaLnBrk="1" latinLnBrk="0" hangingPunct="1">
        <a:spcBef>
          <a:spcPts val="1200"/>
        </a:spcBef>
        <a:spcAft>
          <a:spcPts val="0"/>
        </a:spcAft>
        <a:buFont typeface="Wingdings" panose="05000000000000000000" pitchFamily="2" charset="2"/>
        <a:buNone/>
        <a:defRPr sz="1800" b="0" kern="1200">
          <a:solidFill>
            <a:srgbClr val="0071C5"/>
          </a:solidFill>
          <a:latin typeface="+mn-lt"/>
          <a:ea typeface="+mn-ea"/>
          <a:cs typeface="Intel Clear" panose="020B0604020203020204" pitchFamily="34" charset="0"/>
        </a:defRPr>
      </a:lvl1pPr>
      <a:lvl2pPr marL="225425" indent="-225425" algn="l" defTabSz="457200" rtl="0" eaLnBrk="1" latinLnBrk="0" hangingPunct="1">
        <a:spcBef>
          <a:spcPts val="1200"/>
        </a:spcBef>
        <a:buFont typeface="Wingdings" charset="2"/>
        <a:buChar char="§"/>
        <a:defRPr sz="1600" kern="1200" baseline="0">
          <a:solidFill>
            <a:schemeClr val="tx2"/>
          </a:solidFill>
          <a:latin typeface="+mn-lt"/>
          <a:ea typeface="+mn-ea"/>
          <a:cs typeface="Intel Clear" panose="020B0604020203020204" pitchFamily="34" charset="0"/>
        </a:defRPr>
      </a:lvl2pPr>
      <a:lvl3pPr marL="571500" indent="-228600" algn="l" defTabSz="457200" rtl="0" eaLnBrk="1" latinLnBrk="0" hangingPunct="1">
        <a:spcBef>
          <a:spcPts val="800"/>
        </a:spcBef>
        <a:buFont typeface="Intel Clear" panose="020B0604020203020204" pitchFamily="34" charset="0"/>
        <a:buChar char="–"/>
        <a:defRPr sz="1600" kern="1200">
          <a:solidFill>
            <a:schemeClr val="tx2"/>
          </a:solidFill>
          <a:latin typeface="+mn-lt"/>
          <a:ea typeface="+mn-ea"/>
          <a:cs typeface="Intel Clear" panose="020B0604020203020204" pitchFamily="34" charset="0"/>
        </a:defRPr>
      </a:lvl3pPr>
      <a:lvl4pPr marL="969963" indent="-228600" algn="l" defTabSz="457200" rtl="0" eaLnBrk="1" latinLnBrk="0" hangingPunct="1">
        <a:spcBef>
          <a:spcPct val="20000"/>
        </a:spcBef>
        <a:buFont typeface="Arial"/>
        <a:buChar char="–"/>
        <a:defRPr sz="1400" kern="1200">
          <a:solidFill>
            <a:schemeClr val="tx2"/>
          </a:solidFill>
          <a:latin typeface="+mn-lt"/>
          <a:ea typeface="+mn-ea"/>
          <a:cs typeface="Intel Clear" panose="020B0604020203020204" pitchFamily="34" charset="0"/>
        </a:defRPr>
      </a:lvl4pPr>
      <a:lvl5pPr marL="1319213" indent="-228600" algn="l" defTabSz="457200" rtl="0" eaLnBrk="1" latinLnBrk="0" hangingPunct="1">
        <a:spcBef>
          <a:spcPct val="20000"/>
        </a:spcBef>
        <a:buFont typeface="Intel Clear" panose="020B0604020203020204" pitchFamily="34" charset="0"/>
        <a:buChar char="–"/>
        <a:defRPr sz="1400" kern="1200">
          <a:solidFill>
            <a:schemeClr val="tx2"/>
          </a:solidFill>
          <a:latin typeface="+mn-lt"/>
          <a:ea typeface="+mn-ea"/>
          <a:cs typeface="Intel Clear" panose="020B060402020302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hyperlink" Target="http://daos.io/" TargetMode="External"/><Relationship Id="rId7" Type="http://schemas.openxmlformats.org/officeDocument/2006/relationships/hyperlink" Target="mailto:riaux.jb@intel.com" TargetMode="External"/><Relationship Id="rId2" Type="http://schemas.openxmlformats.org/officeDocument/2006/relationships/hyperlink" Target="https://github.com/daos-stack/iof" TargetMode="External"/><Relationship Id="rId1" Type="http://schemas.openxmlformats.org/officeDocument/2006/relationships/slideLayout" Target="../slideLayouts/slideLayout7.xml"/><Relationship Id="rId6" Type="http://schemas.openxmlformats.org/officeDocument/2006/relationships/hyperlink" Target="mailto:bruno.faccini@intel.com" TargetMode="External"/><Relationship Id="rId5" Type="http://schemas.openxmlformats.org/officeDocument/2006/relationships/hyperlink" Target="mailto:johann.lombardi@intel.com" TargetMode="External"/><Relationship Id="rId4" Type="http://schemas.openxmlformats.org/officeDocument/2006/relationships/hyperlink" Target="https://github.com/daos-stack/daos"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xml.rels><?xml version="1.0" encoding="UTF-8" standalone="yes"?>
<Relationships xmlns="http://schemas.openxmlformats.org/package/2006/relationships"><Relationship Id="rId3" Type="http://schemas.openxmlformats.org/officeDocument/2006/relationships/hyperlink" Target="http://www.intel.com/go/turbo" TargetMode="External"/><Relationship Id="rId2" Type="http://schemas.openxmlformats.org/officeDocument/2006/relationships/hyperlink" Target="http://www.intel.com/" TargetMode="External"/><Relationship Id="rId1" Type="http://schemas.openxmlformats.org/officeDocument/2006/relationships/slideLayout" Target="../slideLayouts/slideLayout2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44687" y="2421694"/>
            <a:ext cx="8212886" cy="1102519"/>
          </a:xfrm>
        </p:spPr>
        <p:txBody>
          <a:bodyPr/>
          <a:lstStyle/>
          <a:p>
            <a:r>
              <a:rPr lang="en-US" dirty="0">
                <a:solidFill>
                  <a:schemeClr val="bg1">
                    <a:alpha val="90000"/>
                  </a:schemeClr>
                </a:solidFill>
              </a:rPr>
              <a:t>Cross-Tier Unified Namespace</a:t>
            </a:r>
          </a:p>
        </p:txBody>
      </p:sp>
      <p:sp>
        <p:nvSpPr>
          <p:cNvPr id="3" name="Subtitle 2"/>
          <p:cNvSpPr>
            <a:spLocks noGrp="1"/>
          </p:cNvSpPr>
          <p:nvPr>
            <p:ph type="subTitle" idx="1"/>
          </p:nvPr>
        </p:nvSpPr>
        <p:spPr>
          <a:xfrm>
            <a:off x="455612" y="3493008"/>
            <a:ext cx="6737667" cy="925360"/>
          </a:xfrm>
        </p:spPr>
        <p:txBody>
          <a:bodyPr/>
          <a:lstStyle/>
          <a:p>
            <a:r>
              <a:rPr lang="en-US" b="0" dirty="0"/>
              <a:t>Johann Lombardi, </a:t>
            </a:r>
            <a:r>
              <a:rPr lang="en-US" dirty="0"/>
              <a:t>Extreme Storage Architecture &amp; Development</a:t>
            </a:r>
            <a:r>
              <a:rPr lang="en-US" b="0" dirty="0"/>
              <a:t>, Intel</a:t>
            </a:r>
            <a:br>
              <a:rPr lang="en-US" b="0" dirty="0"/>
            </a:br>
            <a:r>
              <a:rPr lang="en-US" b="0" dirty="0"/>
              <a:t>LAD’18</a:t>
            </a:r>
            <a:r>
              <a:rPr lang="en-US" dirty="0"/>
              <a:t>, France</a:t>
            </a:r>
            <a:endParaRPr lang="en-US" b="0" dirty="0"/>
          </a:p>
        </p:txBody>
      </p:sp>
    </p:spTree>
    <p:extLst>
      <p:ext uri="{BB962C8B-B14F-4D97-AF65-F5344CB8AC3E}">
        <p14:creationId xmlns:p14="http://schemas.microsoft.com/office/powerpoint/2010/main" val="284677806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6C5E673-F535-7B48-A13A-26352DDCCD54}"/>
              </a:ext>
            </a:extLst>
          </p:cNvPr>
          <p:cNvSpPr>
            <a:spLocks noGrp="1"/>
          </p:cNvSpPr>
          <p:nvPr>
            <p:ph type="sldNum" sz="quarter" idx="12"/>
          </p:nvPr>
        </p:nvSpPr>
        <p:spPr/>
        <p:txBody>
          <a:bodyPr/>
          <a:lstStyle/>
          <a:p>
            <a:fld id="{EE2556C5-CE8C-6547-B838-EA80C61A4AF7}" type="slidenum">
              <a:rPr lang="en-US" smtClean="0"/>
              <a:pPr/>
              <a:t>10</a:t>
            </a:fld>
            <a:endParaRPr lang="en-US" dirty="0"/>
          </a:p>
        </p:txBody>
      </p:sp>
      <p:sp>
        <p:nvSpPr>
          <p:cNvPr id="3" name="Title 2">
            <a:extLst>
              <a:ext uri="{FF2B5EF4-FFF2-40B4-BE49-F238E27FC236}">
                <a16:creationId xmlns:a16="http://schemas.microsoft.com/office/drawing/2014/main" id="{89AA0AF6-1F69-A747-814B-2C2C1E393737}"/>
              </a:ext>
            </a:extLst>
          </p:cNvPr>
          <p:cNvSpPr>
            <a:spLocks noGrp="1"/>
          </p:cNvSpPr>
          <p:nvPr>
            <p:ph type="title"/>
          </p:nvPr>
        </p:nvSpPr>
        <p:spPr/>
        <p:txBody>
          <a:bodyPr/>
          <a:lstStyle/>
          <a:p>
            <a:r>
              <a:rPr lang="fr-FR" dirty="0"/>
              <a:t>Use Case: </a:t>
            </a:r>
            <a:r>
              <a:rPr lang="fr-FR" dirty="0" err="1"/>
              <a:t>Readdir</a:t>
            </a:r>
            <a:r>
              <a:rPr lang="fr-FR" dirty="0"/>
              <a:t> POSIX Container</a:t>
            </a:r>
          </a:p>
        </p:txBody>
      </p:sp>
      <p:cxnSp>
        <p:nvCxnSpPr>
          <p:cNvPr id="37" name="Straight Arrow Connector 36">
            <a:extLst>
              <a:ext uri="{FF2B5EF4-FFF2-40B4-BE49-F238E27FC236}">
                <a16:creationId xmlns:a16="http://schemas.microsoft.com/office/drawing/2014/main" id="{F7A116AA-ED0B-074F-BA71-AA9CA30467F9}"/>
              </a:ext>
            </a:extLst>
          </p:cNvPr>
          <p:cNvCxnSpPr>
            <a:cxnSpLocks/>
            <a:stCxn id="18" idx="2"/>
          </p:cNvCxnSpPr>
          <p:nvPr/>
        </p:nvCxnSpPr>
        <p:spPr>
          <a:xfrm flipH="1">
            <a:off x="2936147" y="2747624"/>
            <a:ext cx="929402" cy="1170035"/>
          </a:xfrm>
          <a:prstGeom prst="straightConnector1">
            <a:avLst/>
          </a:prstGeom>
          <a:noFill/>
          <a:ln w="25400" cap="flat" cmpd="sng" algn="ctr">
            <a:solidFill>
              <a:srgbClr val="FF0000"/>
            </a:solidFill>
            <a:prstDash val="solid"/>
            <a:miter lim="800000"/>
            <a:headEnd type="triangle"/>
            <a:tailEnd type="triangle"/>
          </a:ln>
          <a:effectLst/>
        </p:spPr>
      </p:cxnSp>
      <p:sp>
        <p:nvSpPr>
          <p:cNvPr id="38" name="Rounded Rectangle 37">
            <a:extLst>
              <a:ext uri="{FF2B5EF4-FFF2-40B4-BE49-F238E27FC236}">
                <a16:creationId xmlns:a16="http://schemas.microsoft.com/office/drawing/2014/main" id="{DDEC1020-C8FC-0149-AFE9-207D7556BC92}"/>
              </a:ext>
            </a:extLst>
          </p:cNvPr>
          <p:cNvSpPr/>
          <p:nvPr/>
        </p:nvSpPr>
        <p:spPr>
          <a:xfrm>
            <a:off x="2072219" y="3938505"/>
            <a:ext cx="1382186" cy="663575"/>
          </a:xfrm>
          <a:prstGeom prst="roundRect">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t>DAOS</a:t>
            </a:r>
          </a:p>
        </p:txBody>
      </p:sp>
      <p:sp>
        <p:nvSpPr>
          <p:cNvPr id="39" name="Rounded Rectangle 38">
            <a:extLst>
              <a:ext uri="{FF2B5EF4-FFF2-40B4-BE49-F238E27FC236}">
                <a16:creationId xmlns:a16="http://schemas.microsoft.com/office/drawing/2014/main" id="{F452CE7E-254D-7949-90C1-2147F3286147}"/>
              </a:ext>
            </a:extLst>
          </p:cNvPr>
          <p:cNvSpPr/>
          <p:nvPr/>
        </p:nvSpPr>
        <p:spPr>
          <a:xfrm>
            <a:off x="6272317" y="1746300"/>
            <a:ext cx="1382186" cy="663575"/>
          </a:xfrm>
          <a:prstGeom prst="roundRect">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err="1"/>
              <a:t>Lustre</a:t>
            </a:r>
            <a:endParaRPr lang="en-US" sz="1400" dirty="0"/>
          </a:p>
        </p:txBody>
      </p:sp>
      <p:sp>
        <p:nvSpPr>
          <p:cNvPr id="15" name="Rectangle 14">
            <a:extLst>
              <a:ext uri="{FF2B5EF4-FFF2-40B4-BE49-F238E27FC236}">
                <a16:creationId xmlns:a16="http://schemas.microsoft.com/office/drawing/2014/main" id="{30E34F80-87E8-2541-8F35-6E1141DE57E8}"/>
              </a:ext>
            </a:extLst>
          </p:cNvPr>
          <p:cNvSpPr/>
          <p:nvPr/>
        </p:nvSpPr>
        <p:spPr>
          <a:xfrm>
            <a:off x="1056046" y="1342177"/>
            <a:ext cx="3305494" cy="1487033"/>
          </a:xfrm>
          <a:prstGeom prst="rect">
            <a:avLst/>
          </a:prstGeom>
          <a:noFill/>
          <a:ln w="9525" cap="flat" cmpd="sng" algn="ctr">
            <a:solidFill>
              <a:sysClr val="windowText" lastClr="000000"/>
            </a:solidFill>
            <a:prstDash val="das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dirty="0">
              <a:ln>
                <a:noFill/>
              </a:ln>
              <a:solidFill>
                <a:prstClr val="white"/>
              </a:solidFill>
              <a:effectLst/>
              <a:uLnTx/>
              <a:uFillTx/>
            </a:endParaRPr>
          </a:p>
        </p:txBody>
      </p:sp>
      <p:sp>
        <p:nvSpPr>
          <p:cNvPr id="16" name="Rectangle 15">
            <a:extLst>
              <a:ext uri="{FF2B5EF4-FFF2-40B4-BE49-F238E27FC236}">
                <a16:creationId xmlns:a16="http://schemas.microsoft.com/office/drawing/2014/main" id="{FC870F4F-4678-F44E-9202-49BBAC1FAE6A}"/>
              </a:ext>
            </a:extLst>
          </p:cNvPr>
          <p:cNvSpPr/>
          <p:nvPr/>
        </p:nvSpPr>
        <p:spPr>
          <a:xfrm>
            <a:off x="1111682" y="1417884"/>
            <a:ext cx="1035899" cy="1358812"/>
          </a:xfrm>
          <a:prstGeom prst="rect">
            <a:avLst/>
          </a:prstGeom>
          <a:solidFill>
            <a:schemeClr val="bg2">
              <a:lumMod val="50000"/>
            </a:schemeClr>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prstClr val="white"/>
                </a:solidFill>
                <a:effectLst/>
                <a:uLnTx/>
                <a:uFillTx/>
              </a:rPr>
              <a:t>Application</a:t>
            </a:r>
          </a:p>
          <a:p>
            <a:pPr marL="0" marR="0" lvl="0" indent="0" algn="ctr" defTabSz="914400" eaLnBrk="1" fontAlgn="auto" latinLnBrk="0" hangingPunct="1">
              <a:lnSpc>
                <a:spcPct val="100000"/>
              </a:lnSpc>
              <a:spcBef>
                <a:spcPts val="0"/>
              </a:spcBef>
              <a:spcAft>
                <a:spcPts val="0"/>
              </a:spcAft>
              <a:buClrTx/>
              <a:buSzTx/>
              <a:buFontTx/>
              <a:buNone/>
              <a:tabLst/>
              <a:defRPr/>
            </a:pPr>
            <a:endParaRPr lang="en-US" sz="1000" kern="0" dirty="0">
              <a:solidFill>
                <a:prstClr val="white"/>
              </a:solidFill>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dirty="0">
              <a:ln>
                <a:noFill/>
              </a:ln>
              <a:solidFill>
                <a:prstClr val="white"/>
              </a:solidFill>
              <a:effectLst/>
              <a:uLnTx/>
              <a:uFillTx/>
            </a:endParaRPr>
          </a:p>
          <a:p>
            <a:pPr marL="0" marR="0" lvl="0" indent="0" algn="ctr" defTabSz="914400" eaLnBrk="1" fontAlgn="auto" latinLnBrk="0" hangingPunct="1">
              <a:lnSpc>
                <a:spcPct val="100000"/>
              </a:lnSpc>
              <a:spcBef>
                <a:spcPts val="0"/>
              </a:spcBef>
              <a:spcAft>
                <a:spcPts val="0"/>
              </a:spcAft>
              <a:buClrTx/>
              <a:buSzTx/>
              <a:buFontTx/>
              <a:buNone/>
              <a:tabLst/>
              <a:defRPr/>
            </a:pPr>
            <a:endParaRPr lang="en-US" sz="1000" kern="0" dirty="0">
              <a:solidFill>
                <a:prstClr val="white"/>
              </a:solidFill>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dirty="0">
              <a:ln>
                <a:noFill/>
              </a:ln>
              <a:solidFill>
                <a:prstClr val="white"/>
              </a:solidFill>
              <a:effectLst/>
              <a:uLnTx/>
              <a:uFillTx/>
            </a:endParaRPr>
          </a:p>
        </p:txBody>
      </p:sp>
      <p:sp>
        <p:nvSpPr>
          <p:cNvPr id="18" name="Rectangle 17">
            <a:extLst>
              <a:ext uri="{FF2B5EF4-FFF2-40B4-BE49-F238E27FC236}">
                <a16:creationId xmlns:a16="http://schemas.microsoft.com/office/drawing/2014/main" id="{373C9380-D56D-884C-8E1C-60F5CAA29968}"/>
              </a:ext>
            </a:extLst>
          </p:cNvPr>
          <p:cNvSpPr/>
          <p:nvPr/>
        </p:nvSpPr>
        <p:spPr>
          <a:xfrm>
            <a:off x="3481511" y="1423762"/>
            <a:ext cx="768075" cy="1323862"/>
          </a:xfrm>
          <a:prstGeom prst="rect">
            <a:avLst/>
          </a:prstGeom>
          <a:solidFill>
            <a:srgbClr val="004280">
              <a:lumMod val="50000"/>
            </a:srgbClr>
          </a:solidFill>
          <a:ln w="9525" cap="flat" cmpd="sng" algn="ctr">
            <a:solidFill>
              <a:srgbClr val="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prstClr val="white"/>
                </a:solidFill>
                <a:effectLst/>
                <a:uLnTx/>
                <a:uFillTx/>
              </a:rPr>
              <a:t>POSIX</a:t>
            </a:r>
            <a:br>
              <a:rPr kumimoji="0" lang="en-US" sz="1000" b="0" i="0" u="none" strike="noStrike" kern="0" cap="none" spc="0" normalizeH="0" baseline="0" noProof="0" dirty="0">
                <a:ln>
                  <a:noFill/>
                </a:ln>
                <a:solidFill>
                  <a:prstClr val="white"/>
                </a:solidFill>
                <a:effectLst/>
                <a:uLnTx/>
                <a:uFillTx/>
              </a:rPr>
            </a:br>
            <a:r>
              <a:rPr kumimoji="0" lang="en-US" sz="1000" b="0" i="0" u="none" strike="noStrike" kern="0" cap="none" spc="0" normalizeH="0" baseline="0" noProof="0" dirty="0">
                <a:ln>
                  <a:noFill/>
                </a:ln>
                <a:solidFill>
                  <a:prstClr val="white"/>
                </a:solidFill>
                <a:effectLst/>
                <a:uLnTx/>
                <a:uFillTx/>
              </a:rPr>
              <a:t>IOF</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prstClr val="white"/>
                </a:solidFill>
                <a:effectLst/>
                <a:uLnTx/>
                <a:uFillTx/>
              </a:rPr>
              <a:t>FUSE DAEMON</a:t>
            </a:r>
          </a:p>
        </p:txBody>
      </p:sp>
      <p:sp>
        <p:nvSpPr>
          <p:cNvPr id="19" name="TextBox 18">
            <a:extLst>
              <a:ext uri="{FF2B5EF4-FFF2-40B4-BE49-F238E27FC236}">
                <a16:creationId xmlns:a16="http://schemas.microsoft.com/office/drawing/2014/main" id="{67D529C0-D726-A94A-BB69-3609E3A1326F}"/>
              </a:ext>
            </a:extLst>
          </p:cNvPr>
          <p:cNvSpPr txBox="1"/>
          <p:nvPr/>
        </p:nvSpPr>
        <p:spPr>
          <a:xfrm>
            <a:off x="2319627" y="1395875"/>
            <a:ext cx="778332" cy="246221"/>
          </a:xfrm>
          <a:prstGeom prst="rect">
            <a:avLst/>
          </a:prstGeom>
          <a:noFill/>
        </p:spPr>
        <p:txBody>
          <a:bodyPr wrap="square" rtlCol="0">
            <a:spAutoFit/>
          </a:bodyPr>
          <a:lstStyle/>
          <a:p>
            <a:r>
              <a:rPr lang="fr-FR" sz="1000" dirty="0"/>
              <a:t>1. </a:t>
            </a:r>
            <a:r>
              <a:rPr lang="fr-FR" sz="1000" dirty="0" err="1"/>
              <a:t>readdir</a:t>
            </a:r>
            <a:endParaRPr lang="fr-FR" sz="1000" dirty="0"/>
          </a:p>
        </p:txBody>
      </p:sp>
      <p:sp>
        <p:nvSpPr>
          <p:cNvPr id="20" name="TextBox 19">
            <a:extLst>
              <a:ext uri="{FF2B5EF4-FFF2-40B4-BE49-F238E27FC236}">
                <a16:creationId xmlns:a16="http://schemas.microsoft.com/office/drawing/2014/main" id="{3D076514-15F0-8744-9D27-EAFD028AC1C2}"/>
              </a:ext>
            </a:extLst>
          </p:cNvPr>
          <p:cNvSpPr txBox="1"/>
          <p:nvPr/>
        </p:nvSpPr>
        <p:spPr>
          <a:xfrm>
            <a:off x="961109" y="1119149"/>
            <a:ext cx="1111110" cy="246221"/>
          </a:xfrm>
          <a:prstGeom prst="rect">
            <a:avLst/>
          </a:prstGeom>
          <a:noFill/>
        </p:spPr>
        <p:txBody>
          <a:bodyPr wrap="square" rtlCol="0">
            <a:spAutoFit/>
          </a:bodyPr>
          <a:lstStyle/>
          <a:p>
            <a:r>
              <a:rPr lang="en-US" sz="1000" dirty="0">
                <a:solidFill>
                  <a:srgbClr val="004280"/>
                </a:solidFill>
                <a:cs typeface="Neo Sans Intel"/>
              </a:rPr>
              <a:t>Compute Node</a:t>
            </a:r>
          </a:p>
        </p:txBody>
      </p:sp>
      <p:cxnSp>
        <p:nvCxnSpPr>
          <p:cNvPr id="21" name="Straight Arrow Connector 20">
            <a:extLst>
              <a:ext uri="{FF2B5EF4-FFF2-40B4-BE49-F238E27FC236}">
                <a16:creationId xmlns:a16="http://schemas.microsoft.com/office/drawing/2014/main" id="{0F59D447-C898-1C40-9361-D896FC5F03C7}"/>
              </a:ext>
            </a:extLst>
          </p:cNvPr>
          <p:cNvCxnSpPr>
            <a:cxnSpLocks/>
          </p:cNvCxnSpPr>
          <p:nvPr/>
        </p:nvCxnSpPr>
        <p:spPr>
          <a:xfrm>
            <a:off x="4249586" y="1838723"/>
            <a:ext cx="2022731" cy="0"/>
          </a:xfrm>
          <a:prstGeom prst="straightConnector1">
            <a:avLst/>
          </a:prstGeom>
          <a:noFill/>
          <a:ln w="25400" cap="flat" cmpd="sng" algn="ctr">
            <a:solidFill>
              <a:schemeClr val="accent1"/>
            </a:solidFill>
            <a:prstDash val="solid"/>
            <a:miter lim="800000"/>
            <a:headEnd type="triangle"/>
            <a:tailEnd type="triangle"/>
          </a:ln>
          <a:effectLst/>
        </p:spPr>
      </p:cxnSp>
      <p:cxnSp>
        <p:nvCxnSpPr>
          <p:cNvPr id="22" name="Straight Arrow Connector 21">
            <a:extLst>
              <a:ext uri="{FF2B5EF4-FFF2-40B4-BE49-F238E27FC236}">
                <a16:creationId xmlns:a16="http://schemas.microsoft.com/office/drawing/2014/main" id="{C45468E7-D0EB-4A4B-9898-4A9843E458C2}"/>
              </a:ext>
            </a:extLst>
          </p:cNvPr>
          <p:cNvCxnSpPr>
            <a:cxnSpLocks/>
          </p:cNvCxnSpPr>
          <p:nvPr/>
        </p:nvCxnSpPr>
        <p:spPr>
          <a:xfrm flipV="1">
            <a:off x="2147581" y="1628493"/>
            <a:ext cx="1333930" cy="11597"/>
          </a:xfrm>
          <a:prstGeom prst="straightConnector1">
            <a:avLst/>
          </a:prstGeom>
          <a:noFill/>
          <a:ln w="25400" cap="flat" cmpd="sng" algn="ctr">
            <a:solidFill>
              <a:schemeClr val="tx2"/>
            </a:solidFill>
            <a:prstDash val="solid"/>
            <a:miter lim="800000"/>
            <a:tailEnd type="triangle"/>
          </a:ln>
          <a:effectLst/>
        </p:spPr>
      </p:cxnSp>
      <p:sp>
        <p:nvSpPr>
          <p:cNvPr id="28" name="TextBox 27">
            <a:extLst>
              <a:ext uri="{FF2B5EF4-FFF2-40B4-BE49-F238E27FC236}">
                <a16:creationId xmlns:a16="http://schemas.microsoft.com/office/drawing/2014/main" id="{EC933755-ADEB-A046-ABC7-363BE555DC15}"/>
              </a:ext>
            </a:extLst>
          </p:cNvPr>
          <p:cNvSpPr txBox="1"/>
          <p:nvPr/>
        </p:nvSpPr>
        <p:spPr>
          <a:xfrm>
            <a:off x="4514918" y="1619934"/>
            <a:ext cx="1757399" cy="246221"/>
          </a:xfrm>
          <a:prstGeom prst="rect">
            <a:avLst/>
          </a:prstGeom>
          <a:noFill/>
        </p:spPr>
        <p:txBody>
          <a:bodyPr wrap="square" rtlCol="0">
            <a:spAutoFit/>
          </a:bodyPr>
          <a:lstStyle/>
          <a:p>
            <a:r>
              <a:rPr lang="fr-FR" sz="1000" dirty="0"/>
              <a:t>2. </a:t>
            </a:r>
            <a:r>
              <a:rPr lang="fr-FR" sz="1000" dirty="0" err="1"/>
              <a:t>lookup</a:t>
            </a:r>
            <a:r>
              <a:rPr lang="fr-FR" sz="1000" dirty="0"/>
              <a:t> (</a:t>
            </a:r>
            <a:r>
              <a:rPr lang="fr-FR" sz="1000" dirty="0" err="1"/>
              <a:t>intent</a:t>
            </a:r>
            <a:r>
              <a:rPr lang="fr-FR" sz="1000" dirty="0"/>
              <a:t>=</a:t>
            </a:r>
            <a:r>
              <a:rPr lang="fr-FR" sz="1000" dirty="0" err="1"/>
              <a:t>readdir</a:t>
            </a:r>
            <a:r>
              <a:rPr lang="fr-FR" sz="1000" dirty="0"/>
              <a:t>)</a:t>
            </a:r>
          </a:p>
        </p:txBody>
      </p:sp>
      <p:sp>
        <p:nvSpPr>
          <p:cNvPr id="31" name="TextBox 30">
            <a:extLst>
              <a:ext uri="{FF2B5EF4-FFF2-40B4-BE49-F238E27FC236}">
                <a16:creationId xmlns:a16="http://schemas.microsoft.com/office/drawing/2014/main" id="{1CF748D0-3D54-5248-A406-13C31763445E}"/>
              </a:ext>
            </a:extLst>
          </p:cNvPr>
          <p:cNvSpPr txBox="1"/>
          <p:nvPr/>
        </p:nvSpPr>
        <p:spPr>
          <a:xfrm>
            <a:off x="3400848" y="3262959"/>
            <a:ext cx="1540268" cy="246221"/>
          </a:xfrm>
          <a:prstGeom prst="rect">
            <a:avLst/>
          </a:prstGeom>
          <a:noFill/>
        </p:spPr>
        <p:txBody>
          <a:bodyPr wrap="square" rtlCol="0">
            <a:spAutoFit/>
          </a:bodyPr>
          <a:lstStyle/>
          <a:p>
            <a:r>
              <a:rPr lang="fr-FR" sz="1000" dirty="0"/>
              <a:t>4. </a:t>
            </a:r>
            <a:r>
              <a:rPr lang="fr-FR" sz="1000" dirty="0" err="1"/>
              <a:t>readdir</a:t>
            </a:r>
            <a:r>
              <a:rPr lang="fr-FR" sz="1000" dirty="0"/>
              <a:t> (UUID)</a:t>
            </a:r>
          </a:p>
        </p:txBody>
      </p:sp>
      <p:cxnSp>
        <p:nvCxnSpPr>
          <p:cNvPr id="36" name="Straight Arrow Connector 35">
            <a:extLst>
              <a:ext uri="{FF2B5EF4-FFF2-40B4-BE49-F238E27FC236}">
                <a16:creationId xmlns:a16="http://schemas.microsoft.com/office/drawing/2014/main" id="{4D13560F-0EF6-7142-8428-26C5CB765F6B}"/>
              </a:ext>
            </a:extLst>
          </p:cNvPr>
          <p:cNvCxnSpPr>
            <a:cxnSpLocks/>
          </p:cNvCxnSpPr>
          <p:nvPr/>
        </p:nvCxnSpPr>
        <p:spPr>
          <a:xfrm>
            <a:off x="4249586" y="2091491"/>
            <a:ext cx="2022731" cy="0"/>
          </a:xfrm>
          <a:prstGeom prst="straightConnector1">
            <a:avLst/>
          </a:prstGeom>
          <a:noFill/>
          <a:ln w="25400" cap="flat" cmpd="sng" algn="ctr">
            <a:solidFill>
              <a:schemeClr val="accent1"/>
            </a:solidFill>
            <a:prstDash val="solid"/>
            <a:miter lim="800000"/>
            <a:headEnd type="triangle"/>
            <a:tailEnd type="triangle"/>
          </a:ln>
          <a:effectLst/>
        </p:spPr>
      </p:cxnSp>
      <p:sp>
        <p:nvSpPr>
          <p:cNvPr id="40" name="TextBox 39">
            <a:extLst>
              <a:ext uri="{FF2B5EF4-FFF2-40B4-BE49-F238E27FC236}">
                <a16:creationId xmlns:a16="http://schemas.microsoft.com/office/drawing/2014/main" id="{BB23B581-403A-FF41-932D-EA8AE4316C2F}"/>
              </a:ext>
            </a:extLst>
          </p:cNvPr>
          <p:cNvSpPr txBox="1"/>
          <p:nvPr/>
        </p:nvSpPr>
        <p:spPr>
          <a:xfrm>
            <a:off x="4507934" y="1888676"/>
            <a:ext cx="1231142" cy="246221"/>
          </a:xfrm>
          <a:prstGeom prst="rect">
            <a:avLst/>
          </a:prstGeom>
          <a:noFill/>
        </p:spPr>
        <p:txBody>
          <a:bodyPr wrap="square" rtlCol="0">
            <a:spAutoFit/>
          </a:bodyPr>
          <a:lstStyle/>
          <a:p>
            <a:r>
              <a:rPr lang="fr-FR" sz="1000" dirty="0"/>
              <a:t>3. </a:t>
            </a:r>
            <a:r>
              <a:rPr lang="fr-FR" sz="1000" dirty="0" err="1"/>
              <a:t>getxattr</a:t>
            </a:r>
            <a:endParaRPr lang="fr-FR" sz="1000" dirty="0"/>
          </a:p>
        </p:txBody>
      </p:sp>
      <p:sp>
        <p:nvSpPr>
          <p:cNvPr id="44" name="TextBox 43">
            <a:extLst>
              <a:ext uri="{FF2B5EF4-FFF2-40B4-BE49-F238E27FC236}">
                <a16:creationId xmlns:a16="http://schemas.microsoft.com/office/drawing/2014/main" id="{EE435A2A-DB8C-8D4F-A06E-EBCA1B73D1D2}"/>
              </a:ext>
            </a:extLst>
          </p:cNvPr>
          <p:cNvSpPr txBox="1"/>
          <p:nvPr/>
        </p:nvSpPr>
        <p:spPr>
          <a:xfrm>
            <a:off x="2312851" y="1702313"/>
            <a:ext cx="1168659" cy="246221"/>
          </a:xfrm>
          <a:prstGeom prst="rect">
            <a:avLst/>
          </a:prstGeom>
          <a:noFill/>
        </p:spPr>
        <p:txBody>
          <a:bodyPr wrap="square" rtlCol="0">
            <a:spAutoFit/>
          </a:bodyPr>
          <a:lstStyle/>
          <a:p>
            <a:r>
              <a:rPr lang="fr-FR" sz="1000" dirty="0"/>
              <a:t>5. </a:t>
            </a:r>
            <a:r>
              <a:rPr lang="fr-FR" sz="1000" dirty="0" err="1"/>
              <a:t>readdir</a:t>
            </a:r>
            <a:r>
              <a:rPr lang="fr-FR" sz="1000" dirty="0"/>
              <a:t> </a:t>
            </a:r>
            <a:r>
              <a:rPr lang="fr-FR" sz="1000" dirty="0" err="1"/>
              <a:t>results</a:t>
            </a:r>
            <a:endParaRPr lang="fr-FR" sz="1000" dirty="0"/>
          </a:p>
        </p:txBody>
      </p:sp>
      <p:cxnSp>
        <p:nvCxnSpPr>
          <p:cNvPr id="45" name="Straight Arrow Connector 44">
            <a:extLst>
              <a:ext uri="{FF2B5EF4-FFF2-40B4-BE49-F238E27FC236}">
                <a16:creationId xmlns:a16="http://schemas.microsoft.com/office/drawing/2014/main" id="{1E177719-3CD2-D244-8408-A31805B79A5F}"/>
              </a:ext>
            </a:extLst>
          </p:cNvPr>
          <p:cNvCxnSpPr>
            <a:cxnSpLocks/>
          </p:cNvCxnSpPr>
          <p:nvPr/>
        </p:nvCxnSpPr>
        <p:spPr>
          <a:xfrm flipH="1">
            <a:off x="2147581" y="1918530"/>
            <a:ext cx="1387501" cy="0"/>
          </a:xfrm>
          <a:prstGeom prst="straightConnector1">
            <a:avLst/>
          </a:prstGeom>
          <a:noFill/>
          <a:ln w="25400" cap="flat" cmpd="sng" algn="ctr">
            <a:solidFill>
              <a:schemeClr val="tx2"/>
            </a:solidFill>
            <a:prstDash val="solid"/>
            <a:miter lim="800000"/>
            <a:tailEnd type="triangle"/>
          </a:ln>
          <a:effectLst/>
        </p:spPr>
      </p:cxnSp>
      <p:grpSp>
        <p:nvGrpSpPr>
          <p:cNvPr id="60" name="Group 59">
            <a:extLst>
              <a:ext uri="{FF2B5EF4-FFF2-40B4-BE49-F238E27FC236}">
                <a16:creationId xmlns:a16="http://schemas.microsoft.com/office/drawing/2014/main" id="{1A761868-D831-694C-872F-DB486095F1E3}"/>
              </a:ext>
            </a:extLst>
          </p:cNvPr>
          <p:cNvGrpSpPr/>
          <p:nvPr/>
        </p:nvGrpSpPr>
        <p:grpSpPr>
          <a:xfrm>
            <a:off x="6759291" y="3931354"/>
            <a:ext cx="1571047" cy="559560"/>
            <a:chOff x="6759291" y="3931354"/>
            <a:chExt cx="1571047" cy="559560"/>
          </a:xfrm>
        </p:grpSpPr>
        <p:cxnSp>
          <p:nvCxnSpPr>
            <p:cNvPr id="57" name="Straight Arrow Connector 56">
              <a:extLst>
                <a:ext uri="{FF2B5EF4-FFF2-40B4-BE49-F238E27FC236}">
                  <a16:creationId xmlns:a16="http://schemas.microsoft.com/office/drawing/2014/main" id="{2E3EF4DB-94C4-5045-A0BC-1359A8742AF3}"/>
                </a:ext>
              </a:extLst>
            </p:cNvPr>
            <p:cNvCxnSpPr>
              <a:cxnSpLocks/>
            </p:cNvCxnSpPr>
            <p:nvPr/>
          </p:nvCxnSpPr>
          <p:spPr>
            <a:xfrm>
              <a:off x="6759291" y="4054465"/>
              <a:ext cx="463629" cy="0"/>
            </a:xfrm>
            <a:prstGeom prst="straightConnector1">
              <a:avLst/>
            </a:prstGeom>
            <a:noFill/>
            <a:ln w="25400" cap="flat" cmpd="sng" algn="ctr">
              <a:solidFill>
                <a:schemeClr val="accent1"/>
              </a:solidFill>
              <a:prstDash val="solid"/>
              <a:miter lim="800000"/>
              <a:headEnd type="triangle"/>
              <a:tailEnd type="triangle"/>
            </a:ln>
            <a:effectLst/>
          </p:spPr>
        </p:cxnSp>
        <p:cxnSp>
          <p:nvCxnSpPr>
            <p:cNvPr id="59" name="Straight Arrow Connector 58">
              <a:extLst>
                <a:ext uri="{FF2B5EF4-FFF2-40B4-BE49-F238E27FC236}">
                  <a16:creationId xmlns:a16="http://schemas.microsoft.com/office/drawing/2014/main" id="{A89161E3-187B-494B-AA3E-B1B49E02522B}"/>
                </a:ext>
              </a:extLst>
            </p:cNvPr>
            <p:cNvCxnSpPr>
              <a:cxnSpLocks/>
            </p:cNvCxnSpPr>
            <p:nvPr/>
          </p:nvCxnSpPr>
          <p:spPr>
            <a:xfrm flipH="1">
              <a:off x="6759291" y="4203180"/>
              <a:ext cx="457016" cy="0"/>
            </a:xfrm>
            <a:prstGeom prst="straightConnector1">
              <a:avLst/>
            </a:prstGeom>
            <a:noFill/>
            <a:ln w="25400" cap="flat" cmpd="sng" algn="ctr">
              <a:solidFill>
                <a:srgbClr val="FF0000"/>
              </a:solidFill>
              <a:prstDash val="solid"/>
              <a:miter lim="800000"/>
              <a:headEnd type="triangle"/>
              <a:tailEnd type="triangle"/>
            </a:ln>
            <a:effectLst/>
          </p:spPr>
        </p:cxnSp>
        <p:cxnSp>
          <p:nvCxnSpPr>
            <p:cNvPr id="61" name="Straight Arrow Connector 60">
              <a:extLst>
                <a:ext uri="{FF2B5EF4-FFF2-40B4-BE49-F238E27FC236}">
                  <a16:creationId xmlns:a16="http://schemas.microsoft.com/office/drawing/2014/main" id="{9C9E6C5B-05F7-324E-8B7C-DE601A5059AB}"/>
                </a:ext>
              </a:extLst>
            </p:cNvPr>
            <p:cNvCxnSpPr>
              <a:cxnSpLocks/>
            </p:cNvCxnSpPr>
            <p:nvPr/>
          </p:nvCxnSpPr>
          <p:spPr>
            <a:xfrm flipH="1">
              <a:off x="6759292" y="4369513"/>
              <a:ext cx="457015" cy="0"/>
            </a:xfrm>
            <a:prstGeom prst="straightConnector1">
              <a:avLst/>
            </a:prstGeom>
            <a:noFill/>
            <a:ln w="25400" cap="flat" cmpd="sng" algn="ctr">
              <a:solidFill>
                <a:schemeClr val="tx2"/>
              </a:solidFill>
              <a:prstDash val="solid"/>
              <a:miter lim="800000"/>
              <a:tailEnd type="triangle"/>
            </a:ln>
            <a:effectLst/>
          </p:spPr>
        </p:cxnSp>
        <p:sp>
          <p:nvSpPr>
            <p:cNvPr id="63" name="TextBox 62">
              <a:extLst>
                <a:ext uri="{FF2B5EF4-FFF2-40B4-BE49-F238E27FC236}">
                  <a16:creationId xmlns:a16="http://schemas.microsoft.com/office/drawing/2014/main" id="{AD904070-85AB-9246-A20C-068F1B3C4E19}"/>
                </a:ext>
              </a:extLst>
            </p:cNvPr>
            <p:cNvSpPr txBox="1"/>
            <p:nvPr/>
          </p:nvSpPr>
          <p:spPr>
            <a:xfrm>
              <a:off x="7216307" y="4244693"/>
              <a:ext cx="976966" cy="246221"/>
            </a:xfrm>
            <a:prstGeom prst="rect">
              <a:avLst/>
            </a:prstGeom>
            <a:noFill/>
          </p:spPr>
          <p:txBody>
            <a:bodyPr wrap="square" rtlCol="0">
              <a:spAutoFit/>
            </a:bodyPr>
            <a:lstStyle/>
            <a:p>
              <a:r>
                <a:rPr lang="fr-FR" sz="1000" dirty="0"/>
                <a:t>System call</a:t>
              </a:r>
            </a:p>
          </p:txBody>
        </p:sp>
        <p:sp>
          <p:nvSpPr>
            <p:cNvPr id="66" name="TextBox 65">
              <a:extLst>
                <a:ext uri="{FF2B5EF4-FFF2-40B4-BE49-F238E27FC236}">
                  <a16:creationId xmlns:a16="http://schemas.microsoft.com/office/drawing/2014/main" id="{8AB309DD-7CC6-104A-B5D9-A03D86CC0443}"/>
                </a:ext>
              </a:extLst>
            </p:cNvPr>
            <p:cNvSpPr txBox="1"/>
            <p:nvPr/>
          </p:nvSpPr>
          <p:spPr>
            <a:xfrm>
              <a:off x="7222919" y="4080069"/>
              <a:ext cx="1107419" cy="246221"/>
            </a:xfrm>
            <a:prstGeom prst="rect">
              <a:avLst/>
            </a:prstGeom>
            <a:noFill/>
          </p:spPr>
          <p:txBody>
            <a:bodyPr wrap="square" rtlCol="0">
              <a:spAutoFit/>
            </a:bodyPr>
            <a:lstStyle/>
            <a:p>
              <a:r>
                <a:rPr lang="fr-FR" sz="1000" dirty="0"/>
                <a:t>DAOS </a:t>
              </a:r>
              <a:r>
                <a:rPr lang="fr-FR" sz="1000" dirty="0" err="1"/>
                <a:t>protocol</a:t>
              </a:r>
              <a:endParaRPr lang="fr-FR" sz="1000" dirty="0"/>
            </a:p>
          </p:txBody>
        </p:sp>
        <p:sp>
          <p:nvSpPr>
            <p:cNvPr id="67" name="TextBox 66">
              <a:extLst>
                <a:ext uri="{FF2B5EF4-FFF2-40B4-BE49-F238E27FC236}">
                  <a16:creationId xmlns:a16="http://schemas.microsoft.com/office/drawing/2014/main" id="{AEC0DECF-655D-CC4B-AF46-70328AA9E2DA}"/>
                </a:ext>
              </a:extLst>
            </p:cNvPr>
            <p:cNvSpPr txBox="1"/>
            <p:nvPr/>
          </p:nvSpPr>
          <p:spPr>
            <a:xfrm>
              <a:off x="7216307" y="3931354"/>
              <a:ext cx="1107419" cy="246221"/>
            </a:xfrm>
            <a:prstGeom prst="rect">
              <a:avLst/>
            </a:prstGeom>
            <a:noFill/>
          </p:spPr>
          <p:txBody>
            <a:bodyPr wrap="square" rtlCol="0">
              <a:spAutoFit/>
            </a:bodyPr>
            <a:lstStyle/>
            <a:p>
              <a:r>
                <a:rPr lang="fr-FR" sz="1000" dirty="0"/>
                <a:t>Lustre </a:t>
              </a:r>
              <a:r>
                <a:rPr lang="fr-FR" sz="1000" dirty="0" err="1"/>
                <a:t>protocol</a:t>
              </a:r>
              <a:endParaRPr lang="fr-FR" sz="1000" dirty="0"/>
            </a:p>
          </p:txBody>
        </p:sp>
      </p:grpSp>
    </p:spTree>
    <p:extLst>
      <p:ext uri="{BB962C8B-B14F-4D97-AF65-F5344CB8AC3E}">
        <p14:creationId xmlns:p14="http://schemas.microsoft.com/office/powerpoint/2010/main" val="284504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6C5E673-F535-7B48-A13A-26352DDCCD54}"/>
              </a:ext>
            </a:extLst>
          </p:cNvPr>
          <p:cNvSpPr>
            <a:spLocks noGrp="1"/>
          </p:cNvSpPr>
          <p:nvPr>
            <p:ph type="sldNum" sz="quarter" idx="12"/>
          </p:nvPr>
        </p:nvSpPr>
        <p:spPr/>
        <p:txBody>
          <a:bodyPr/>
          <a:lstStyle/>
          <a:p>
            <a:fld id="{EE2556C5-CE8C-6547-B838-EA80C61A4AF7}" type="slidenum">
              <a:rPr lang="en-US" smtClean="0"/>
              <a:pPr/>
              <a:t>11</a:t>
            </a:fld>
            <a:endParaRPr lang="en-US" dirty="0"/>
          </a:p>
        </p:txBody>
      </p:sp>
      <p:sp>
        <p:nvSpPr>
          <p:cNvPr id="3" name="Title 2">
            <a:extLst>
              <a:ext uri="{FF2B5EF4-FFF2-40B4-BE49-F238E27FC236}">
                <a16:creationId xmlns:a16="http://schemas.microsoft.com/office/drawing/2014/main" id="{89AA0AF6-1F69-A747-814B-2C2C1E393737}"/>
              </a:ext>
            </a:extLst>
          </p:cNvPr>
          <p:cNvSpPr>
            <a:spLocks noGrp="1"/>
          </p:cNvSpPr>
          <p:nvPr>
            <p:ph type="title"/>
          </p:nvPr>
        </p:nvSpPr>
        <p:spPr/>
        <p:txBody>
          <a:bodyPr/>
          <a:lstStyle/>
          <a:p>
            <a:r>
              <a:rPr lang="fr-FR" dirty="0"/>
              <a:t>Use Case: DAOS-</a:t>
            </a:r>
            <a:r>
              <a:rPr lang="fr-FR" dirty="0" err="1"/>
              <a:t>aware</a:t>
            </a:r>
            <a:r>
              <a:rPr lang="fr-FR" dirty="0"/>
              <a:t> I/O Middleware</a:t>
            </a:r>
          </a:p>
        </p:txBody>
      </p:sp>
      <p:cxnSp>
        <p:nvCxnSpPr>
          <p:cNvPr id="37" name="Straight Arrow Connector 36">
            <a:extLst>
              <a:ext uri="{FF2B5EF4-FFF2-40B4-BE49-F238E27FC236}">
                <a16:creationId xmlns:a16="http://schemas.microsoft.com/office/drawing/2014/main" id="{F7A116AA-ED0B-074F-BA71-AA9CA30467F9}"/>
              </a:ext>
            </a:extLst>
          </p:cNvPr>
          <p:cNvCxnSpPr>
            <a:cxnSpLocks/>
            <a:stCxn id="17" idx="2"/>
          </p:cNvCxnSpPr>
          <p:nvPr/>
        </p:nvCxnSpPr>
        <p:spPr>
          <a:xfrm>
            <a:off x="1630736" y="2741746"/>
            <a:ext cx="1268835" cy="1175913"/>
          </a:xfrm>
          <a:prstGeom prst="straightConnector1">
            <a:avLst/>
          </a:prstGeom>
          <a:noFill/>
          <a:ln w="25400" cap="flat" cmpd="sng" algn="ctr">
            <a:solidFill>
              <a:srgbClr val="FF0000"/>
            </a:solidFill>
            <a:prstDash val="solid"/>
            <a:miter lim="800000"/>
            <a:tailEnd type="triangle"/>
          </a:ln>
          <a:effectLst/>
        </p:spPr>
      </p:cxnSp>
      <p:sp>
        <p:nvSpPr>
          <p:cNvPr id="38" name="Rounded Rectangle 37">
            <a:extLst>
              <a:ext uri="{FF2B5EF4-FFF2-40B4-BE49-F238E27FC236}">
                <a16:creationId xmlns:a16="http://schemas.microsoft.com/office/drawing/2014/main" id="{DDEC1020-C8FC-0149-AFE9-207D7556BC92}"/>
              </a:ext>
            </a:extLst>
          </p:cNvPr>
          <p:cNvSpPr/>
          <p:nvPr/>
        </p:nvSpPr>
        <p:spPr>
          <a:xfrm>
            <a:off x="2072219" y="3938505"/>
            <a:ext cx="1382186" cy="663575"/>
          </a:xfrm>
          <a:prstGeom prst="roundRect">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t>DAOS</a:t>
            </a:r>
          </a:p>
        </p:txBody>
      </p:sp>
      <p:sp>
        <p:nvSpPr>
          <p:cNvPr id="15" name="Rectangle 14">
            <a:extLst>
              <a:ext uri="{FF2B5EF4-FFF2-40B4-BE49-F238E27FC236}">
                <a16:creationId xmlns:a16="http://schemas.microsoft.com/office/drawing/2014/main" id="{30E34F80-87E8-2541-8F35-6E1141DE57E8}"/>
              </a:ext>
            </a:extLst>
          </p:cNvPr>
          <p:cNvSpPr/>
          <p:nvPr/>
        </p:nvSpPr>
        <p:spPr>
          <a:xfrm>
            <a:off x="1056046" y="1342177"/>
            <a:ext cx="3305494" cy="1487033"/>
          </a:xfrm>
          <a:prstGeom prst="rect">
            <a:avLst/>
          </a:prstGeom>
          <a:noFill/>
          <a:ln w="9525" cap="flat" cmpd="sng" algn="ctr">
            <a:solidFill>
              <a:sysClr val="windowText" lastClr="000000"/>
            </a:solidFill>
            <a:prstDash val="das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dirty="0">
              <a:ln>
                <a:noFill/>
              </a:ln>
              <a:solidFill>
                <a:prstClr val="white"/>
              </a:solidFill>
              <a:effectLst/>
              <a:uLnTx/>
              <a:uFillTx/>
            </a:endParaRPr>
          </a:p>
        </p:txBody>
      </p:sp>
      <p:sp>
        <p:nvSpPr>
          <p:cNvPr id="16" name="Rectangle 15">
            <a:extLst>
              <a:ext uri="{FF2B5EF4-FFF2-40B4-BE49-F238E27FC236}">
                <a16:creationId xmlns:a16="http://schemas.microsoft.com/office/drawing/2014/main" id="{FC870F4F-4678-F44E-9202-49BBAC1FAE6A}"/>
              </a:ext>
            </a:extLst>
          </p:cNvPr>
          <p:cNvSpPr/>
          <p:nvPr/>
        </p:nvSpPr>
        <p:spPr>
          <a:xfrm>
            <a:off x="1111682" y="1417884"/>
            <a:ext cx="1035899" cy="1358812"/>
          </a:xfrm>
          <a:prstGeom prst="rect">
            <a:avLst/>
          </a:prstGeom>
          <a:solidFill>
            <a:schemeClr val="bg2">
              <a:lumMod val="50000"/>
            </a:schemeClr>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prstClr val="white"/>
                </a:solidFill>
                <a:effectLst/>
                <a:uLnTx/>
                <a:uFillTx/>
              </a:rPr>
              <a:t>Application</a:t>
            </a:r>
          </a:p>
        </p:txBody>
      </p:sp>
      <p:sp>
        <p:nvSpPr>
          <p:cNvPr id="17" name="Rectangle 16">
            <a:extLst>
              <a:ext uri="{FF2B5EF4-FFF2-40B4-BE49-F238E27FC236}">
                <a16:creationId xmlns:a16="http://schemas.microsoft.com/office/drawing/2014/main" id="{F3263233-0FEA-4B44-A1F5-AF02EB29442F}"/>
              </a:ext>
            </a:extLst>
          </p:cNvPr>
          <p:cNvSpPr/>
          <p:nvPr/>
        </p:nvSpPr>
        <p:spPr>
          <a:xfrm>
            <a:off x="1150467" y="2290085"/>
            <a:ext cx="960538" cy="451661"/>
          </a:xfrm>
          <a:prstGeom prst="rect">
            <a:avLst/>
          </a:prstGeom>
          <a:solidFill>
            <a:schemeClr val="accent1"/>
          </a:solidFill>
          <a:ln w="9525" cap="flat" cmpd="sng" algn="ctr">
            <a:solidFill>
              <a:schemeClr val="accent1"/>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prstClr val="white"/>
                </a:solidFill>
                <a:effectLst/>
                <a:uLnTx/>
                <a:uFillTx/>
              </a:rPr>
              <a:t>DAOS-aware</a:t>
            </a:r>
          </a:p>
          <a:p>
            <a:pPr marL="0" marR="0" lvl="0" indent="0" algn="ctr" defTabSz="914400" eaLnBrk="1" fontAlgn="auto" latinLnBrk="0" hangingPunct="1">
              <a:lnSpc>
                <a:spcPct val="100000"/>
              </a:lnSpc>
              <a:spcBef>
                <a:spcPts val="0"/>
              </a:spcBef>
              <a:spcAft>
                <a:spcPts val="0"/>
              </a:spcAft>
              <a:buClrTx/>
              <a:buSzTx/>
              <a:buFontTx/>
              <a:buNone/>
              <a:tabLst/>
              <a:defRPr/>
            </a:pPr>
            <a:r>
              <a:rPr lang="en-US" sz="1000" kern="0" dirty="0">
                <a:solidFill>
                  <a:prstClr val="white"/>
                </a:solidFill>
              </a:rPr>
              <a:t>middleware</a:t>
            </a:r>
            <a:endParaRPr kumimoji="0" lang="en-US" sz="1000" b="0" i="0" u="none" strike="noStrike" kern="0" cap="none" spc="0" normalizeH="0" baseline="0" noProof="0" dirty="0">
              <a:ln>
                <a:noFill/>
              </a:ln>
              <a:solidFill>
                <a:prstClr val="white"/>
              </a:solidFill>
              <a:effectLst/>
              <a:uLnTx/>
              <a:uFillTx/>
            </a:endParaRPr>
          </a:p>
        </p:txBody>
      </p:sp>
      <p:sp>
        <p:nvSpPr>
          <p:cNvPr id="18" name="Rectangle 17">
            <a:extLst>
              <a:ext uri="{FF2B5EF4-FFF2-40B4-BE49-F238E27FC236}">
                <a16:creationId xmlns:a16="http://schemas.microsoft.com/office/drawing/2014/main" id="{373C9380-D56D-884C-8E1C-60F5CAA29968}"/>
              </a:ext>
            </a:extLst>
          </p:cNvPr>
          <p:cNvSpPr/>
          <p:nvPr/>
        </p:nvSpPr>
        <p:spPr>
          <a:xfrm>
            <a:off x="3481511" y="1423762"/>
            <a:ext cx="768075" cy="1323862"/>
          </a:xfrm>
          <a:prstGeom prst="rect">
            <a:avLst/>
          </a:prstGeom>
          <a:solidFill>
            <a:srgbClr val="004280">
              <a:lumMod val="50000"/>
            </a:srgbClr>
          </a:solidFill>
          <a:ln w="9525" cap="flat" cmpd="sng" algn="ctr">
            <a:solidFill>
              <a:srgbClr val="000000"/>
            </a:solidFill>
            <a:prstDash val="solid"/>
          </a:ln>
          <a:effectLst/>
        </p:spPr>
        <p:txBody>
          <a:bodyPr rtlCol="0" anchor="ctr"/>
          <a:lstStyle/>
          <a:p>
            <a:pPr lvl="0" algn="ctr" defTabSz="914400">
              <a:defRPr/>
            </a:pPr>
            <a:r>
              <a:rPr lang="en-US" sz="1000" kern="0" dirty="0">
                <a:solidFill>
                  <a:prstClr val="white"/>
                </a:solidFill>
              </a:rPr>
              <a:t>POSIX</a:t>
            </a:r>
            <a:br>
              <a:rPr lang="en-US" sz="1000" kern="0" dirty="0">
                <a:solidFill>
                  <a:prstClr val="white"/>
                </a:solidFill>
              </a:rPr>
            </a:br>
            <a:r>
              <a:rPr lang="en-US" sz="1000" kern="0" dirty="0">
                <a:solidFill>
                  <a:prstClr val="white"/>
                </a:solidFill>
              </a:rPr>
              <a:t>IOF</a:t>
            </a:r>
          </a:p>
          <a:p>
            <a:pPr lvl="0" algn="ctr" defTabSz="914400">
              <a:defRPr/>
            </a:pPr>
            <a:r>
              <a:rPr lang="en-US" sz="1000" kern="0" dirty="0">
                <a:solidFill>
                  <a:prstClr val="white"/>
                </a:solidFill>
              </a:rPr>
              <a:t>FUSE DAEMON</a:t>
            </a:r>
          </a:p>
        </p:txBody>
      </p:sp>
      <p:sp>
        <p:nvSpPr>
          <p:cNvPr id="19" name="TextBox 18">
            <a:extLst>
              <a:ext uri="{FF2B5EF4-FFF2-40B4-BE49-F238E27FC236}">
                <a16:creationId xmlns:a16="http://schemas.microsoft.com/office/drawing/2014/main" id="{67D529C0-D726-A94A-BB69-3609E3A1326F}"/>
              </a:ext>
            </a:extLst>
          </p:cNvPr>
          <p:cNvSpPr txBox="1"/>
          <p:nvPr/>
        </p:nvSpPr>
        <p:spPr>
          <a:xfrm>
            <a:off x="2331839" y="2157336"/>
            <a:ext cx="781677" cy="246221"/>
          </a:xfrm>
          <a:prstGeom prst="rect">
            <a:avLst/>
          </a:prstGeom>
          <a:noFill/>
        </p:spPr>
        <p:txBody>
          <a:bodyPr wrap="square" rtlCol="0">
            <a:spAutoFit/>
          </a:bodyPr>
          <a:lstStyle/>
          <a:p>
            <a:r>
              <a:rPr lang="fr-FR" sz="1000" dirty="0"/>
              <a:t>1. </a:t>
            </a:r>
            <a:r>
              <a:rPr lang="fr-FR" sz="1000" dirty="0" err="1"/>
              <a:t>getxattr</a:t>
            </a:r>
            <a:r>
              <a:rPr lang="fr-FR" sz="1000" dirty="0"/>
              <a:t> </a:t>
            </a:r>
          </a:p>
        </p:txBody>
      </p:sp>
      <p:sp>
        <p:nvSpPr>
          <p:cNvPr id="20" name="TextBox 19">
            <a:extLst>
              <a:ext uri="{FF2B5EF4-FFF2-40B4-BE49-F238E27FC236}">
                <a16:creationId xmlns:a16="http://schemas.microsoft.com/office/drawing/2014/main" id="{3D076514-15F0-8744-9D27-EAFD028AC1C2}"/>
              </a:ext>
            </a:extLst>
          </p:cNvPr>
          <p:cNvSpPr txBox="1"/>
          <p:nvPr/>
        </p:nvSpPr>
        <p:spPr>
          <a:xfrm>
            <a:off x="961109" y="1119149"/>
            <a:ext cx="1111110" cy="246221"/>
          </a:xfrm>
          <a:prstGeom prst="rect">
            <a:avLst/>
          </a:prstGeom>
          <a:noFill/>
        </p:spPr>
        <p:txBody>
          <a:bodyPr wrap="square" rtlCol="0">
            <a:spAutoFit/>
          </a:bodyPr>
          <a:lstStyle/>
          <a:p>
            <a:r>
              <a:rPr lang="en-US" sz="1000" dirty="0">
                <a:solidFill>
                  <a:srgbClr val="004280"/>
                </a:solidFill>
                <a:cs typeface="Neo Sans Intel"/>
              </a:rPr>
              <a:t>Compute Node</a:t>
            </a:r>
          </a:p>
        </p:txBody>
      </p:sp>
      <p:cxnSp>
        <p:nvCxnSpPr>
          <p:cNvPr id="22" name="Straight Arrow Connector 21">
            <a:extLst>
              <a:ext uri="{FF2B5EF4-FFF2-40B4-BE49-F238E27FC236}">
                <a16:creationId xmlns:a16="http://schemas.microsoft.com/office/drawing/2014/main" id="{C45468E7-D0EB-4A4B-9898-4A9843E458C2}"/>
              </a:ext>
            </a:extLst>
          </p:cNvPr>
          <p:cNvCxnSpPr>
            <a:cxnSpLocks/>
          </p:cNvCxnSpPr>
          <p:nvPr/>
        </p:nvCxnSpPr>
        <p:spPr>
          <a:xfrm flipV="1">
            <a:off x="2111005" y="2396935"/>
            <a:ext cx="1370506" cy="18024"/>
          </a:xfrm>
          <a:prstGeom prst="straightConnector1">
            <a:avLst/>
          </a:prstGeom>
          <a:noFill/>
          <a:ln w="25400" cap="flat" cmpd="sng" algn="ctr">
            <a:solidFill>
              <a:schemeClr val="tx2"/>
            </a:solidFill>
            <a:prstDash val="solid"/>
            <a:miter lim="800000"/>
            <a:tailEnd type="triangle"/>
          </a:ln>
          <a:effectLst/>
        </p:spPr>
      </p:cxnSp>
      <p:sp>
        <p:nvSpPr>
          <p:cNvPr id="31" name="TextBox 30">
            <a:extLst>
              <a:ext uri="{FF2B5EF4-FFF2-40B4-BE49-F238E27FC236}">
                <a16:creationId xmlns:a16="http://schemas.microsoft.com/office/drawing/2014/main" id="{1CF748D0-3D54-5248-A406-13C31763445E}"/>
              </a:ext>
            </a:extLst>
          </p:cNvPr>
          <p:cNvSpPr txBox="1"/>
          <p:nvPr/>
        </p:nvSpPr>
        <p:spPr>
          <a:xfrm>
            <a:off x="2331839" y="3206591"/>
            <a:ext cx="1300594" cy="246221"/>
          </a:xfrm>
          <a:prstGeom prst="rect">
            <a:avLst/>
          </a:prstGeom>
          <a:noFill/>
        </p:spPr>
        <p:txBody>
          <a:bodyPr wrap="square" rtlCol="0">
            <a:spAutoFit/>
          </a:bodyPr>
          <a:lstStyle/>
          <a:p>
            <a:r>
              <a:rPr lang="fr-FR" sz="1000" dirty="0"/>
              <a:t>4. DAOS API (UUID)</a:t>
            </a:r>
          </a:p>
        </p:txBody>
      </p:sp>
      <p:cxnSp>
        <p:nvCxnSpPr>
          <p:cNvPr id="36" name="Straight Arrow Connector 35">
            <a:extLst>
              <a:ext uri="{FF2B5EF4-FFF2-40B4-BE49-F238E27FC236}">
                <a16:creationId xmlns:a16="http://schemas.microsoft.com/office/drawing/2014/main" id="{4D13560F-0EF6-7142-8428-26C5CB765F6B}"/>
              </a:ext>
            </a:extLst>
          </p:cNvPr>
          <p:cNvCxnSpPr>
            <a:cxnSpLocks/>
          </p:cNvCxnSpPr>
          <p:nvPr/>
        </p:nvCxnSpPr>
        <p:spPr>
          <a:xfrm>
            <a:off x="4249586" y="2091491"/>
            <a:ext cx="2022731" cy="0"/>
          </a:xfrm>
          <a:prstGeom prst="straightConnector1">
            <a:avLst/>
          </a:prstGeom>
          <a:noFill/>
          <a:ln w="25400" cap="flat" cmpd="sng" algn="ctr">
            <a:solidFill>
              <a:schemeClr val="accent1"/>
            </a:solidFill>
            <a:prstDash val="solid"/>
            <a:miter lim="800000"/>
            <a:headEnd type="triangle"/>
            <a:tailEnd type="triangle"/>
          </a:ln>
          <a:effectLst/>
        </p:spPr>
      </p:cxnSp>
      <p:sp>
        <p:nvSpPr>
          <p:cNvPr id="40" name="TextBox 39">
            <a:extLst>
              <a:ext uri="{FF2B5EF4-FFF2-40B4-BE49-F238E27FC236}">
                <a16:creationId xmlns:a16="http://schemas.microsoft.com/office/drawing/2014/main" id="{BB23B581-403A-FF41-932D-EA8AE4316C2F}"/>
              </a:ext>
            </a:extLst>
          </p:cNvPr>
          <p:cNvSpPr txBox="1"/>
          <p:nvPr/>
        </p:nvSpPr>
        <p:spPr>
          <a:xfrm>
            <a:off x="4540554" y="1865507"/>
            <a:ext cx="1691698" cy="246221"/>
          </a:xfrm>
          <a:prstGeom prst="rect">
            <a:avLst/>
          </a:prstGeom>
          <a:noFill/>
        </p:spPr>
        <p:txBody>
          <a:bodyPr wrap="square" rtlCol="0">
            <a:spAutoFit/>
          </a:bodyPr>
          <a:lstStyle/>
          <a:p>
            <a:r>
              <a:rPr lang="fr-FR" sz="1000" dirty="0"/>
              <a:t>2. </a:t>
            </a:r>
            <a:r>
              <a:rPr lang="fr-FR" sz="1000" dirty="0" err="1"/>
              <a:t>lookup</a:t>
            </a:r>
            <a:r>
              <a:rPr lang="fr-FR" sz="1000" dirty="0"/>
              <a:t> (</a:t>
            </a:r>
            <a:r>
              <a:rPr lang="fr-FR" sz="1000" dirty="0" err="1"/>
              <a:t>intent</a:t>
            </a:r>
            <a:r>
              <a:rPr lang="fr-FR" sz="1000" dirty="0"/>
              <a:t>=</a:t>
            </a:r>
            <a:r>
              <a:rPr lang="fr-FR" sz="1000" dirty="0" err="1"/>
              <a:t>getxattr</a:t>
            </a:r>
            <a:r>
              <a:rPr lang="fr-FR" sz="1000" dirty="0"/>
              <a:t>)</a:t>
            </a:r>
          </a:p>
        </p:txBody>
      </p:sp>
      <p:sp>
        <p:nvSpPr>
          <p:cNvPr id="23" name="Rounded Rectangle 22">
            <a:extLst>
              <a:ext uri="{FF2B5EF4-FFF2-40B4-BE49-F238E27FC236}">
                <a16:creationId xmlns:a16="http://schemas.microsoft.com/office/drawing/2014/main" id="{735CC51D-BA42-1646-A965-55AD1955876F}"/>
              </a:ext>
            </a:extLst>
          </p:cNvPr>
          <p:cNvSpPr/>
          <p:nvPr/>
        </p:nvSpPr>
        <p:spPr>
          <a:xfrm>
            <a:off x="6272317" y="1746300"/>
            <a:ext cx="1382186" cy="663575"/>
          </a:xfrm>
          <a:prstGeom prst="roundRect">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err="1"/>
              <a:t>Lustre</a:t>
            </a:r>
            <a:endParaRPr lang="en-US" sz="1400" dirty="0"/>
          </a:p>
        </p:txBody>
      </p:sp>
      <p:sp>
        <p:nvSpPr>
          <p:cNvPr id="26" name="TextBox 25">
            <a:extLst>
              <a:ext uri="{FF2B5EF4-FFF2-40B4-BE49-F238E27FC236}">
                <a16:creationId xmlns:a16="http://schemas.microsoft.com/office/drawing/2014/main" id="{79D1A349-DA6B-0541-BA6C-E01231A06D7A}"/>
              </a:ext>
            </a:extLst>
          </p:cNvPr>
          <p:cNvSpPr txBox="1"/>
          <p:nvPr/>
        </p:nvSpPr>
        <p:spPr>
          <a:xfrm>
            <a:off x="2255682" y="2424403"/>
            <a:ext cx="1117727" cy="246221"/>
          </a:xfrm>
          <a:prstGeom prst="rect">
            <a:avLst/>
          </a:prstGeom>
          <a:noFill/>
        </p:spPr>
        <p:txBody>
          <a:bodyPr wrap="square" rtlCol="0">
            <a:spAutoFit/>
          </a:bodyPr>
          <a:lstStyle/>
          <a:p>
            <a:r>
              <a:rPr lang="fr-FR" sz="1000" dirty="0"/>
              <a:t>3. return UUID</a:t>
            </a:r>
          </a:p>
        </p:txBody>
      </p:sp>
      <p:cxnSp>
        <p:nvCxnSpPr>
          <p:cNvPr id="27" name="Straight Arrow Connector 26">
            <a:extLst>
              <a:ext uri="{FF2B5EF4-FFF2-40B4-BE49-F238E27FC236}">
                <a16:creationId xmlns:a16="http://schemas.microsoft.com/office/drawing/2014/main" id="{B4E50EC7-41EB-BF46-897A-96B694533D8D}"/>
              </a:ext>
            </a:extLst>
          </p:cNvPr>
          <p:cNvCxnSpPr>
            <a:cxnSpLocks/>
          </p:cNvCxnSpPr>
          <p:nvPr/>
        </p:nvCxnSpPr>
        <p:spPr>
          <a:xfrm flipH="1">
            <a:off x="2103120" y="2641188"/>
            <a:ext cx="1378391" cy="10572"/>
          </a:xfrm>
          <a:prstGeom prst="straightConnector1">
            <a:avLst/>
          </a:prstGeom>
          <a:noFill/>
          <a:ln w="25400" cap="flat" cmpd="sng" algn="ctr">
            <a:solidFill>
              <a:schemeClr val="tx2"/>
            </a:solidFill>
            <a:prstDash val="solid"/>
            <a:miter lim="800000"/>
            <a:tailEnd type="triangle"/>
          </a:ln>
          <a:effectLst/>
        </p:spPr>
      </p:cxnSp>
      <p:grpSp>
        <p:nvGrpSpPr>
          <p:cNvPr id="30" name="Group 29">
            <a:extLst>
              <a:ext uri="{FF2B5EF4-FFF2-40B4-BE49-F238E27FC236}">
                <a16:creationId xmlns:a16="http://schemas.microsoft.com/office/drawing/2014/main" id="{5F30B8EC-D00A-524C-BC5A-1EB8C521ECFD}"/>
              </a:ext>
            </a:extLst>
          </p:cNvPr>
          <p:cNvGrpSpPr/>
          <p:nvPr/>
        </p:nvGrpSpPr>
        <p:grpSpPr>
          <a:xfrm>
            <a:off x="6759291" y="3931354"/>
            <a:ext cx="1571047" cy="559560"/>
            <a:chOff x="6759291" y="3931354"/>
            <a:chExt cx="1571047" cy="559560"/>
          </a:xfrm>
        </p:grpSpPr>
        <p:cxnSp>
          <p:nvCxnSpPr>
            <p:cNvPr id="32" name="Straight Arrow Connector 31">
              <a:extLst>
                <a:ext uri="{FF2B5EF4-FFF2-40B4-BE49-F238E27FC236}">
                  <a16:creationId xmlns:a16="http://schemas.microsoft.com/office/drawing/2014/main" id="{B6646824-0FB4-0349-9855-2CFB51FE0441}"/>
                </a:ext>
              </a:extLst>
            </p:cNvPr>
            <p:cNvCxnSpPr>
              <a:cxnSpLocks/>
            </p:cNvCxnSpPr>
            <p:nvPr/>
          </p:nvCxnSpPr>
          <p:spPr>
            <a:xfrm>
              <a:off x="6759291" y="4054465"/>
              <a:ext cx="463629" cy="0"/>
            </a:xfrm>
            <a:prstGeom prst="straightConnector1">
              <a:avLst/>
            </a:prstGeom>
            <a:noFill/>
            <a:ln w="25400" cap="flat" cmpd="sng" algn="ctr">
              <a:solidFill>
                <a:schemeClr val="accent1"/>
              </a:solidFill>
              <a:prstDash val="solid"/>
              <a:miter lim="800000"/>
              <a:headEnd type="triangle"/>
              <a:tailEnd type="triangle"/>
            </a:ln>
            <a:effectLst/>
          </p:spPr>
        </p:cxnSp>
        <p:cxnSp>
          <p:nvCxnSpPr>
            <p:cNvPr id="33" name="Straight Arrow Connector 32">
              <a:extLst>
                <a:ext uri="{FF2B5EF4-FFF2-40B4-BE49-F238E27FC236}">
                  <a16:creationId xmlns:a16="http://schemas.microsoft.com/office/drawing/2014/main" id="{DB0492B2-44A5-E943-828E-33A90AFABE0D}"/>
                </a:ext>
              </a:extLst>
            </p:cNvPr>
            <p:cNvCxnSpPr>
              <a:cxnSpLocks/>
            </p:cNvCxnSpPr>
            <p:nvPr/>
          </p:nvCxnSpPr>
          <p:spPr>
            <a:xfrm flipH="1">
              <a:off x="6759291" y="4203180"/>
              <a:ext cx="457016" cy="0"/>
            </a:xfrm>
            <a:prstGeom prst="straightConnector1">
              <a:avLst/>
            </a:prstGeom>
            <a:noFill/>
            <a:ln w="25400" cap="flat" cmpd="sng" algn="ctr">
              <a:solidFill>
                <a:srgbClr val="FF0000"/>
              </a:solidFill>
              <a:prstDash val="solid"/>
              <a:miter lim="800000"/>
              <a:headEnd type="triangle"/>
              <a:tailEnd type="triangle"/>
            </a:ln>
            <a:effectLst/>
          </p:spPr>
        </p:cxnSp>
        <p:cxnSp>
          <p:nvCxnSpPr>
            <p:cNvPr id="34" name="Straight Arrow Connector 33">
              <a:extLst>
                <a:ext uri="{FF2B5EF4-FFF2-40B4-BE49-F238E27FC236}">
                  <a16:creationId xmlns:a16="http://schemas.microsoft.com/office/drawing/2014/main" id="{5E4C9577-056A-FD49-BEC3-8FDEC024299E}"/>
                </a:ext>
              </a:extLst>
            </p:cNvPr>
            <p:cNvCxnSpPr>
              <a:cxnSpLocks/>
            </p:cNvCxnSpPr>
            <p:nvPr/>
          </p:nvCxnSpPr>
          <p:spPr>
            <a:xfrm flipH="1">
              <a:off x="6759292" y="4369513"/>
              <a:ext cx="457015" cy="0"/>
            </a:xfrm>
            <a:prstGeom prst="straightConnector1">
              <a:avLst/>
            </a:prstGeom>
            <a:noFill/>
            <a:ln w="25400" cap="flat" cmpd="sng" algn="ctr">
              <a:solidFill>
                <a:schemeClr val="tx2"/>
              </a:solidFill>
              <a:prstDash val="solid"/>
              <a:miter lim="800000"/>
              <a:tailEnd type="triangle"/>
            </a:ln>
            <a:effectLst/>
          </p:spPr>
        </p:cxnSp>
        <p:sp>
          <p:nvSpPr>
            <p:cNvPr id="35" name="TextBox 34">
              <a:extLst>
                <a:ext uri="{FF2B5EF4-FFF2-40B4-BE49-F238E27FC236}">
                  <a16:creationId xmlns:a16="http://schemas.microsoft.com/office/drawing/2014/main" id="{75586C17-CE07-DD44-B8A8-CE9AF12C530D}"/>
                </a:ext>
              </a:extLst>
            </p:cNvPr>
            <p:cNvSpPr txBox="1"/>
            <p:nvPr/>
          </p:nvSpPr>
          <p:spPr>
            <a:xfrm>
              <a:off x="7216307" y="4244693"/>
              <a:ext cx="976966" cy="246221"/>
            </a:xfrm>
            <a:prstGeom prst="rect">
              <a:avLst/>
            </a:prstGeom>
            <a:noFill/>
          </p:spPr>
          <p:txBody>
            <a:bodyPr wrap="square" rtlCol="0">
              <a:spAutoFit/>
            </a:bodyPr>
            <a:lstStyle/>
            <a:p>
              <a:r>
                <a:rPr lang="fr-FR" sz="1000" dirty="0"/>
                <a:t>System call</a:t>
              </a:r>
            </a:p>
          </p:txBody>
        </p:sp>
        <p:sp>
          <p:nvSpPr>
            <p:cNvPr id="41" name="TextBox 40">
              <a:extLst>
                <a:ext uri="{FF2B5EF4-FFF2-40B4-BE49-F238E27FC236}">
                  <a16:creationId xmlns:a16="http://schemas.microsoft.com/office/drawing/2014/main" id="{76D0ED7C-CC7E-2545-9F67-00893E2410C3}"/>
                </a:ext>
              </a:extLst>
            </p:cNvPr>
            <p:cNvSpPr txBox="1"/>
            <p:nvPr/>
          </p:nvSpPr>
          <p:spPr>
            <a:xfrm>
              <a:off x="7222919" y="4080069"/>
              <a:ext cx="1107419" cy="246221"/>
            </a:xfrm>
            <a:prstGeom prst="rect">
              <a:avLst/>
            </a:prstGeom>
            <a:noFill/>
          </p:spPr>
          <p:txBody>
            <a:bodyPr wrap="square" rtlCol="0">
              <a:spAutoFit/>
            </a:bodyPr>
            <a:lstStyle/>
            <a:p>
              <a:r>
                <a:rPr lang="fr-FR" sz="1000" dirty="0"/>
                <a:t>DAOS </a:t>
              </a:r>
              <a:r>
                <a:rPr lang="fr-FR" sz="1000" dirty="0" err="1"/>
                <a:t>protocol</a:t>
              </a:r>
              <a:endParaRPr lang="fr-FR" sz="1000" dirty="0"/>
            </a:p>
          </p:txBody>
        </p:sp>
        <p:sp>
          <p:nvSpPr>
            <p:cNvPr id="42" name="TextBox 41">
              <a:extLst>
                <a:ext uri="{FF2B5EF4-FFF2-40B4-BE49-F238E27FC236}">
                  <a16:creationId xmlns:a16="http://schemas.microsoft.com/office/drawing/2014/main" id="{D100AAB7-C466-2B4C-A05C-1CC3AAFFCEE3}"/>
                </a:ext>
              </a:extLst>
            </p:cNvPr>
            <p:cNvSpPr txBox="1"/>
            <p:nvPr/>
          </p:nvSpPr>
          <p:spPr>
            <a:xfrm>
              <a:off x="7216307" y="3931354"/>
              <a:ext cx="1107419" cy="246221"/>
            </a:xfrm>
            <a:prstGeom prst="rect">
              <a:avLst/>
            </a:prstGeom>
            <a:noFill/>
          </p:spPr>
          <p:txBody>
            <a:bodyPr wrap="square" rtlCol="0">
              <a:spAutoFit/>
            </a:bodyPr>
            <a:lstStyle/>
            <a:p>
              <a:r>
                <a:rPr lang="fr-FR" sz="1000" dirty="0"/>
                <a:t>Lustre </a:t>
              </a:r>
              <a:r>
                <a:rPr lang="fr-FR" sz="1000" dirty="0" err="1"/>
                <a:t>protocol</a:t>
              </a:r>
              <a:endParaRPr lang="fr-FR" sz="1000" dirty="0"/>
            </a:p>
          </p:txBody>
        </p:sp>
      </p:grpSp>
    </p:spTree>
    <p:extLst>
      <p:ext uri="{BB962C8B-B14F-4D97-AF65-F5344CB8AC3E}">
        <p14:creationId xmlns:p14="http://schemas.microsoft.com/office/powerpoint/2010/main" val="36116676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CF586C1-8830-B54E-82E4-7CB02FB7FD54}"/>
              </a:ext>
            </a:extLst>
          </p:cNvPr>
          <p:cNvSpPr>
            <a:spLocks noGrp="1"/>
          </p:cNvSpPr>
          <p:nvPr>
            <p:ph type="sldNum" sz="quarter" idx="12"/>
          </p:nvPr>
        </p:nvSpPr>
        <p:spPr/>
        <p:txBody>
          <a:bodyPr/>
          <a:lstStyle/>
          <a:p>
            <a:fld id="{EE2556C5-CE8C-6547-B838-EA80C61A4AF7}" type="slidenum">
              <a:rPr lang="en-US" smtClean="0"/>
              <a:pPr/>
              <a:t>12</a:t>
            </a:fld>
            <a:endParaRPr lang="en-US" dirty="0"/>
          </a:p>
        </p:txBody>
      </p:sp>
      <p:sp>
        <p:nvSpPr>
          <p:cNvPr id="3" name="Content Placeholder 2">
            <a:extLst>
              <a:ext uri="{FF2B5EF4-FFF2-40B4-BE49-F238E27FC236}">
                <a16:creationId xmlns:a16="http://schemas.microsoft.com/office/drawing/2014/main" id="{811125E1-D55F-B149-9B5E-6DC06A62BFE2}"/>
              </a:ext>
            </a:extLst>
          </p:cNvPr>
          <p:cNvSpPr>
            <a:spLocks noGrp="1"/>
          </p:cNvSpPr>
          <p:nvPr>
            <p:ph sz="half" idx="1"/>
          </p:nvPr>
        </p:nvSpPr>
        <p:spPr/>
        <p:txBody>
          <a:bodyPr/>
          <a:lstStyle/>
          <a:p>
            <a:r>
              <a:rPr lang="fr-FR" dirty="0"/>
              <a:t>Regular Extended </a:t>
            </a:r>
            <a:r>
              <a:rPr lang="fr-FR" dirty="0" err="1"/>
              <a:t>Attribute</a:t>
            </a:r>
            <a:r>
              <a:rPr lang="fr-FR" dirty="0"/>
              <a:t> (EA)</a:t>
            </a:r>
          </a:p>
          <a:p>
            <a:pPr lvl="1"/>
            <a:r>
              <a:rPr lang="fr-FR" dirty="0"/>
              <a:t>Portable</a:t>
            </a:r>
          </a:p>
          <a:p>
            <a:pPr lvl="1"/>
            <a:r>
              <a:rPr lang="fr-FR" dirty="0"/>
              <a:t>Performance Impact</a:t>
            </a:r>
          </a:p>
          <a:p>
            <a:pPr lvl="2"/>
            <a:r>
              <a:rPr lang="fr-FR" dirty="0"/>
              <a:t>Extra EA </a:t>
            </a:r>
            <a:r>
              <a:rPr lang="fr-FR" dirty="0" err="1"/>
              <a:t>fetch</a:t>
            </a:r>
            <a:r>
              <a:rPr lang="fr-FR" dirty="0"/>
              <a:t> on </a:t>
            </a:r>
            <a:r>
              <a:rPr lang="fr-FR" dirty="0" err="1"/>
              <a:t>every</a:t>
            </a:r>
            <a:r>
              <a:rPr lang="fr-FR" dirty="0"/>
              <a:t> </a:t>
            </a:r>
            <a:r>
              <a:rPr lang="fr-FR" dirty="0" err="1"/>
              <a:t>lookup</a:t>
            </a:r>
            <a:endParaRPr lang="fr-FR" dirty="0"/>
          </a:p>
          <a:p>
            <a:pPr lvl="1"/>
            <a:r>
              <a:rPr lang="fr-FR" dirty="0" err="1"/>
              <a:t>Can’t</a:t>
            </a:r>
            <a:r>
              <a:rPr lang="fr-FR" dirty="0"/>
              <a:t> </a:t>
            </a:r>
            <a:r>
              <a:rPr lang="fr-FR" dirty="0" err="1"/>
              <a:t>prevent</a:t>
            </a:r>
            <a:r>
              <a:rPr lang="fr-FR" dirty="0"/>
              <a:t> Lustre file/</a:t>
            </a:r>
            <a:r>
              <a:rPr lang="fr-FR" dirty="0" err="1"/>
              <a:t>dir</a:t>
            </a:r>
            <a:r>
              <a:rPr lang="fr-FR" dirty="0"/>
              <a:t> </a:t>
            </a:r>
            <a:r>
              <a:rPr lang="fr-FR" dirty="0" err="1"/>
              <a:t>from</a:t>
            </a:r>
            <a:r>
              <a:rPr lang="fr-FR" dirty="0"/>
              <a:t> </a:t>
            </a:r>
            <a:r>
              <a:rPr lang="fr-FR" dirty="0" err="1"/>
              <a:t>being</a:t>
            </a:r>
            <a:r>
              <a:rPr lang="fr-FR" dirty="0"/>
              <a:t> </a:t>
            </a:r>
            <a:r>
              <a:rPr lang="fr-FR" dirty="0" err="1"/>
              <a:t>created</a:t>
            </a:r>
            <a:r>
              <a:rPr lang="fr-FR" dirty="0"/>
              <a:t> </a:t>
            </a:r>
            <a:r>
              <a:rPr lang="fr-FR" dirty="0" err="1"/>
              <a:t>under</a:t>
            </a:r>
            <a:r>
              <a:rPr lang="fr-FR" dirty="0"/>
              <a:t> the </a:t>
            </a:r>
            <a:r>
              <a:rPr lang="fr-FR" dirty="0" err="1"/>
              <a:t>special</a:t>
            </a:r>
            <a:r>
              <a:rPr lang="fr-FR" dirty="0"/>
              <a:t> directory</a:t>
            </a:r>
          </a:p>
          <a:p>
            <a:endParaRPr lang="fr-FR" dirty="0"/>
          </a:p>
          <a:p>
            <a:endParaRPr lang="fr-FR" dirty="0"/>
          </a:p>
        </p:txBody>
      </p:sp>
      <p:sp>
        <p:nvSpPr>
          <p:cNvPr id="4" name="Content Placeholder 3">
            <a:extLst>
              <a:ext uri="{FF2B5EF4-FFF2-40B4-BE49-F238E27FC236}">
                <a16:creationId xmlns:a16="http://schemas.microsoft.com/office/drawing/2014/main" id="{7263C32E-D37D-654D-BB38-38732BF674BD}"/>
              </a:ext>
            </a:extLst>
          </p:cNvPr>
          <p:cNvSpPr>
            <a:spLocks noGrp="1"/>
          </p:cNvSpPr>
          <p:nvPr>
            <p:ph sz="half" idx="13"/>
          </p:nvPr>
        </p:nvSpPr>
        <p:spPr/>
        <p:txBody>
          <a:bodyPr/>
          <a:lstStyle/>
          <a:p>
            <a:r>
              <a:rPr lang="fr-FR" dirty="0" err="1"/>
              <a:t>Special</a:t>
            </a:r>
            <a:r>
              <a:rPr lang="fr-FR" dirty="0"/>
              <a:t> LOV EA</a:t>
            </a:r>
          </a:p>
          <a:p>
            <a:pPr lvl="1"/>
            <a:r>
              <a:rPr lang="fr-FR" dirty="0"/>
              <a:t>Not Portable</a:t>
            </a:r>
          </a:p>
          <a:p>
            <a:pPr lvl="1"/>
            <a:r>
              <a:rPr lang="fr-FR" dirty="0"/>
              <a:t>Minimal Performance Impact</a:t>
            </a:r>
          </a:p>
          <a:p>
            <a:pPr lvl="2"/>
            <a:r>
              <a:rPr lang="fr-FR" dirty="0"/>
              <a:t>No extra RPC</a:t>
            </a:r>
          </a:p>
          <a:p>
            <a:pPr lvl="1"/>
            <a:r>
              <a:rPr lang="fr-FR" dirty="0" err="1"/>
              <a:t>Prohibit</a:t>
            </a:r>
            <a:r>
              <a:rPr lang="fr-FR" dirty="0"/>
              <a:t> </a:t>
            </a:r>
            <a:r>
              <a:rPr lang="fr-FR" dirty="0" err="1"/>
              <a:t>regular</a:t>
            </a:r>
            <a:r>
              <a:rPr lang="fr-FR" dirty="0"/>
              <a:t> file/</a:t>
            </a:r>
            <a:r>
              <a:rPr lang="fr-FR" dirty="0" err="1"/>
              <a:t>dir</a:t>
            </a:r>
            <a:r>
              <a:rPr lang="fr-FR" dirty="0"/>
              <a:t> </a:t>
            </a:r>
            <a:r>
              <a:rPr lang="fr-FR" dirty="0" err="1"/>
              <a:t>creation</a:t>
            </a:r>
            <a:endParaRPr lang="fr-FR" dirty="0"/>
          </a:p>
          <a:p>
            <a:endParaRPr lang="fr-FR" dirty="0"/>
          </a:p>
        </p:txBody>
      </p:sp>
      <p:sp>
        <p:nvSpPr>
          <p:cNvPr id="5" name="Title 4">
            <a:extLst>
              <a:ext uri="{FF2B5EF4-FFF2-40B4-BE49-F238E27FC236}">
                <a16:creationId xmlns:a16="http://schemas.microsoft.com/office/drawing/2014/main" id="{E1B7EFEA-84B3-FA4B-8554-88E584E3A52A}"/>
              </a:ext>
            </a:extLst>
          </p:cNvPr>
          <p:cNvSpPr>
            <a:spLocks noGrp="1"/>
          </p:cNvSpPr>
          <p:nvPr>
            <p:ph type="title"/>
          </p:nvPr>
        </p:nvSpPr>
        <p:spPr/>
        <p:txBody>
          <a:bodyPr/>
          <a:lstStyle/>
          <a:p>
            <a:r>
              <a:rPr lang="fr-FR" dirty="0" err="1"/>
              <a:t>Special</a:t>
            </a:r>
            <a:r>
              <a:rPr lang="fr-FR" dirty="0"/>
              <a:t> File/</a:t>
            </a:r>
            <a:r>
              <a:rPr lang="fr-FR" dirty="0" err="1"/>
              <a:t>Dir</a:t>
            </a:r>
            <a:r>
              <a:rPr lang="fr-FR" dirty="0"/>
              <a:t> </a:t>
            </a:r>
            <a:r>
              <a:rPr lang="fr-FR" dirty="0" err="1"/>
              <a:t>Representation</a:t>
            </a:r>
            <a:endParaRPr lang="fr-FR" dirty="0"/>
          </a:p>
        </p:txBody>
      </p:sp>
      <p:cxnSp>
        <p:nvCxnSpPr>
          <p:cNvPr id="24" name="Straight Connector 23">
            <a:extLst>
              <a:ext uri="{FF2B5EF4-FFF2-40B4-BE49-F238E27FC236}">
                <a16:creationId xmlns:a16="http://schemas.microsoft.com/office/drawing/2014/main" id="{92DD09AA-13B2-9F4B-A01A-0380E8226902}"/>
              </a:ext>
            </a:extLst>
          </p:cNvPr>
          <p:cNvCxnSpPr/>
          <p:nvPr/>
        </p:nvCxnSpPr>
        <p:spPr>
          <a:xfrm>
            <a:off x="6029065" y="3453149"/>
            <a:ext cx="0" cy="1263534"/>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25" name="Straight Connector 24">
            <a:extLst>
              <a:ext uri="{FF2B5EF4-FFF2-40B4-BE49-F238E27FC236}">
                <a16:creationId xmlns:a16="http://schemas.microsoft.com/office/drawing/2014/main" id="{CCF16C4F-93A6-ED47-9D87-37263D0E7D8A}"/>
              </a:ext>
            </a:extLst>
          </p:cNvPr>
          <p:cNvCxnSpPr/>
          <p:nvPr/>
        </p:nvCxnSpPr>
        <p:spPr>
          <a:xfrm>
            <a:off x="7742555" y="3453149"/>
            <a:ext cx="0" cy="1263534"/>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26" name="TextBox 25">
            <a:extLst>
              <a:ext uri="{FF2B5EF4-FFF2-40B4-BE49-F238E27FC236}">
                <a16:creationId xmlns:a16="http://schemas.microsoft.com/office/drawing/2014/main" id="{BD50BF68-2DB4-F441-B429-17F21EAB5158}"/>
              </a:ext>
            </a:extLst>
          </p:cNvPr>
          <p:cNvSpPr txBox="1"/>
          <p:nvPr/>
        </p:nvSpPr>
        <p:spPr>
          <a:xfrm>
            <a:off x="5676344" y="3283872"/>
            <a:ext cx="806311" cy="169277"/>
          </a:xfrm>
          <a:prstGeom prst="rect">
            <a:avLst/>
          </a:prstGeom>
          <a:noFill/>
        </p:spPr>
        <p:txBody>
          <a:bodyPr vert="horz" wrap="none" lIns="0" tIns="0" rIns="0" bIns="0" rtlCol="0">
            <a:spAutoFit/>
          </a:bodyPr>
          <a:lstStyle/>
          <a:p>
            <a:r>
              <a:rPr lang="fr-FR" sz="1100" dirty="0">
                <a:solidFill>
                  <a:srgbClr val="003C71"/>
                </a:solidFill>
              </a:rPr>
              <a:t>Lustre Client</a:t>
            </a:r>
          </a:p>
        </p:txBody>
      </p:sp>
      <p:sp>
        <p:nvSpPr>
          <p:cNvPr id="27" name="TextBox 26">
            <a:extLst>
              <a:ext uri="{FF2B5EF4-FFF2-40B4-BE49-F238E27FC236}">
                <a16:creationId xmlns:a16="http://schemas.microsoft.com/office/drawing/2014/main" id="{5A25646B-89F3-2446-9315-A4E0E4806197}"/>
              </a:ext>
            </a:extLst>
          </p:cNvPr>
          <p:cNvSpPr txBox="1"/>
          <p:nvPr/>
        </p:nvSpPr>
        <p:spPr>
          <a:xfrm>
            <a:off x="7573667" y="3283872"/>
            <a:ext cx="365485" cy="169277"/>
          </a:xfrm>
          <a:prstGeom prst="rect">
            <a:avLst/>
          </a:prstGeom>
          <a:noFill/>
        </p:spPr>
        <p:txBody>
          <a:bodyPr vert="horz" wrap="none" lIns="0" tIns="0" rIns="0" bIns="0" rtlCol="0">
            <a:spAutoFit/>
          </a:bodyPr>
          <a:lstStyle/>
          <a:p>
            <a:r>
              <a:rPr lang="fr-FR" sz="1100" dirty="0" err="1">
                <a:solidFill>
                  <a:srgbClr val="003C71"/>
                </a:solidFill>
              </a:rPr>
              <a:t>MDTs</a:t>
            </a:r>
            <a:endParaRPr lang="fr-FR" sz="1100" dirty="0">
              <a:solidFill>
                <a:srgbClr val="003C71"/>
              </a:solidFill>
            </a:endParaRPr>
          </a:p>
        </p:txBody>
      </p:sp>
      <p:cxnSp>
        <p:nvCxnSpPr>
          <p:cNvPr id="28" name="Straight Arrow Connector 27">
            <a:extLst>
              <a:ext uri="{FF2B5EF4-FFF2-40B4-BE49-F238E27FC236}">
                <a16:creationId xmlns:a16="http://schemas.microsoft.com/office/drawing/2014/main" id="{B830B886-B7AA-DE4D-A0DF-C77909FB33A8}"/>
              </a:ext>
            </a:extLst>
          </p:cNvPr>
          <p:cNvCxnSpPr/>
          <p:nvPr/>
        </p:nvCxnSpPr>
        <p:spPr>
          <a:xfrm>
            <a:off x="6029065" y="3536276"/>
            <a:ext cx="1713490" cy="108065"/>
          </a:xfrm>
          <a:prstGeom prst="straightConnector1">
            <a:avLst/>
          </a:prstGeom>
          <a:ln>
            <a:solidFill>
              <a:schemeClr val="accent2"/>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30" name="Straight Arrow Connector 29">
            <a:extLst>
              <a:ext uri="{FF2B5EF4-FFF2-40B4-BE49-F238E27FC236}">
                <a16:creationId xmlns:a16="http://schemas.microsoft.com/office/drawing/2014/main" id="{A50A1BF7-0880-8543-9F9C-9B4C07BA1C17}"/>
              </a:ext>
            </a:extLst>
          </p:cNvPr>
          <p:cNvCxnSpPr>
            <a:cxnSpLocks/>
          </p:cNvCxnSpPr>
          <p:nvPr/>
        </p:nvCxnSpPr>
        <p:spPr>
          <a:xfrm flipH="1">
            <a:off x="6042919" y="3694906"/>
            <a:ext cx="1692709" cy="255445"/>
          </a:xfrm>
          <a:prstGeom prst="straightConnector1">
            <a:avLst/>
          </a:prstGeom>
          <a:ln>
            <a:solidFill>
              <a:schemeClr val="accent2"/>
            </a:solidFill>
            <a:tailEnd type="triangle"/>
          </a:ln>
          <a:effectLst/>
        </p:spPr>
        <p:style>
          <a:lnRef idx="2">
            <a:schemeClr val="accent1"/>
          </a:lnRef>
          <a:fillRef idx="0">
            <a:schemeClr val="accent1"/>
          </a:fillRef>
          <a:effectRef idx="1">
            <a:schemeClr val="accent1"/>
          </a:effectRef>
          <a:fontRef idx="minor">
            <a:schemeClr val="tx1"/>
          </a:fontRef>
        </p:style>
      </p:cxnSp>
      <p:sp>
        <p:nvSpPr>
          <p:cNvPr id="32" name="TextBox 31">
            <a:extLst>
              <a:ext uri="{FF2B5EF4-FFF2-40B4-BE49-F238E27FC236}">
                <a16:creationId xmlns:a16="http://schemas.microsoft.com/office/drawing/2014/main" id="{0D67937E-1EEE-8749-84EE-71BA54AC182D}"/>
              </a:ext>
            </a:extLst>
          </p:cNvPr>
          <p:cNvSpPr txBox="1"/>
          <p:nvPr/>
        </p:nvSpPr>
        <p:spPr>
          <a:xfrm>
            <a:off x="6244965" y="3610267"/>
            <a:ext cx="827150" cy="169277"/>
          </a:xfrm>
          <a:prstGeom prst="rect">
            <a:avLst/>
          </a:prstGeom>
          <a:noFill/>
        </p:spPr>
        <p:txBody>
          <a:bodyPr vert="horz" wrap="none" lIns="0" tIns="0" rIns="0" bIns="0" rtlCol="0">
            <a:spAutoFit/>
          </a:bodyPr>
          <a:lstStyle/>
          <a:p>
            <a:r>
              <a:rPr lang="fr-FR" sz="1100" dirty="0">
                <a:solidFill>
                  <a:srgbClr val="003C71"/>
                </a:solidFill>
              </a:rPr>
              <a:t>open/</a:t>
            </a:r>
            <a:r>
              <a:rPr lang="fr-FR" sz="1100" dirty="0" err="1">
                <a:solidFill>
                  <a:srgbClr val="003C71"/>
                </a:solidFill>
              </a:rPr>
              <a:t>lookup</a:t>
            </a:r>
            <a:endParaRPr lang="fr-FR" sz="1100" dirty="0">
              <a:solidFill>
                <a:srgbClr val="003C71"/>
              </a:solidFill>
            </a:endParaRPr>
          </a:p>
        </p:txBody>
      </p:sp>
      <p:grpSp>
        <p:nvGrpSpPr>
          <p:cNvPr id="36" name="Group 35">
            <a:extLst>
              <a:ext uri="{FF2B5EF4-FFF2-40B4-BE49-F238E27FC236}">
                <a16:creationId xmlns:a16="http://schemas.microsoft.com/office/drawing/2014/main" id="{548FAE74-6C83-B945-8E43-7DC56DC60955}"/>
              </a:ext>
            </a:extLst>
          </p:cNvPr>
          <p:cNvGrpSpPr/>
          <p:nvPr/>
        </p:nvGrpSpPr>
        <p:grpSpPr>
          <a:xfrm>
            <a:off x="168941" y="3294658"/>
            <a:ext cx="3545007" cy="1432811"/>
            <a:chOff x="168941" y="3294658"/>
            <a:chExt cx="3545007" cy="1432811"/>
          </a:xfrm>
        </p:grpSpPr>
        <p:grpSp>
          <p:nvGrpSpPr>
            <p:cNvPr id="22" name="Group 21">
              <a:extLst>
                <a:ext uri="{FF2B5EF4-FFF2-40B4-BE49-F238E27FC236}">
                  <a16:creationId xmlns:a16="http://schemas.microsoft.com/office/drawing/2014/main" id="{F1820E60-BE8C-AF45-9A06-8A4C25E830BF}"/>
                </a:ext>
              </a:extLst>
            </p:cNvPr>
            <p:cNvGrpSpPr/>
            <p:nvPr/>
          </p:nvGrpSpPr>
          <p:grpSpPr>
            <a:xfrm>
              <a:off x="1451140" y="3294658"/>
              <a:ext cx="2262808" cy="1432811"/>
              <a:chOff x="1451140" y="3294658"/>
              <a:chExt cx="2262808" cy="1432811"/>
            </a:xfrm>
          </p:grpSpPr>
          <p:cxnSp>
            <p:nvCxnSpPr>
              <p:cNvPr id="7" name="Straight Connector 6">
                <a:extLst>
                  <a:ext uri="{FF2B5EF4-FFF2-40B4-BE49-F238E27FC236}">
                    <a16:creationId xmlns:a16="http://schemas.microsoft.com/office/drawing/2014/main" id="{045986D9-2FE8-DF4A-8320-CFE1B610902A}"/>
                  </a:ext>
                </a:extLst>
              </p:cNvPr>
              <p:cNvCxnSpPr/>
              <p:nvPr/>
            </p:nvCxnSpPr>
            <p:spPr>
              <a:xfrm>
                <a:off x="1803861" y="3463935"/>
                <a:ext cx="0" cy="1263534"/>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8" name="Straight Connector 7">
                <a:extLst>
                  <a:ext uri="{FF2B5EF4-FFF2-40B4-BE49-F238E27FC236}">
                    <a16:creationId xmlns:a16="http://schemas.microsoft.com/office/drawing/2014/main" id="{ECF09658-15EC-6F44-80D9-0A96A76888A0}"/>
                  </a:ext>
                </a:extLst>
              </p:cNvPr>
              <p:cNvCxnSpPr/>
              <p:nvPr/>
            </p:nvCxnSpPr>
            <p:spPr>
              <a:xfrm>
                <a:off x="3517351" y="3463935"/>
                <a:ext cx="0" cy="1263534"/>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9" name="TextBox 8">
                <a:extLst>
                  <a:ext uri="{FF2B5EF4-FFF2-40B4-BE49-F238E27FC236}">
                    <a16:creationId xmlns:a16="http://schemas.microsoft.com/office/drawing/2014/main" id="{6E37A416-031C-0041-A814-2B5AD8FEEBA8}"/>
                  </a:ext>
                </a:extLst>
              </p:cNvPr>
              <p:cNvSpPr txBox="1"/>
              <p:nvPr/>
            </p:nvSpPr>
            <p:spPr>
              <a:xfrm>
                <a:off x="1451140" y="3294658"/>
                <a:ext cx="806311" cy="169277"/>
              </a:xfrm>
              <a:prstGeom prst="rect">
                <a:avLst/>
              </a:prstGeom>
              <a:noFill/>
            </p:spPr>
            <p:txBody>
              <a:bodyPr vert="horz" wrap="none" lIns="0" tIns="0" rIns="0" bIns="0" rtlCol="0">
                <a:spAutoFit/>
              </a:bodyPr>
              <a:lstStyle/>
              <a:p>
                <a:r>
                  <a:rPr lang="fr-FR" sz="1100" dirty="0">
                    <a:solidFill>
                      <a:srgbClr val="003C71"/>
                    </a:solidFill>
                  </a:rPr>
                  <a:t>Lustre Client</a:t>
                </a:r>
              </a:p>
            </p:txBody>
          </p:sp>
          <p:sp>
            <p:nvSpPr>
              <p:cNvPr id="10" name="TextBox 9">
                <a:extLst>
                  <a:ext uri="{FF2B5EF4-FFF2-40B4-BE49-F238E27FC236}">
                    <a16:creationId xmlns:a16="http://schemas.microsoft.com/office/drawing/2014/main" id="{D13AC06E-1E8C-014A-9270-8A78F4614285}"/>
                  </a:ext>
                </a:extLst>
              </p:cNvPr>
              <p:cNvSpPr txBox="1"/>
              <p:nvPr/>
            </p:nvSpPr>
            <p:spPr>
              <a:xfrm>
                <a:off x="3348463" y="3294658"/>
                <a:ext cx="365485" cy="169277"/>
              </a:xfrm>
              <a:prstGeom prst="rect">
                <a:avLst/>
              </a:prstGeom>
              <a:noFill/>
            </p:spPr>
            <p:txBody>
              <a:bodyPr vert="horz" wrap="none" lIns="0" tIns="0" rIns="0" bIns="0" rtlCol="0">
                <a:spAutoFit/>
              </a:bodyPr>
              <a:lstStyle/>
              <a:p>
                <a:r>
                  <a:rPr lang="fr-FR" sz="1100" dirty="0" err="1">
                    <a:solidFill>
                      <a:srgbClr val="003C71"/>
                    </a:solidFill>
                  </a:rPr>
                  <a:t>MDTs</a:t>
                </a:r>
                <a:endParaRPr lang="fr-FR" sz="1100" dirty="0">
                  <a:solidFill>
                    <a:srgbClr val="003C71"/>
                  </a:solidFill>
                </a:endParaRPr>
              </a:p>
            </p:txBody>
          </p:sp>
          <p:cxnSp>
            <p:nvCxnSpPr>
              <p:cNvPr id="12" name="Straight Arrow Connector 11">
                <a:extLst>
                  <a:ext uri="{FF2B5EF4-FFF2-40B4-BE49-F238E27FC236}">
                    <a16:creationId xmlns:a16="http://schemas.microsoft.com/office/drawing/2014/main" id="{F5BA23E4-7F82-0342-A411-0FCBF0CCCFD1}"/>
                  </a:ext>
                </a:extLst>
              </p:cNvPr>
              <p:cNvCxnSpPr/>
              <p:nvPr/>
            </p:nvCxnSpPr>
            <p:spPr>
              <a:xfrm>
                <a:off x="1803861" y="3547062"/>
                <a:ext cx="1713490" cy="108065"/>
              </a:xfrm>
              <a:prstGeom prst="straightConnector1">
                <a:avLst/>
              </a:prstGeom>
              <a:ln>
                <a:solidFill>
                  <a:schemeClr val="accent2"/>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3" name="Straight Arrow Connector 12">
                <a:extLst>
                  <a:ext uri="{FF2B5EF4-FFF2-40B4-BE49-F238E27FC236}">
                    <a16:creationId xmlns:a16="http://schemas.microsoft.com/office/drawing/2014/main" id="{C9926AE3-C5BB-CE4F-8F2E-C5F8E709B422}"/>
                  </a:ext>
                </a:extLst>
              </p:cNvPr>
              <p:cNvCxnSpPr/>
              <p:nvPr/>
            </p:nvCxnSpPr>
            <p:spPr>
              <a:xfrm>
                <a:off x="1817715" y="4078555"/>
                <a:ext cx="1713490" cy="108065"/>
              </a:xfrm>
              <a:prstGeom prst="straightConnector1">
                <a:avLst/>
              </a:prstGeom>
              <a:ln>
                <a:solidFill>
                  <a:schemeClr val="accent2"/>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4" name="Straight Arrow Connector 13">
                <a:extLst>
                  <a:ext uri="{FF2B5EF4-FFF2-40B4-BE49-F238E27FC236}">
                    <a16:creationId xmlns:a16="http://schemas.microsoft.com/office/drawing/2014/main" id="{7461E49D-8203-BB46-A1E7-02F5EAF45931}"/>
                  </a:ext>
                </a:extLst>
              </p:cNvPr>
              <p:cNvCxnSpPr>
                <a:cxnSpLocks/>
              </p:cNvCxnSpPr>
              <p:nvPr/>
            </p:nvCxnSpPr>
            <p:spPr>
              <a:xfrm flipH="1">
                <a:off x="1817715" y="3705692"/>
                <a:ext cx="1692709" cy="255445"/>
              </a:xfrm>
              <a:prstGeom prst="straightConnector1">
                <a:avLst/>
              </a:prstGeom>
              <a:ln>
                <a:solidFill>
                  <a:schemeClr val="accent2"/>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7" name="Straight Arrow Connector 16">
                <a:extLst>
                  <a:ext uri="{FF2B5EF4-FFF2-40B4-BE49-F238E27FC236}">
                    <a16:creationId xmlns:a16="http://schemas.microsoft.com/office/drawing/2014/main" id="{4ED04E3A-B9B9-C643-B282-31CCC679088C}"/>
                  </a:ext>
                </a:extLst>
              </p:cNvPr>
              <p:cNvCxnSpPr>
                <a:cxnSpLocks/>
              </p:cNvCxnSpPr>
              <p:nvPr/>
            </p:nvCxnSpPr>
            <p:spPr>
              <a:xfrm flipH="1">
                <a:off x="1810863" y="4268096"/>
                <a:ext cx="1692709" cy="255445"/>
              </a:xfrm>
              <a:prstGeom prst="straightConnector1">
                <a:avLst/>
              </a:prstGeom>
              <a:ln>
                <a:solidFill>
                  <a:schemeClr val="accent2"/>
                </a:solidFill>
                <a:tailEnd type="triangle"/>
              </a:ln>
              <a:effectLst/>
            </p:spPr>
            <p:style>
              <a:lnRef idx="2">
                <a:schemeClr val="accent1"/>
              </a:lnRef>
              <a:fillRef idx="0">
                <a:schemeClr val="accent1"/>
              </a:fillRef>
              <a:effectRef idx="1">
                <a:schemeClr val="accent1"/>
              </a:effectRef>
              <a:fontRef idx="minor">
                <a:schemeClr val="tx1"/>
              </a:fontRef>
            </p:style>
          </p:cxnSp>
          <p:sp>
            <p:nvSpPr>
              <p:cNvPr id="18" name="TextBox 17">
                <a:extLst>
                  <a:ext uri="{FF2B5EF4-FFF2-40B4-BE49-F238E27FC236}">
                    <a16:creationId xmlns:a16="http://schemas.microsoft.com/office/drawing/2014/main" id="{3B1EBF5C-A536-F847-8C02-B1FA56F917C8}"/>
                  </a:ext>
                </a:extLst>
              </p:cNvPr>
              <p:cNvSpPr txBox="1"/>
              <p:nvPr/>
            </p:nvSpPr>
            <p:spPr>
              <a:xfrm>
                <a:off x="2019761" y="3621053"/>
                <a:ext cx="864019" cy="169277"/>
              </a:xfrm>
              <a:prstGeom prst="rect">
                <a:avLst/>
              </a:prstGeom>
              <a:noFill/>
            </p:spPr>
            <p:txBody>
              <a:bodyPr vert="horz" wrap="none" lIns="0" tIns="0" rIns="0" bIns="0" rtlCol="0">
                <a:spAutoFit/>
              </a:bodyPr>
              <a:lstStyle/>
              <a:p>
                <a:r>
                  <a:rPr lang="fr-FR" sz="1100" dirty="0">
                    <a:solidFill>
                      <a:srgbClr val="003C71"/>
                    </a:solidFill>
                  </a:rPr>
                  <a:t>open/</a:t>
                </a:r>
                <a:r>
                  <a:rPr lang="fr-FR" sz="1100" dirty="0" err="1">
                    <a:solidFill>
                      <a:srgbClr val="003C71"/>
                    </a:solidFill>
                  </a:rPr>
                  <a:t>Lookup</a:t>
                </a:r>
                <a:endParaRPr lang="fr-FR" sz="1100" dirty="0">
                  <a:solidFill>
                    <a:srgbClr val="003C71"/>
                  </a:solidFill>
                </a:endParaRPr>
              </a:p>
            </p:txBody>
          </p:sp>
          <p:sp>
            <p:nvSpPr>
              <p:cNvPr id="19" name="TextBox 18">
                <a:extLst>
                  <a:ext uri="{FF2B5EF4-FFF2-40B4-BE49-F238E27FC236}">
                    <a16:creationId xmlns:a16="http://schemas.microsoft.com/office/drawing/2014/main" id="{74088CAF-A6CC-654F-8E09-A6E9962AD384}"/>
                  </a:ext>
                </a:extLst>
              </p:cNvPr>
              <p:cNvSpPr txBox="1"/>
              <p:nvPr/>
            </p:nvSpPr>
            <p:spPr>
              <a:xfrm>
                <a:off x="2141050" y="4181586"/>
                <a:ext cx="496931" cy="169277"/>
              </a:xfrm>
              <a:prstGeom prst="rect">
                <a:avLst/>
              </a:prstGeom>
              <a:noFill/>
            </p:spPr>
            <p:txBody>
              <a:bodyPr vert="horz" wrap="none" lIns="0" tIns="0" rIns="0" bIns="0" rtlCol="0">
                <a:spAutoFit/>
              </a:bodyPr>
              <a:lstStyle/>
              <a:p>
                <a:r>
                  <a:rPr lang="fr-FR" sz="1100" dirty="0" err="1">
                    <a:solidFill>
                      <a:srgbClr val="003C71"/>
                    </a:solidFill>
                  </a:rPr>
                  <a:t>getxattr</a:t>
                </a:r>
                <a:endParaRPr lang="fr-FR" sz="1100" dirty="0">
                  <a:solidFill>
                    <a:srgbClr val="003C71"/>
                  </a:solidFill>
                </a:endParaRPr>
              </a:p>
            </p:txBody>
          </p:sp>
        </p:grpSp>
        <p:sp>
          <p:nvSpPr>
            <p:cNvPr id="34" name="TextBox 33">
              <a:extLst>
                <a:ext uri="{FF2B5EF4-FFF2-40B4-BE49-F238E27FC236}">
                  <a16:creationId xmlns:a16="http://schemas.microsoft.com/office/drawing/2014/main" id="{322B84A4-8AA9-1446-929F-841B300B9CFB}"/>
                </a:ext>
              </a:extLst>
            </p:cNvPr>
            <p:cNvSpPr txBox="1"/>
            <p:nvPr/>
          </p:nvSpPr>
          <p:spPr>
            <a:xfrm>
              <a:off x="168941" y="3688458"/>
              <a:ext cx="1580561" cy="153888"/>
            </a:xfrm>
            <a:prstGeom prst="rect">
              <a:avLst/>
            </a:prstGeom>
            <a:noFill/>
          </p:spPr>
          <p:txBody>
            <a:bodyPr vert="horz" wrap="none" lIns="0" tIns="0" rIns="0" bIns="0" rtlCol="0">
              <a:spAutoFit/>
            </a:bodyPr>
            <a:lstStyle/>
            <a:p>
              <a:r>
                <a:rPr lang="fr-FR" sz="1000" dirty="0" err="1">
                  <a:solidFill>
                    <a:srgbClr val="003C71"/>
                  </a:solidFill>
                </a:rPr>
                <a:t>fd</a:t>
              </a:r>
              <a:r>
                <a:rPr lang="fr-FR" sz="1000" dirty="0">
                  <a:solidFill>
                    <a:srgbClr val="003C71"/>
                  </a:solidFill>
                </a:rPr>
                <a:t> = open(</a:t>
              </a:r>
              <a:r>
                <a:rPr lang="fr-FR" sz="1000" dirty="0" err="1">
                  <a:solidFill>
                    <a:srgbClr val="003C71"/>
                  </a:solidFill>
                </a:rPr>
                <a:t>apollo</a:t>
              </a:r>
              <a:r>
                <a:rPr lang="fr-FR" sz="1000" dirty="0">
                  <a:solidFill>
                    <a:srgbClr val="003C71"/>
                  </a:solidFill>
                </a:rPr>
                <a:t>/</a:t>
              </a:r>
              <a:r>
                <a:rPr lang="fr-FR" sz="1000" dirty="0" err="1">
                  <a:solidFill>
                    <a:srgbClr val="003C71"/>
                  </a:solidFill>
                </a:rPr>
                <a:t>simul.out</a:t>
              </a:r>
              <a:r>
                <a:rPr lang="fr-FR" sz="1000" dirty="0">
                  <a:solidFill>
                    <a:srgbClr val="003C71"/>
                  </a:solidFill>
                </a:rPr>
                <a:t>)</a:t>
              </a:r>
            </a:p>
          </p:txBody>
        </p:sp>
        <p:sp>
          <p:nvSpPr>
            <p:cNvPr id="35" name="TextBox 34">
              <a:extLst>
                <a:ext uri="{FF2B5EF4-FFF2-40B4-BE49-F238E27FC236}">
                  <a16:creationId xmlns:a16="http://schemas.microsoft.com/office/drawing/2014/main" id="{9648F9C3-E5DE-5542-8DD7-DFE6C4A81313}"/>
                </a:ext>
              </a:extLst>
            </p:cNvPr>
            <p:cNvSpPr txBox="1"/>
            <p:nvPr/>
          </p:nvSpPr>
          <p:spPr>
            <a:xfrm>
              <a:off x="211897" y="4196975"/>
              <a:ext cx="1316066" cy="153888"/>
            </a:xfrm>
            <a:prstGeom prst="rect">
              <a:avLst/>
            </a:prstGeom>
            <a:noFill/>
          </p:spPr>
          <p:txBody>
            <a:bodyPr vert="horz" wrap="none" lIns="0" tIns="0" rIns="0" bIns="0" rtlCol="0">
              <a:spAutoFit/>
            </a:bodyPr>
            <a:lstStyle/>
            <a:p>
              <a:r>
                <a:rPr lang="fr-FR" sz="1000" dirty="0" err="1">
                  <a:solidFill>
                    <a:srgbClr val="003C71"/>
                  </a:solidFill>
                </a:rPr>
                <a:t>fgetxattr</a:t>
              </a:r>
              <a:r>
                <a:rPr lang="fr-FR" sz="1000" dirty="0">
                  <a:solidFill>
                    <a:srgbClr val="003C71"/>
                  </a:solidFill>
                </a:rPr>
                <a:t>(</a:t>
              </a:r>
              <a:r>
                <a:rPr lang="fr-FR" sz="1000" dirty="0" err="1">
                  <a:solidFill>
                    <a:srgbClr val="003C71"/>
                  </a:solidFill>
                </a:rPr>
                <a:t>fd</a:t>
              </a:r>
              <a:r>
                <a:rPr lang="fr-FR" sz="1000" dirty="0">
                  <a:solidFill>
                    <a:srgbClr val="003C71"/>
                  </a:solidFill>
                </a:rPr>
                <a:t>, DAOS_EA)</a:t>
              </a:r>
            </a:p>
          </p:txBody>
        </p:sp>
      </p:grpSp>
      <p:sp>
        <p:nvSpPr>
          <p:cNvPr id="37" name="TextBox 36">
            <a:extLst>
              <a:ext uri="{FF2B5EF4-FFF2-40B4-BE49-F238E27FC236}">
                <a16:creationId xmlns:a16="http://schemas.microsoft.com/office/drawing/2014/main" id="{F58CAA6B-7FC6-1741-8603-1A5D1261C0C6}"/>
              </a:ext>
            </a:extLst>
          </p:cNvPr>
          <p:cNvSpPr txBox="1"/>
          <p:nvPr/>
        </p:nvSpPr>
        <p:spPr>
          <a:xfrm>
            <a:off x="4355472" y="3676102"/>
            <a:ext cx="1580561" cy="153888"/>
          </a:xfrm>
          <a:prstGeom prst="rect">
            <a:avLst/>
          </a:prstGeom>
          <a:noFill/>
        </p:spPr>
        <p:txBody>
          <a:bodyPr vert="horz" wrap="none" lIns="0" tIns="0" rIns="0" bIns="0" rtlCol="0">
            <a:spAutoFit/>
          </a:bodyPr>
          <a:lstStyle/>
          <a:p>
            <a:r>
              <a:rPr lang="fr-FR" sz="1000" dirty="0" err="1">
                <a:solidFill>
                  <a:srgbClr val="003C71"/>
                </a:solidFill>
              </a:rPr>
              <a:t>fd</a:t>
            </a:r>
            <a:r>
              <a:rPr lang="fr-FR" sz="1000" dirty="0">
                <a:solidFill>
                  <a:srgbClr val="003C71"/>
                </a:solidFill>
              </a:rPr>
              <a:t> = open(</a:t>
            </a:r>
            <a:r>
              <a:rPr lang="fr-FR" sz="1000" dirty="0" err="1">
                <a:solidFill>
                  <a:srgbClr val="003C71"/>
                </a:solidFill>
              </a:rPr>
              <a:t>apollo</a:t>
            </a:r>
            <a:r>
              <a:rPr lang="fr-FR" sz="1000" dirty="0">
                <a:solidFill>
                  <a:srgbClr val="003C71"/>
                </a:solidFill>
              </a:rPr>
              <a:t>/</a:t>
            </a:r>
            <a:r>
              <a:rPr lang="fr-FR" sz="1000" dirty="0" err="1">
                <a:solidFill>
                  <a:srgbClr val="003C71"/>
                </a:solidFill>
              </a:rPr>
              <a:t>simul.out</a:t>
            </a:r>
            <a:r>
              <a:rPr lang="fr-FR" sz="1000" dirty="0">
                <a:solidFill>
                  <a:srgbClr val="003C71"/>
                </a:solidFill>
              </a:rPr>
              <a:t>)</a:t>
            </a:r>
          </a:p>
        </p:txBody>
      </p:sp>
      <p:sp>
        <p:nvSpPr>
          <p:cNvPr id="38" name="TextBox 37">
            <a:extLst>
              <a:ext uri="{FF2B5EF4-FFF2-40B4-BE49-F238E27FC236}">
                <a16:creationId xmlns:a16="http://schemas.microsoft.com/office/drawing/2014/main" id="{18C1A301-0E66-A34A-994D-B8E747C740BC}"/>
              </a:ext>
            </a:extLst>
          </p:cNvPr>
          <p:cNvSpPr txBox="1"/>
          <p:nvPr/>
        </p:nvSpPr>
        <p:spPr>
          <a:xfrm>
            <a:off x="4769619" y="4197808"/>
            <a:ext cx="1218282" cy="153888"/>
          </a:xfrm>
          <a:prstGeom prst="rect">
            <a:avLst/>
          </a:prstGeom>
          <a:noFill/>
        </p:spPr>
        <p:txBody>
          <a:bodyPr vert="horz" wrap="none" lIns="0" tIns="0" rIns="0" bIns="0" rtlCol="0">
            <a:spAutoFit/>
          </a:bodyPr>
          <a:lstStyle/>
          <a:p>
            <a:r>
              <a:rPr lang="fr-FR" sz="1000" dirty="0" err="1">
                <a:solidFill>
                  <a:srgbClr val="003C71"/>
                </a:solidFill>
              </a:rPr>
              <a:t>fgetxattr</a:t>
            </a:r>
            <a:r>
              <a:rPr lang="fr-FR" sz="1000" dirty="0">
                <a:solidFill>
                  <a:srgbClr val="003C71"/>
                </a:solidFill>
              </a:rPr>
              <a:t>(</a:t>
            </a:r>
            <a:r>
              <a:rPr lang="fr-FR" sz="1000" dirty="0" err="1">
                <a:solidFill>
                  <a:srgbClr val="003C71"/>
                </a:solidFill>
              </a:rPr>
              <a:t>fd</a:t>
            </a:r>
            <a:r>
              <a:rPr lang="fr-FR" sz="1000" dirty="0">
                <a:solidFill>
                  <a:srgbClr val="003C71"/>
                </a:solidFill>
              </a:rPr>
              <a:t>, LOV_EA)</a:t>
            </a:r>
          </a:p>
        </p:txBody>
      </p:sp>
      <p:sp>
        <p:nvSpPr>
          <p:cNvPr id="39" name="Curved Left Arrow 38">
            <a:extLst>
              <a:ext uri="{FF2B5EF4-FFF2-40B4-BE49-F238E27FC236}">
                <a16:creationId xmlns:a16="http://schemas.microsoft.com/office/drawing/2014/main" id="{12DE0D4E-36E6-704D-B237-FB0EB2EAE98C}"/>
              </a:ext>
            </a:extLst>
          </p:cNvPr>
          <p:cNvSpPr/>
          <p:nvPr/>
        </p:nvSpPr>
        <p:spPr>
          <a:xfrm>
            <a:off x="6029065" y="4095702"/>
            <a:ext cx="453590" cy="300116"/>
          </a:xfrm>
          <a:prstGeom prst="curvedLeftArrow">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chemeClr val="tx1"/>
              </a:solidFill>
            </a:endParaRPr>
          </a:p>
        </p:txBody>
      </p:sp>
    </p:spTree>
    <p:extLst>
      <p:ext uri="{BB962C8B-B14F-4D97-AF65-F5344CB8AC3E}">
        <p14:creationId xmlns:p14="http://schemas.microsoft.com/office/powerpoint/2010/main" val="38799484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18C0222-2313-F64F-B2C3-B32D8BB6B835}"/>
              </a:ext>
            </a:extLst>
          </p:cNvPr>
          <p:cNvSpPr>
            <a:spLocks noGrp="1"/>
          </p:cNvSpPr>
          <p:nvPr>
            <p:ph type="sldNum" sz="quarter" idx="12"/>
          </p:nvPr>
        </p:nvSpPr>
        <p:spPr/>
        <p:txBody>
          <a:bodyPr/>
          <a:lstStyle/>
          <a:p>
            <a:fld id="{EE2556C5-CE8C-6547-B838-EA80C61A4AF7}" type="slidenum">
              <a:rPr lang="en-US" smtClean="0"/>
              <a:pPr/>
              <a:t>13</a:t>
            </a:fld>
            <a:endParaRPr lang="en-US" dirty="0"/>
          </a:p>
        </p:txBody>
      </p:sp>
      <p:sp>
        <p:nvSpPr>
          <p:cNvPr id="4" name="Content Placeholder 3">
            <a:extLst>
              <a:ext uri="{FF2B5EF4-FFF2-40B4-BE49-F238E27FC236}">
                <a16:creationId xmlns:a16="http://schemas.microsoft.com/office/drawing/2014/main" id="{B7A37C40-235A-E54E-A628-E5A892F978EC}"/>
              </a:ext>
            </a:extLst>
          </p:cNvPr>
          <p:cNvSpPr>
            <a:spLocks noGrp="1"/>
          </p:cNvSpPr>
          <p:nvPr>
            <p:ph sz="half" idx="13"/>
          </p:nvPr>
        </p:nvSpPr>
        <p:spPr>
          <a:xfrm>
            <a:off x="4678362" y="1203324"/>
            <a:ext cx="4327589" cy="3425825"/>
          </a:xfrm>
        </p:spPr>
        <p:txBody>
          <a:bodyPr>
            <a:normAutofit fontScale="77500" lnSpcReduction="20000"/>
          </a:bodyPr>
          <a:lstStyle/>
          <a:p>
            <a:r>
              <a:rPr lang="fr-FR" dirty="0" err="1"/>
              <a:t>Specific</a:t>
            </a:r>
            <a:r>
              <a:rPr lang="fr-FR" dirty="0"/>
              <a:t> data </a:t>
            </a:r>
            <a:r>
              <a:rPr lang="fr-FR" dirty="0" err="1"/>
              <a:t>mover</a:t>
            </a:r>
            <a:endParaRPr lang="fr-FR" dirty="0"/>
          </a:p>
          <a:p>
            <a:pPr lvl="1"/>
            <a:r>
              <a:rPr lang="fr-FR" dirty="0"/>
              <a:t>Format </a:t>
            </a:r>
            <a:r>
              <a:rPr lang="fr-FR" dirty="0" err="1"/>
              <a:t>convertion</a:t>
            </a:r>
            <a:endParaRPr lang="fr-FR" dirty="0"/>
          </a:p>
          <a:p>
            <a:pPr lvl="2"/>
            <a:r>
              <a:rPr lang="en-US" dirty="0"/>
              <a:t>Middleware-dependent</a:t>
            </a:r>
            <a:endParaRPr lang="fr-FR" dirty="0"/>
          </a:p>
          <a:p>
            <a:pPr lvl="3"/>
            <a:r>
              <a:rPr lang="en-US" dirty="0"/>
              <a:t>convert container from DAOS format to POSIX format &amp; vice versa</a:t>
            </a:r>
          </a:p>
          <a:p>
            <a:pPr lvl="2"/>
            <a:r>
              <a:rPr lang="en-US" dirty="0"/>
              <a:t>Middleware-agnostic</a:t>
            </a:r>
          </a:p>
          <a:p>
            <a:pPr lvl="3"/>
            <a:r>
              <a:rPr lang="fr-FR" dirty="0"/>
              <a:t>(de)</a:t>
            </a:r>
            <a:r>
              <a:rPr lang="fr-FR" dirty="0" err="1"/>
              <a:t>Serialize</a:t>
            </a:r>
            <a:r>
              <a:rPr lang="fr-FR" dirty="0"/>
              <a:t> container to image files/</a:t>
            </a:r>
            <a:r>
              <a:rPr lang="fr-FR" dirty="0" err="1"/>
              <a:t>dirs</a:t>
            </a:r>
            <a:r>
              <a:rPr lang="fr-FR" dirty="0"/>
              <a:t> in Lustre</a:t>
            </a:r>
          </a:p>
          <a:p>
            <a:pPr lvl="1"/>
            <a:r>
              <a:rPr lang="fr-FR" dirty="0"/>
              <a:t>Explore how to use </a:t>
            </a:r>
            <a:r>
              <a:rPr lang="fr-FR" dirty="0" err="1"/>
              <a:t>layout</a:t>
            </a:r>
            <a:r>
              <a:rPr lang="fr-FR" dirty="0"/>
              <a:t> swap </a:t>
            </a:r>
            <a:r>
              <a:rPr lang="fr-FR" dirty="0" err="1"/>
              <a:t>functionality</a:t>
            </a:r>
            <a:endParaRPr lang="fr-FR" dirty="0"/>
          </a:p>
          <a:p>
            <a:r>
              <a:rPr lang="fr-FR" dirty="0" err="1"/>
              <a:t>Integration</a:t>
            </a:r>
            <a:r>
              <a:rPr lang="fr-FR" dirty="0"/>
              <a:t> </a:t>
            </a:r>
            <a:r>
              <a:rPr lang="fr-FR" dirty="0" err="1"/>
              <a:t>with</a:t>
            </a:r>
            <a:r>
              <a:rPr lang="fr-FR" dirty="0"/>
              <a:t> Lustre Client Container Image (CCI)</a:t>
            </a:r>
          </a:p>
          <a:p>
            <a:pPr lvl="1"/>
            <a:r>
              <a:rPr lang="fr-FR" dirty="0"/>
              <a:t>Local </a:t>
            </a:r>
            <a:r>
              <a:rPr lang="fr-FR" dirty="0" err="1"/>
              <a:t>ldiskfs</a:t>
            </a:r>
            <a:r>
              <a:rPr lang="fr-FR" dirty="0"/>
              <a:t> image </a:t>
            </a:r>
            <a:r>
              <a:rPr lang="fr-FR" dirty="0" err="1"/>
              <a:t>mounted</a:t>
            </a:r>
            <a:r>
              <a:rPr lang="fr-FR" dirty="0"/>
              <a:t> </a:t>
            </a:r>
            <a:r>
              <a:rPr lang="fr-FR" dirty="0" err="1"/>
              <a:t>transparently</a:t>
            </a:r>
            <a:r>
              <a:rPr lang="fr-FR" dirty="0"/>
              <a:t> on Lustre client</a:t>
            </a:r>
          </a:p>
          <a:p>
            <a:pPr lvl="2"/>
            <a:r>
              <a:rPr lang="fr-FR" dirty="0" err="1"/>
              <a:t>Written</a:t>
            </a:r>
            <a:r>
              <a:rPr lang="fr-FR" dirty="0"/>
              <a:t> back to </a:t>
            </a:r>
            <a:r>
              <a:rPr lang="fr-FR" dirty="0" err="1"/>
              <a:t>OSTs</a:t>
            </a:r>
            <a:endParaRPr lang="fr-FR" dirty="0"/>
          </a:p>
          <a:p>
            <a:pPr lvl="2"/>
            <a:r>
              <a:rPr lang="fr-FR" dirty="0"/>
              <a:t>High IOPS per client </a:t>
            </a:r>
            <a:r>
              <a:rPr lang="fr-FR" dirty="0" err="1"/>
              <a:t>since</a:t>
            </a:r>
            <a:r>
              <a:rPr lang="fr-FR" dirty="0"/>
              <a:t> </a:t>
            </a:r>
            <a:r>
              <a:rPr lang="fr-FR" dirty="0" err="1"/>
              <a:t>MDTs</a:t>
            </a:r>
            <a:r>
              <a:rPr lang="fr-FR" dirty="0"/>
              <a:t> not </a:t>
            </a:r>
            <a:r>
              <a:rPr lang="fr-FR" dirty="0" err="1"/>
              <a:t>involved</a:t>
            </a:r>
            <a:endParaRPr lang="fr-FR" dirty="0"/>
          </a:p>
          <a:p>
            <a:pPr lvl="1"/>
            <a:r>
              <a:rPr lang="fr-FR" dirty="0" err="1"/>
              <a:t>Accelerate</a:t>
            </a:r>
            <a:r>
              <a:rPr lang="fr-FR" dirty="0"/>
              <a:t> migration of POSIX containers</a:t>
            </a:r>
          </a:p>
        </p:txBody>
      </p:sp>
      <p:sp>
        <p:nvSpPr>
          <p:cNvPr id="5" name="Title 4">
            <a:extLst>
              <a:ext uri="{FF2B5EF4-FFF2-40B4-BE49-F238E27FC236}">
                <a16:creationId xmlns:a16="http://schemas.microsoft.com/office/drawing/2014/main" id="{AA5B64A3-67EB-1B45-8E8E-10B6E02512A4}"/>
              </a:ext>
            </a:extLst>
          </p:cNvPr>
          <p:cNvSpPr>
            <a:spLocks noGrp="1"/>
          </p:cNvSpPr>
          <p:nvPr>
            <p:ph type="title"/>
          </p:nvPr>
        </p:nvSpPr>
        <p:spPr/>
        <p:txBody>
          <a:bodyPr/>
          <a:lstStyle/>
          <a:p>
            <a:r>
              <a:rPr lang="fr-FR" dirty="0" err="1"/>
              <a:t>Dataset</a:t>
            </a:r>
            <a:r>
              <a:rPr lang="fr-FR" dirty="0"/>
              <a:t> </a:t>
            </a:r>
            <a:r>
              <a:rPr lang="fr-FR" dirty="0" err="1"/>
              <a:t>Movement</a:t>
            </a:r>
            <a:endParaRPr lang="fr-FR" dirty="0"/>
          </a:p>
        </p:txBody>
      </p:sp>
      <p:sp>
        <p:nvSpPr>
          <p:cNvPr id="6" name="Rounded Rectangle 5">
            <a:extLst>
              <a:ext uri="{FF2B5EF4-FFF2-40B4-BE49-F238E27FC236}">
                <a16:creationId xmlns:a16="http://schemas.microsoft.com/office/drawing/2014/main" id="{4F2E9EAC-291F-CB42-93AF-29916ACA29BB}"/>
              </a:ext>
            </a:extLst>
          </p:cNvPr>
          <p:cNvSpPr/>
          <p:nvPr/>
        </p:nvSpPr>
        <p:spPr>
          <a:xfrm>
            <a:off x="4749922" y="195064"/>
            <a:ext cx="1382186" cy="663575"/>
          </a:xfrm>
          <a:prstGeom prst="roundRect">
            <a:avLst/>
          </a:prstGeom>
          <a:solidFill>
            <a:schemeClr val="accent5"/>
          </a:solidFill>
          <a:ln>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t>DAOS</a:t>
            </a:r>
          </a:p>
        </p:txBody>
      </p:sp>
      <p:sp>
        <p:nvSpPr>
          <p:cNvPr id="7" name="Rounded Rectangle 6">
            <a:extLst>
              <a:ext uri="{FF2B5EF4-FFF2-40B4-BE49-F238E27FC236}">
                <a16:creationId xmlns:a16="http://schemas.microsoft.com/office/drawing/2014/main" id="{9CB13906-EB9C-174A-9F21-6CAF0697F777}"/>
              </a:ext>
            </a:extLst>
          </p:cNvPr>
          <p:cNvSpPr/>
          <p:nvPr/>
        </p:nvSpPr>
        <p:spPr>
          <a:xfrm>
            <a:off x="7248059" y="195064"/>
            <a:ext cx="1382186" cy="663575"/>
          </a:xfrm>
          <a:prstGeom prst="roundRect">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err="1"/>
              <a:t>Lustre</a:t>
            </a:r>
            <a:endParaRPr lang="en-US" sz="1400" dirty="0"/>
          </a:p>
        </p:txBody>
      </p:sp>
      <p:cxnSp>
        <p:nvCxnSpPr>
          <p:cNvPr id="8" name="Straight Arrow Connector 7">
            <a:extLst>
              <a:ext uri="{FF2B5EF4-FFF2-40B4-BE49-F238E27FC236}">
                <a16:creationId xmlns:a16="http://schemas.microsoft.com/office/drawing/2014/main" id="{147F4691-6875-AE44-AA54-A3633ABB923F}"/>
              </a:ext>
            </a:extLst>
          </p:cNvPr>
          <p:cNvCxnSpPr>
            <a:cxnSpLocks/>
            <a:stCxn id="7" idx="1"/>
            <a:endCxn id="6" idx="3"/>
          </p:cNvCxnSpPr>
          <p:nvPr/>
        </p:nvCxnSpPr>
        <p:spPr>
          <a:xfrm flipH="1">
            <a:off x="6132108" y="526852"/>
            <a:ext cx="1115951" cy="0"/>
          </a:xfrm>
          <a:prstGeom prst="straightConnector1">
            <a:avLst/>
          </a:prstGeom>
          <a:ln w="57150">
            <a:solidFill>
              <a:schemeClr val="tx2"/>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9" name="TextBox 8">
            <a:extLst>
              <a:ext uri="{FF2B5EF4-FFF2-40B4-BE49-F238E27FC236}">
                <a16:creationId xmlns:a16="http://schemas.microsoft.com/office/drawing/2014/main" id="{ECA14787-ECFA-D746-A09E-73DC98D8C24D}"/>
              </a:ext>
            </a:extLst>
          </p:cNvPr>
          <p:cNvSpPr txBox="1"/>
          <p:nvPr/>
        </p:nvSpPr>
        <p:spPr>
          <a:xfrm>
            <a:off x="6480619" y="308848"/>
            <a:ext cx="400751" cy="169277"/>
          </a:xfrm>
          <a:prstGeom prst="rect">
            <a:avLst/>
          </a:prstGeom>
          <a:noFill/>
        </p:spPr>
        <p:txBody>
          <a:bodyPr vert="horz" wrap="none" lIns="0" tIns="0" rIns="0" bIns="0" rtlCol="0">
            <a:spAutoFit/>
          </a:bodyPr>
          <a:lstStyle/>
          <a:p>
            <a:r>
              <a:rPr lang="fr-FR" sz="1100" dirty="0" err="1">
                <a:solidFill>
                  <a:srgbClr val="003C71"/>
                </a:solidFill>
              </a:rPr>
              <a:t>Mover</a:t>
            </a:r>
            <a:endParaRPr lang="fr-FR" sz="1100" dirty="0">
              <a:solidFill>
                <a:srgbClr val="003C71"/>
              </a:solidFill>
            </a:endParaRPr>
          </a:p>
        </p:txBody>
      </p:sp>
      <p:grpSp>
        <p:nvGrpSpPr>
          <p:cNvPr id="119" name="Group 118">
            <a:extLst>
              <a:ext uri="{FF2B5EF4-FFF2-40B4-BE49-F238E27FC236}">
                <a16:creationId xmlns:a16="http://schemas.microsoft.com/office/drawing/2014/main" id="{D4544FD1-22FE-4F46-98F4-6C6F4DE68701}"/>
              </a:ext>
            </a:extLst>
          </p:cNvPr>
          <p:cNvGrpSpPr/>
          <p:nvPr/>
        </p:nvGrpSpPr>
        <p:grpSpPr>
          <a:xfrm>
            <a:off x="906021" y="743188"/>
            <a:ext cx="2313477" cy="1944983"/>
            <a:chOff x="1226571" y="2473513"/>
            <a:chExt cx="2313477" cy="1944983"/>
          </a:xfrm>
        </p:grpSpPr>
        <p:sp>
          <p:nvSpPr>
            <p:cNvPr id="23" name="TextBox 22">
              <a:extLst>
                <a:ext uri="{FF2B5EF4-FFF2-40B4-BE49-F238E27FC236}">
                  <a16:creationId xmlns:a16="http://schemas.microsoft.com/office/drawing/2014/main" id="{1C2EE3F2-7F91-C144-95C0-77EDF4C2B7EB}"/>
                </a:ext>
              </a:extLst>
            </p:cNvPr>
            <p:cNvSpPr txBox="1"/>
            <p:nvPr/>
          </p:nvSpPr>
          <p:spPr>
            <a:xfrm>
              <a:off x="1894878" y="2473513"/>
              <a:ext cx="588623" cy="253916"/>
            </a:xfrm>
            <a:prstGeom prst="rect">
              <a:avLst/>
            </a:prstGeom>
            <a:noFill/>
          </p:spPr>
          <p:txBody>
            <a:bodyPr wrap="none" rtlCol="0">
              <a:spAutoFit/>
            </a:bodyPr>
            <a:lstStyle/>
            <a:p>
              <a:r>
                <a:rPr lang="en-US" sz="1050" dirty="0">
                  <a:solidFill>
                    <a:schemeClr val="tx2"/>
                  </a:solidFill>
                  <a:cs typeface="Neo Sans Intel"/>
                </a:rPr>
                <a:t>Apollo</a:t>
              </a:r>
            </a:p>
          </p:txBody>
        </p:sp>
        <p:sp>
          <p:nvSpPr>
            <p:cNvPr id="27" name="TextBox 26">
              <a:extLst>
                <a:ext uri="{FF2B5EF4-FFF2-40B4-BE49-F238E27FC236}">
                  <a16:creationId xmlns:a16="http://schemas.microsoft.com/office/drawing/2014/main" id="{9085A582-853D-CB4C-9E91-8442937CC59D}"/>
                </a:ext>
              </a:extLst>
            </p:cNvPr>
            <p:cNvSpPr txBox="1"/>
            <p:nvPr/>
          </p:nvSpPr>
          <p:spPr>
            <a:xfrm>
              <a:off x="2447823" y="3171361"/>
              <a:ext cx="860775" cy="415498"/>
            </a:xfrm>
            <a:prstGeom prst="rect">
              <a:avLst/>
            </a:prstGeom>
            <a:noFill/>
          </p:spPr>
          <p:txBody>
            <a:bodyPr wrap="square" rtlCol="0">
              <a:spAutoFit/>
            </a:bodyPr>
            <a:lstStyle/>
            <a:p>
              <a:r>
                <a:rPr lang="en-US" sz="1050" dirty="0" err="1">
                  <a:solidFill>
                    <a:srgbClr val="7030A0"/>
                  </a:solidFill>
                  <a:cs typeface="Neo Sans Intel"/>
                </a:rPr>
                <a:t>Result.dn</a:t>
              </a:r>
              <a:endParaRPr lang="en-US" sz="1050" dirty="0">
                <a:solidFill>
                  <a:srgbClr val="7030A0"/>
                </a:solidFill>
                <a:cs typeface="Neo Sans Intel"/>
              </a:endParaRPr>
            </a:p>
            <a:p>
              <a:r>
                <a:rPr lang="en-US" sz="1050" dirty="0">
                  <a:solidFill>
                    <a:srgbClr val="7030A0"/>
                  </a:solidFill>
                  <a:cs typeface="Neo Sans Intel"/>
                </a:rPr>
                <a:t>EA:CUUID</a:t>
              </a:r>
            </a:p>
          </p:txBody>
        </p:sp>
        <p:cxnSp>
          <p:nvCxnSpPr>
            <p:cNvPr id="28" name="Straight Arrow Connector 27">
              <a:extLst>
                <a:ext uri="{FF2B5EF4-FFF2-40B4-BE49-F238E27FC236}">
                  <a16:creationId xmlns:a16="http://schemas.microsoft.com/office/drawing/2014/main" id="{B57BA8BD-3972-C745-BD41-78B743929783}"/>
                </a:ext>
              </a:extLst>
            </p:cNvPr>
            <p:cNvCxnSpPr>
              <a:cxnSpLocks/>
            </p:cNvCxnSpPr>
            <p:nvPr/>
          </p:nvCxnSpPr>
          <p:spPr>
            <a:xfrm flipH="1">
              <a:off x="1590615" y="2743995"/>
              <a:ext cx="445323" cy="467378"/>
            </a:xfrm>
            <a:prstGeom prst="straightConnector1">
              <a:avLst/>
            </a:prstGeom>
            <a:ln>
              <a:solidFill>
                <a:schemeClr val="tx2"/>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29" name="Straight Arrow Connector 28">
              <a:extLst>
                <a:ext uri="{FF2B5EF4-FFF2-40B4-BE49-F238E27FC236}">
                  <a16:creationId xmlns:a16="http://schemas.microsoft.com/office/drawing/2014/main" id="{1364BC6F-C2E5-E94A-A173-C1A37801DCE0}"/>
                </a:ext>
              </a:extLst>
            </p:cNvPr>
            <p:cNvCxnSpPr>
              <a:cxnSpLocks/>
            </p:cNvCxnSpPr>
            <p:nvPr/>
          </p:nvCxnSpPr>
          <p:spPr>
            <a:xfrm>
              <a:off x="2261520" y="2743995"/>
              <a:ext cx="504784" cy="396485"/>
            </a:xfrm>
            <a:prstGeom prst="straightConnector1">
              <a:avLst/>
            </a:prstGeom>
            <a:ln>
              <a:solidFill>
                <a:schemeClr val="tx2"/>
              </a:solidFill>
              <a:tailEnd type="triangle"/>
            </a:ln>
            <a:effectLst/>
          </p:spPr>
          <p:style>
            <a:lnRef idx="2">
              <a:schemeClr val="accent1"/>
            </a:lnRef>
            <a:fillRef idx="0">
              <a:schemeClr val="accent1"/>
            </a:fillRef>
            <a:effectRef idx="1">
              <a:schemeClr val="accent1"/>
            </a:effectRef>
            <a:fontRef idx="minor">
              <a:schemeClr val="tx1"/>
            </a:fontRef>
          </p:style>
        </p:cxnSp>
        <p:sp>
          <p:nvSpPr>
            <p:cNvPr id="30" name="TextBox 29">
              <a:extLst>
                <a:ext uri="{FF2B5EF4-FFF2-40B4-BE49-F238E27FC236}">
                  <a16:creationId xmlns:a16="http://schemas.microsoft.com/office/drawing/2014/main" id="{B653ED44-09CD-184F-8B36-4EB8737CD126}"/>
                </a:ext>
              </a:extLst>
            </p:cNvPr>
            <p:cNvSpPr txBox="1"/>
            <p:nvPr/>
          </p:nvSpPr>
          <p:spPr>
            <a:xfrm>
              <a:off x="1226571" y="3189078"/>
              <a:ext cx="910746" cy="415498"/>
            </a:xfrm>
            <a:prstGeom prst="rect">
              <a:avLst/>
            </a:prstGeom>
            <a:noFill/>
          </p:spPr>
          <p:txBody>
            <a:bodyPr wrap="square" rtlCol="0">
              <a:spAutoFit/>
            </a:bodyPr>
            <a:lstStyle/>
            <a:p>
              <a:r>
                <a:rPr lang="en-US" sz="1050" dirty="0">
                  <a:solidFill>
                    <a:schemeClr val="accent5"/>
                  </a:solidFill>
                  <a:cs typeface="Neo Sans Intel"/>
                </a:rPr>
                <a:t>Simul.h5</a:t>
              </a:r>
            </a:p>
            <a:p>
              <a:r>
                <a:rPr lang="en-US" sz="1050" dirty="0">
                  <a:solidFill>
                    <a:schemeClr val="accent5"/>
                  </a:solidFill>
                  <a:cs typeface="Neo Sans Intel"/>
                </a:rPr>
                <a:t>EA: CUUID</a:t>
              </a:r>
            </a:p>
          </p:txBody>
        </p:sp>
        <p:cxnSp>
          <p:nvCxnSpPr>
            <p:cNvPr id="71" name="Straight Arrow Connector 70">
              <a:extLst>
                <a:ext uri="{FF2B5EF4-FFF2-40B4-BE49-F238E27FC236}">
                  <a16:creationId xmlns:a16="http://schemas.microsoft.com/office/drawing/2014/main" id="{964960E0-17BC-0247-97BA-472435472EC7}"/>
                </a:ext>
              </a:extLst>
            </p:cNvPr>
            <p:cNvCxnSpPr/>
            <p:nvPr/>
          </p:nvCxnSpPr>
          <p:spPr>
            <a:xfrm>
              <a:off x="2787723" y="3535871"/>
              <a:ext cx="130724" cy="262535"/>
            </a:xfrm>
            <a:prstGeom prst="straightConnector1">
              <a:avLst/>
            </a:prstGeom>
            <a:ln>
              <a:solidFill>
                <a:srgbClr val="002060"/>
              </a:solidFill>
              <a:prstDash val="sysDash"/>
              <a:tailEnd type="triangle"/>
            </a:ln>
            <a:effectLst/>
          </p:spPr>
          <p:style>
            <a:lnRef idx="2">
              <a:schemeClr val="accent1"/>
            </a:lnRef>
            <a:fillRef idx="0">
              <a:schemeClr val="accent1"/>
            </a:fillRef>
            <a:effectRef idx="1">
              <a:schemeClr val="accent1"/>
            </a:effectRef>
            <a:fontRef idx="minor">
              <a:schemeClr val="tx1"/>
            </a:fontRef>
          </p:style>
        </p:cxnSp>
        <p:grpSp>
          <p:nvGrpSpPr>
            <p:cNvPr id="72" name="Group 71">
              <a:extLst>
                <a:ext uri="{FF2B5EF4-FFF2-40B4-BE49-F238E27FC236}">
                  <a16:creationId xmlns:a16="http://schemas.microsoft.com/office/drawing/2014/main" id="{29AF973C-0389-B948-8AD3-CD0AEE7E86ED}"/>
                </a:ext>
              </a:extLst>
            </p:cNvPr>
            <p:cNvGrpSpPr/>
            <p:nvPr/>
          </p:nvGrpSpPr>
          <p:grpSpPr>
            <a:xfrm>
              <a:off x="2282401" y="3798404"/>
              <a:ext cx="1257647" cy="620092"/>
              <a:chOff x="4785706" y="3115726"/>
              <a:chExt cx="1698723" cy="996311"/>
            </a:xfrm>
          </p:grpSpPr>
          <p:sp>
            <p:nvSpPr>
              <p:cNvPr id="73" name="Rounded Rectangle 72">
                <a:extLst>
                  <a:ext uri="{FF2B5EF4-FFF2-40B4-BE49-F238E27FC236}">
                    <a16:creationId xmlns:a16="http://schemas.microsoft.com/office/drawing/2014/main" id="{3E559125-71D8-714D-98D2-4EB463AB6EC9}"/>
                  </a:ext>
                </a:extLst>
              </p:cNvPr>
              <p:cNvSpPr/>
              <p:nvPr/>
            </p:nvSpPr>
            <p:spPr bwMode="auto">
              <a:xfrm>
                <a:off x="4785706" y="3115726"/>
                <a:ext cx="1698723" cy="996311"/>
              </a:xfrm>
              <a:prstGeom prst="roundRect">
                <a:avLst>
                  <a:gd name="adj" fmla="val 8051"/>
                </a:avLst>
              </a:prstGeom>
              <a:solidFill>
                <a:srgbClr val="7030A0"/>
              </a:solidFill>
              <a:ln>
                <a:solidFill>
                  <a:srgbClr val="99779D"/>
                </a:solidFill>
                <a:headEnd type="none" w="med" len="med"/>
                <a:tailEnd type="none" w="med" len="med"/>
              </a:ln>
            </p:spPr>
            <p:style>
              <a:lnRef idx="2">
                <a:schemeClr val="accent6">
                  <a:shade val="50000"/>
                </a:schemeClr>
              </a:lnRef>
              <a:fillRef idx="1">
                <a:schemeClr val="accent6"/>
              </a:fillRef>
              <a:effectRef idx="0">
                <a:schemeClr val="accent6"/>
              </a:effectRef>
              <a:fontRef idx="minor">
                <a:schemeClr val="lt1"/>
              </a:fontRef>
            </p:style>
            <p:txBody>
              <a:bodyPr vert="horz" wrap="square" lIns="91440" tIns="45720" rIns="91440" bIns="45720" numCol="1" rtlCol="0" anchor="t" anchorCtr="0" compatLnSpc="1">
                <a:prstTxWarp prst="textNoShape">
                  <a:avLst/>
                </a:prstTxWarp>
              </a:bodyPr>
              <a:lstStyle/>
              <a:p>
                <a:pPr defTabSz="914378" eaLnBrk="0" fontAlgn="base" hangingPunct="0">
                  <a:spcBef>
                    <a:spcPct val="0"/>
                  </a:spcBef>
                  <a:spcAft>
                    <a:spcPct val="0"/>
                  </a:spcAft>
                </a:pPr>
                <a:r>
                  <a:rPr lang="en-GB" sz="600" dirty="0">
                    <a:solidFill>
                      <a:schemeClr val="tx1"/>
                    </a:solidFill>
                    <a:latin typeface="Arial" charset="0"/>
                    <a:ea typeface="ＭＳ Ｐゴシック" pitchFamily="1" charset="-128"/>
                  </a:rPr>
                  <a:t>POSIX Container</a:t>
                </a:r>
              </a:p>
            </p:txBody>
          </p:sp>
          <p:cxnSp>
            <p:nvCxnSpPr>
              <p:cNvPr id="74" name="Straight Arrow Connector 73">
                <a:extLst>
                  <a:ext uri="{FF2B5EF4-FFF2-40B4-BE49-F238E27FC236}">
                    <a16:creationId xmlns:a16="http://schemas.microsoft.com/office/drawing/2014/main" id="{24AA13D5-A94A-E941-816D-F689994EF560}"/>
                  </a:ext>
                </a:extLst>
              </p:cNvPr>
              <p:cNvCxnSpPr/>
              <p:nvPr/>
            </p:nvCxnSpPr>
            <p:spPr>
              <a:xfrm>
                <a:off x="5636785" y="3641159"/>
                <a:ext cx="476730" cy="159335"/>
              </a:xfrm>
              <a:prstGeom prst="straightConnector1">
                <a:avLst/>
              </a:prstGeom>
              <a:solidFill>
                <a:schemeClr val="accent1"/>
              </a:solidFill>
              <a:ln w="9525" cap="flat" cmpd="sng" algn="ctr">
                <a:solidFill>
                  <a:schemeClr val="tx1"/>
                </a:solidFill>
                <a:prstDash val="solid"/>
                <a:round/>
                <a:headEnd type="none" w="med" len="med"/>
                <a:tailEnd type="triangle" w="sm" len="med"/>
              </a:ln>
              <a:effectLst/>
            </p:spPr>
          </p:cxnSp>
          <p:sp>
            <p:nvSpPr>
              <p:cNvPr id="85" name="Rounded Rectangle 84">
                <a:extLst>
                  <a:ext uri="{FF2B5EF4-FFF2-40B4-BE49-F238E27FC236}">
                    <a16:creationId xmlns:a16="http://schemas.microsoft.com/office/drawing/2014/main" id="{F75ABDBC-F70F-4943-9ADD-60EC01BCAE1E}"/>
                  </a:ext>
                </a:extLst>
              </p:cNvPr>
              <p:cNvSpPr/>
              <p:nvPr/>
            </p:nvSpPr>
            <p:spPr bwMode="auto">
              <a:xfrm>
                <a:off x="5911442" y="3800493"/>
                <a:ext cx="404147" cy="195881"/>
              </a:xfrm>
              <a:prstGeom prst="roundRect">
                <a:avLst/>
              </a:prstGeom>
              <a:solidFill>
                <a:srgbClr val="8E74A0"/>
              </a:solidFill>
              <a:ln w="9525" cap="flat" cmpd="sng" algn="ctr">
                <a:solidFill>
                  <a:schemeClr val="tx1"/>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8" eaLnBrk="0" fontAlgn="base" hangingPunct="0">
                  <a:spcBef>
                    <a:spcPct val="0"/>
                  </a:spcBef>
                  <a:spcAft>
                    <a:spcPct val="0"/>
                  </a:spcAft>
                </a:pPr>
                <a:r>
                  <a:rPr lang="en-GB" sz="600" dirty="0"/>
                  <a:t>bar3</a:t>
                </a:r>
                <a:endParaRPr lang="en-GB" sz="600" dirty="0">
                  <a:latin typeface="Arial" charset="0"/>
                  <a:ea typeface="ＭＳ Ｐゴシック" pitchFamily="1" charset="-128"/>
                </a:endParaRPr>
              </a:p>
            </p:txBody>
          </p:sp>
          <p:sp>
            <p:nvSpPr>
              <p:cNvPr id="96" name="Rounded Rectangle 95">
                <a:extLst>
                  <a:ext uri="{FF2B5EF4-FFF2-40B4-BE49-F238E27FC236}">
                    <a16:creationId xmlns:a16="http://schemas.microsoft.com/office/drawing/2014/main" id="{679A6B75-04CC-2A48-8421-66D6430AEE0D}"/>
                  </a:ext>
                </a:extLst>
              </p:cNvPr>
              <p:cNvSpPr/>
              <p:nvPr/>
            </p:nvSpPr>
            <p:spPr bwMode="auto">
              <a:xfrm>
                <a:off x="5435678" y="3803543"/>
                <a:ext cx="404147" cy="195881"/>
              </a:xfrm>
              <a:prstGeom prst="roundRect">
                <a:avLst/>
              </a:prstGeom>
              <a:solidFill>
                <a:srgbClr val="8E74A0"/>
              </a:solidFill>
              <a:ln w="9525" cap="flat" cmpd="sng" algn="ctr">
                <a:solidFill>
                  <a:schemeClr val="tx1"/>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8" eaLnBrk="0" fontAlgn="base" hangingPunct="0">
                  <a:spcBef>
                    <a:spcPct val="0"/>
                  </a:spcBef>
                  <a:spcAft>
                    <a:spcPct val="0"/>
                  </a:spcAft>
                </a:pPr>
                <a:r>
                  <a:rPr lang="en-GB" sz="600" dirty="0"/>
                  <a:t>bar2</a:t>
                </a:r>
                <a:endParaRPr lang="en-GB" sz="600" dirty="0">
                  <a:latin typeface="Arial" charset="0"/>
                  <a:ea typeface="ＭＳ Ｐゴシック" pitchFamily="1" charset="-128"/>
                </a:endParaRPr>
              </a:p>
            </p:txBody>
          </p:sp>
          <p:sp>
            <p:nvSpPr>
              <p:cNvPr id="107" name="Rounded Rectangle 106">
                <a:extLst>
                  <a:ext uri="{FF2B5EF4-FFF2-40B4-BE49-F238E27FC236}">
                    <a16:creationId xmlns:a16="http://schemas.microsoft.com/office/drawing/2014/main" id="{C3BAEF82-7566-4F44-8A94-4E11886BD69E}"/>
                  </a:ext>
                </a:extLst>
              </p:cNvPr>
              <p:cNvSpPr/>
              <p:nvPr/>
            </p:nvSpPr>
            <p:spPr bwMode="auto">
              <a:xfrm>
                <a:off x="4961631" y="3800493"/>
                <a:ext cx="404147" cy="195881"/>
              </a:xfrm>
              <a:prstGeom prst="roundRect">
                <a:avLst/>
              </a:prstGeom>
              <a:solidFill>
                <a:srgbClr val="8E74A0"/>
              </a:solidFill>
              <a:ln w="9525" cap="flat" cmpd="sng" algn="ctr">
                <a:solidFill>
                  <a:schemeClr val="tx1"/>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8" eaLnBrk="0" fontAlgn="base" hangingPunct="0">
                  <a:spcBef>
                    <a:spcPct val="0"/>
                  </a:spcBef>
                  <a:spcAft>
                    <a:spcPct val="0"/>
                  </a:spcAft>
                </a:pPr>
                <a:r>
                  <a:rPr lang="en-GB" sz="600" dirty="0">
                    <a:latin typeface="Arial" charset="0"/>
                    <a:ea typeface="ＭＳ Ｐゴシック" pitchFamily="1" charset="-128"/>
                  </a:rPr>
                  <a:t>bar1</a:t>
                </a:r>
              </a:p>
            </p:txBody>
          </p:sp>
          <p:sp>
            <p:nvSpPr>
              <p:cNvPr id="108" name="Rounded Rectangle 107">
                <a:extLst>
                  <a:ext uri="{FF2B5EF4-FFF2-40B4-BE49-F238E27FC236}">
                    <a16:creationId xmlns:a16="http://schemas.microsoft.com/office/drawing/2014/main" id="{2DCD14D1-0D70-9D4B-BDC6-73152F81BF60}"/>
                  </a:ext>
                </a:extLst>
              </p:cNvPr>
              <p:cNvSpPr/>
              <p:nvPr/>
            </p:nvSpPr>
            <p:spPr bwMode="auto">
              <a:xfrm>
                <a:off x="5432994" y="3445278"/>
                <a:ext cx="404147" cy="195881"/>
              </a:xfrm>
              <a:prstGeom prst="roundRect">
                <a:avLst/>
              </a:prstGeom>
              <a:solidFill>
                <a:srgbClr val="8E74A0"/>
              </a:solidFill>
              <a:ln w="9525" cap="flat" cmpd="sng" algn="ctr">
                <a:solidFill>
                  <a:schemeClr val="tx1"/>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8" eaLnBrk="0" fontAlgn="base" hangingPunct="0">
                  <a:spcBef>
                    <a:spcPct val="0"/>
                  </a:spcBef>
                  <a:spcAft>
                    <a:spcPct val="0"/>
                  </a:spcAft>
                </a:pPr>
                <a:r>
                  <a:rPr lang="en-GB" sz="600" dirty="0"/>
                  <a:t>root</a:t>
                </a:r>
                <a:endParaRPr lang="en-GB" sz="600" dirty="0">
                  <a:latin typeface="Arial" charset="0"/>
                  <a:ea typeface="ＭＳ Ｐゴシック" pitchFamily="1" charset="-128"/>
                </a:endParaRPr>
              </a:p>
            </p:txBody>
          </p:sp>
          <p:cxnSp>
            <p:nvCxnSpPr>
              <p:cNvPr id="109" name="Straight Arrow Connector 108">
                <a:extLst>
                  <a:ext uri="{FF2B5EF4-FFF2-40B4-BE49-F238E27FC236}">
                    <a16:creationId xmlns:a16="http://schemas.microsoft.com/office/drawing/2014/main" id="{7BB1DA82-8109-6F4E-A224-21517CA3766F}"/>
                  </a:ext>
                </a:extLst>
              </p:cNvPr>
              <p:cNvCxnSpPr/>
              <p:nvPr/>
            </p:nvCxnSpPr>
            <p:spPr>
              <a:xfrm flipH="1">
                <a:off x="5163704" y="3641160"/>
                <a:ext cx="471364" cy="159335"/>
              </a:xfrm>
              <a:prstGeom prst="straightConnector1">
                <a:avLst/>
              </a:prstGeom>
              <a:solidFill>
                <a:schemeClr val="accent1"/>
              </a:solidFill>
              <a:ln w="9525" cap="flat" cmpd="sng" algn="ctr">
                <a:solidFill>
                  <a:schemeClr val="tx1"/>
                </a:solidFill>
                <a:prstDash val="solid"/>
                <a:round/>
                <a:headEnd type="none" w="med" len="med"/>
                <a:tailEnd type="triangle" w="sm" len="med"/>
              </a:ln>
              <a:effectLst/>
            </p:spPr>
          </p:cxnSp>
          <p:cxnSp>
            <p:nvCxnSpPr>
              <p:cNvPr id="110" name="Straight Arrow Connector 109">
                <a:extLst>
                  <a:ext uri="{FF2B5EF4-FFF2-40B4-BE49-F238E27FC236}">
                    <a16:creationId xmlns:a16="http://schemas.microsoft.com/office/drawing/2014/main" id="{19A26316-B324-8443-A2B5-504E6171C30B}"/>
                  </a:ext>
                </a:extLst>
              </p:cNvPr>
              <p:cNvCxnSpPr/>
              <p:nvPr/>
            </p:nvCxnSpPr>
            <p:spPr>
              <a:xfrm>
                <a:off x="5635030" y="3641158"/>
                <a:ext cx="2684" cy="162385"/>
              </a:xfrm>
              <a:prstGeom prst="straightConnector1">
                <a:avLst/>
              </a:prstGeom>
              <a:solidFill>
                <a:schemeClr val="accent1"/>
              </a:solidFill>
              <a:ln w="9525" cap="flat" cmpd="sng" algn="ctr">
                <a:solidFill>
                  <a:schemeClr val="tx1"/>
                </a:solidFill>
                <a:prstDash val="solid"/>
                <a:round/>
                <a:headEnd type="none" w="med" len="med"/>
                <a:tailEnd type="triangle" w="sm" len="med"/>
              </a:ln>
              <a:effectLst/>
            </p:spPr>
          </p:cxnSp>
        </p:grpSp>
      </p:grpSp>
      <p:sp>
        <p:nvSpPr>
          <p:cNvPr id="121" name="TextBox 120">
            <a:extLst>
              <a:ext uri="{FF2B5EF4-FFF2-40B4-BE49-F238E27FC236}">
                <a16:creationId xmlns:a16="http://schemas.microsoft.com/office/drawing/2014/main" id="{87308F99-DE3A-1240-A5D6-0E1DD0237C93}"/>
              </a:ext>
            </a:extLst>
          </p:cNvPr>
          <p:cNvSpPr txBox="1"/>
          <p:nvPr/>
        </p:nvSpPr>
        <p:spPr>
          <a:xfrm>
            <a:off x="1622667" y="3224166"/>
            <a:ext cx="588623" cy="253916"/>
          </a:xfrm>
          <a:prstGeom prst="rect">
            <a:avLst/>
          </a:prstGeom>
          <a:noFill/>
        </p:spPr>
        <p:txBody>
          <a:bodyPr wrap="none" rtlCol="0">
            <a:spAutoFit/>
          </a:bodyPr>
          <a:lstStyle/>
          <a:p>
            <a:r>
              <a:rPr lang="en-US" sz="1050" dirty="0">
                <a:solidFill>
                  <a:schemeClr val="tx2"/>
                </a:solidFill>
                <a:cs typeface="Neo Sans Intel"/>
              </a:rPr>
              <a:t>Apollo</a:t>
            </a:r>
          </a:p>
        </p:txBody>
      </p:sp>
      <p:sp>
        <p:nvSpPr>
          <p:cNvPr id="122" name="TextBox 121">
            <a:extLst>
              <a:ext uri="{FF2B5EF4-FFF2-40B4-BE49-F238E27FC236}">
                <a16:creationId xmlns:a16="http://schemas.microsoft.com/office/drawing/2014/main" id="{CD86B028-95DD-E545-BF8F-62D177B49EAB}"/>
              </a:ext>
            </a:extLst>
          </p:cNvPr>
          <p:cNvSpPr txBox="1"/>
          <p:nvPr/>
        </p:nvSpPr>
        <p:spPr>
          <a:xfrm>
            <a:off x="2175612" y="3922014"/>
            <a:ext cx="860775" cy="253916"/>
          </a:xfrm>
          <a:prstGeom prst="rect">
            <a:avLst/>
          </a:prstGeom>
          <a:noFill/>
        </p:spPr>
        <p:txBody>
          <a:bodyPr wrap="square" rtlCol="0">
            <a:spAutoFit/>
          </a:bodyPr>
          <a:lstStyle/>
          <a:p>
            <a:r>
              <a:rPr lang="en-US" sz="1050" dirty="0" err="1">
                <a:cs typeface="Neo Sans Intel"/>
              </a:rPr>
              <a:t>Result.dn</a:t>
            </a:r>
            <a:endParaRPr lang="en-US" sz="1050" dirty="0">
              <a:cs typeface="Neo Sans Intel"/>
            </a:endParaRPr>
          </a:p>
        </p:txBody>
      </p:sp>
      <p:cxnSp>
        <p:nvCxnSpPr>
          <p:cNvPr id="123" name="Straight Arrow Connector 122">
            <a:extLst>
              <a:ext uri="{FF2B5EF4-FFF2-40B4-BE49-F238E27FC236}">
                <a16:creationId xmlns:a16="http://schemas.microsoft.com/office/drawing/2014/main" id="{6D0EB6A5-6CCB-574E-8B81-37752232EE2A}"/>
              </a:ext>
            </a:extLst>
          </p:cNvPr>
          <p:cNvCxnSpPr>
            <a:cxnSpLocks/>
          </p:cNvCxnSpPr>
          <p:nvPr/>
        </p:nvCxnSpPr>
        <p:spPr>
          <a:xfrm flipH="1">
            <a:off x="1318404" y="3494648"/>
            <a:ext cx="445323" cy="467378"/>
          </a:xfrm>
          <a:prstGeom prst="straightConnector1">
            <a:avLst/>
          </a:prstGeom>
          <a:ln>
            <a:solidFill>
              <a:schemeClr val="tx2"/>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24" name="Straight Arrow Connector 123">
            <a:extLst>
              <a:ext uri="{FF2B5EF4-FFF2-40B4-BE49-F238E27FC236}">
                <a16:creationId xmlns:a16="http://schemas.microsoft.com/office/drawing/2014/main" id="{BCB02DA1-2B19-CC44-B8E9-D32EAF3B5B35}"/>
              </a:ext>
            </a:extLst>
          </p:cNvPr>
          <p:cNvCxnSpPr>
            <a:cxnSpLocks/>
          </p:cNvCxnSpPr>
          <p:nvPr/>
        </p:nvCxnSpPr>
        <p:spPr>
          <a:xfrm>
            <a:off x="1989309" y="3494648"/>
            <a:ext cx="504784" cy="396485"/>
          </a:xfrm>
          <a:prstGeom prst="straightConnector1">
            <a:avLst/>
          </a:prstGeom>
          <a:ln>
            <a:solidFill>
              <a:schemeClr val="tx2"/>
            </a:solidFill>
            <a:tailEnd type="triangle"/>
          </a:ln>
          <a:effectLst/>
        </p:spPr>
        <p:style>
          <a:lnRef idx="2">
            <a:schemeClr val="accent1"/>
          </a:lnRef>
          <a:fillRef idx="0">
            <a:schemeClr val="accent1"/>
          </a:fillRef>
          <a:effectRef idx="1">
            <a:schemeClr val="accent1"/>
          </a:effectRef>
          <a:fontRef idx="minor">
            <a:schemeClr val="tx1"/>
          </a:fontRef>
        </p:style>
      </p:cxnSp>
      <p:sp>
        <p:nvSpPr>
          <p:cNvPr id="125" name="TextBox 124">
            <a:extLst>
              <a:ext uri="{FF2B5EF4-FFF2-40B4-BE49-F238E27FC236}">
                <a16:creationId xmlns:a16="http://schemas.microsoft.com/office/drawing/2014/main" id="{E4509B20-D731-B045-8465-C942C1D136A3}"/>
              </a:ext>
            </a:extLst>
          </p:cNvPr>
          <p:cNvSpPr txBox="1"/>
          <p:nvPr/>
        </p:nvSpPr>
        <p:spPr>
          <a:xfrm>
            <a:off x="954360" y="3939731"/>
            <a:ext cx="910746" cy="253916"/>
          </a:xfrm>
          <a:prstGeom prst="rect">
            <a:avLst/>
          </a:prstGeom>
          <a:noFill/>
        </p:spPr>
        <p:txBody>
          <a:bodyPr wrap="square" rtlCol="0">
            <a:spAutoFit/>
          </a:bodyPr>
          <a:lstStyle/>
          <a:p>
            <a:r>
              <a:rPr lang="en-US" sz="1050" dirty="0">
                <a:solidFill>
                  <a:schemeClr val="tx2"/>
                </a:solidFill>
                <a:cs typeface="Neo Sans Intel"/>
              </a:rPr>
              <a:t>Simul.h5</a:t>
            </a:r>
          </a:p>
        </p:txBody>
      </p:sp>
      <p:cxnSp>
        <p:nvCxnSpPr>
          <p:cNvPr id="136" name="Straight Arrow Connector 135">
            <a:extLst>
              <a:ext uri="{FF2B5EF4-FFF2-40B4-BE49-F238E27FC236}">
                <a16:creationId xmlns:a16="http://schemas.microsoft.com/office/drawing/2014/main" id="{758637E2-0188-F148-943F-0B167ECCC840}"/>
              </a:ext>
            </a:extLst>
          </p:cNvPr>
          <p:cNvCxnSpPr>
            <a:cxnSpLocks/>
            <a:stCxn id="122" idx="2"/>
            <a:endCxn id="140" idx="0"/>
          </p:cNvCxnSpPr>
          <p:nvPr/>
        </p:nvCxnSpPr>
        <p:spPr>
          <a:xfrm>
            <a:off x="2606000" y="4175930"/>
            <a:ext cx="497626" cy="390909"/>
          </a:xfrm>
          <a:prstGeom prst="straightConnector1">
            <a:avLst/>
          </a:prstGeom>
          <a:ln>
            <a:solidFill>
              <a:schemeClr val="tx2"/>
            </a:solidFill>
            <a:tailEnd type="triangle"/>
          </a:ln>
          <a:effectLst/>
        </p:spPr>
        <p:style>
          <a:lnRef idx="2">
            <a:schemeClr val="accent1"/>
          </a:lnRef>
          <a:fillRef idx="0">
            <a:schemeClr val="accent1"/>
          </a:fillRef>
          <a:effectRef idx="1">
            <a:schemeClr val="accent1"/>
          </a:effectRef>
          <a:fontRef idx="minor">
            <a:schemeClr val="tx1"/>
          </a:fontRef>
        </p:style>
      </p:cxnSp>
      <p:sp>
        <p:nvSpPr>
          <p:cNvPr id="138" name="TextBox 137">
            <a:extLst>
              <a:ext uri="{FF2B5EF4-FFF2-40B4-BE49-F238E27FC236}">
                <a16:creationId xmlns:a16="http://schemas.microsoft.com/office/drawing/2014/main" id="{90B40C0A-E6F1-CA48-B7C1-AC723FE93BD4}"/>
              </a:ext>
            </a:extLst>
          </p:cNvPr>
          <p:cNvSpPr txBox="1"/>
          <p:nvPr/>
        </p:nvSpPr>
        <p:spPr>
          <a:xfrm>
            <a:off x="1626375" y="4566839"/>
            <a:ext cx="474109" cy="253916"/>
          </a:xfrm>
          <a:prstGeom prst="rect">
            <a:avLst/>
          </a:prstGeom>
          <a:noFill/>
        </p:spPr>
        <p:txBody>
          <a:bodyPr wrap="square" rtlCol="0">
            <a:spAutoFit/>
          </a:bodyPr>
          <a:lstStyle/>
          <a:p>
            <a:r>
              <a:rPr lang="en-US" sz="1050" dirty="0">
                <a:cs typeface="Neo Sans Intel"/>
              </a:rPr>
              <a:t>bar1</a:t>
            </a:r>
          </a:p>
        </p:txBody>
      </p:sp>
      <p:sp>
        <p:nvSpPr>
          <p:cNvPr id="139" name="TextBox 138">
            <a:extLst>
              <a:ext uri="{FF2B5EF4-FFF2-40B4-BE49-F238E27FC236}">
                <a16:creationId xmlns:a16="http://schemas.microsoft.com/office/drawing/2014/main" id="{DAF20E59-60F5-6A44-8A26-A92537C76BC0}"/>
              </a:ext>
            </a:extLst>
          </p:cNvPr>
          <p:cNvSpPr txBox="1"/>
          <p:nvPr/>
        </p:nvSpPr>
        <p:spPr>
          <a:xfrm>
            <a:off x="2279192" y="4566839"/>
            <a:ext cx="474109" cy="253916"/>
          </a:xfrm>
          <a:prstGeom prst="rect">
            <a:avLst/>
          </a:prstGeom>
          <a:noFill/>
        </p:spPr>
        <p:txBody>
          <a:bodyPr wrap="square" rtlCol="0">
            <a:spAutoFit/>
          </a:bodyPr>
          <a:lstStyle/>
          <a:p>
            <a:r>
              <a:rPr lang="en-US" sz="1050" dirty="0">
                <a:cs typeface="Neo Sans Intel"/>
              </a:rPr>
              <a:t>bar2</a:t>
            </a:r>
          </a:p>
        </p:txBody>
      </p:sp>
      <p:sp>
        <p:nvSpPr>
          <p:cNvPr id="140" name="TextBox 139">
            <a:extLst>
              <a:ext uri="{FF2B5EF4-FFF2-40B4-BE49-F238E27FC236}">
                <a16:creationId xmlns:a16="http://schemas.microsoft.com/office/drawing/2014/main" id="{13F0745A-833F-134A-9991-50A7533431F0}"/>
              </a:ext>
            </a:extLst>
          </p:cNvPr>
          <p:cNvSpPr txBox="1"/>
          <p:nvPr/>
        </p:nvSpPr>
        <p:spPr>
          <a:xfrm>
            <a:off x="2866571" y="4566839"/>
            <a:ext cx="474109" cy="253916"/>
          </a:xfrm>
          <a:prstGeom prst="rect">
            <a:avLst/>
          </a:prstGeom>
          <a:noFill/>
        </p:spPr>
        <p:txBody>
          <a:bodyPr wrap="square" rtlCol="0">
            <a:spAutoFit/>
          </a:bodyPr>
          <a:lstStyle/>
          <a:p>
            <a:r>
              <a:rPr lang="en-US" sz="1050" dirty="0">
                <a:cs typeface="Neo Sans Intel"/>
              </a:rPr>
              <a:t>bar3</a:t>
            </a:r>
          </a:p>
        </p:txBody>
      </p:sp>
      <p:cxnSp>
        <p:nvCxnSpPr>
          <p:cNvPr id="142" name="Straight Arrow Connector 141">
            <a:extLst>
              <a:ext uri="{FF2B5EF4-FFF2-40B4-BE49-F238E27FC236}">
                <a16:creationId xmlns:a16="http://schemas.microsoft.com/office/drawing/2014/main" id="{AEB76ACC-2432-DA4F-BFE7-A707C3BEE39C}"/>
              </a:ext>
            </a:extLst>
          </p:cNvPr>
          <p:cNvCxnSpPr>
            <a:cxnSpLocks/>
            <a:stCxn id="122" idx="2"/>
            <a:endCxn id="138" idx="0"/>
          </p:cNvCxnSpPr>
          <p:nvPr/>
        </p:nvCxnSpPr>
        <p:spPr>
          <a:xfrm flipH="1">
            <a:off x="1863430" y="4175930"/>
            <a:ext cx="742570" cy="390909"/>
          </a:xfrm>
          <a:prstGeom prst="straightConnector1">
            <a:avLst/>
          </a:prstGeom>
          <a:ln>
            <a:solidFill>
              <a:schemeClr val="tx2"/>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47" name="Straight Arrow Connector 146">
            <a:extLst>
              <a:ext uri="{FF2B5EF4-FFF2-40B4-BE49-F238E27FC236}">
                <a16:creationId xmlns:a16="http://schemas.microsoft.com/office/drawing/2014/main" id="{451CD1C8-247F-204F-87BE-88DD38A16798}"/>
              </a:ext>
            </a:extLst>
          </p:cNvPr>
          <p:cNvCxnSpPr>
            <a:cxnSpLocks/>
            <a:stCxn id="122" idx="2"/>
            <a:endCxn id="139" idx="0"/>
          </p:cNvCxnSpPr>
          <p:nvPr/>
        </p:nvCxnSpPr>
        <p:spPr>
          <a:xfrm flipH="1">
            <a:off x="2516247" y="4175930"/>
            <a:ext cx="89753" cy="390909"/>
          </a:xfrm>
          <a:prstGeom prst="straightConnector1">
            <a:avLst/>
          </a:prstGeom>
          <a:ln>
            <a:solidFill>
              <a:schemeClr val="tx2"/>
            </a:solidFill>
            <a:tailEnd type="triangle"/>
          </a:ln>
          <a:effectLst/>
        </p:spPr>
        <p:style>
          <a:lnRef idx="2">
            <a:schemeClr val="accent1"/>
          </a:lnRef>
          <a:fillRef idx="0">
            <a:schemeClr val="accent1"/>
          </a:fillRef>
          <a:effectRef idx="1">
            <a:schemeClr val="accent1"/>
          </a:effectRef>
          <a:fontRef idx="minor">
            <a:schemeClr val="tx1"/>
          </a:fontRef>
        </p:style>
      </p:cxnSp>
      <p:sp>
        <p:nvSpPr>
          <p:cNvPr id="150" name="Down Arrow 149">
            <a:extLst>
              <a:ext uri="{FF2B5EF4-FFF2-40B4-BE49-F238E27FC236}">
                <a16:creationId xmlns:a16="http://schemas.microsoft.com/office/drawing/2014/main" id="{6AD540D6-C548-CD42-AA8B-77B6CA5FED82}"/>
              </a:ext>
            </a:extLst>
          </p:cNvPr>
          <p:cNvSpPr/>
          <p:nvPr/>
        </p:nvSpPr>
        <p:spPr>
          <a:xfrm>
            <a:off x="1816767" y="2760071"/>
            <a:ext cx="275330" cy="406330"/>
          </a:xfrm>
          <a:prstGeom prst="downArrow">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nvGrpSpPr>
          <p:cNvPr id="151" name="Group 150">
            <a:extLst>
              <a:ext uri="{FF2B5EF4-FFF2-40B4-BE49-F238E27FC236}">
                <a16:creationId xmlns:a16="http://schemas.microsoft.com/office/drawing/2014/main" id="{9FA3756C-AA18-0F4D-914E-9CAC41B752D2}"/>
              </a:ext>
            </a:extLst>
          </p:cNvPr>
          <p:cNvGrpSpPr/>
          <p:nvPr/>
        </p:nvGrpSpPr>
        <p:grpSpPr>
          <a:xfrm>
            <a:off x="403867" y="2056973"/>
            <a:ext cx="1257647" cy="631199"/>
            <a:chOff x="4785706" y="3115726"/>
            <a:chExt cx="1698723" cy="1014156"/>
          </a:xfrm>
        </p:grpSpPr>
        <p:sp>
          <p:nvSpPr>
            <p:cNvPr id="152" name="Rounded Rectangle 151">
              <a:extLst>
                <a:ext uri="{FF2B5EF4-FFF2-40B4-BE49-F238E27FC236}">
                  <a16:creationId xmlns:a16="http://schemas.microsoft.com/office/drawing/2014/main" id="{C4496BE0-A93F-0F4D-850A-333021D3F988}"/>
                </a:ext>
              </a:extLst>
            </p:cNvPr>
            <p:cNvSpPr/>
            <p:nvPr/>
          </p:nvSpPr>
          <p:spPr bwMode="auto">
            <a:xfrm>
              <a:off x="4785706" y="3115726"/>
              <a:ext cx="1698723" cy="1014156"/>
            </a:xfrm>
            <a:prstGeom prst="roundRect">
              <a:avLst>
                <a:gd name="adj" fmla="val 8051"/>
              </a:avLst>
            </a:prstGeom>
            <a:solidFill>
              <a:schemeClr val="accent5"/>
            </a:solidFill>
            <a:ln>
              <a:solidFill>
                <a:schemeClr val="accent5">
                  <a:lumMod val="50000"/>
                </a:schemeClr>
              </a:solidFill>
              <a:headEnd type="none" w="med" len="med"/>
              <a:tailEnd type="none" w="med" len="med"/>
            </a:ln>
          </p:spPr>
          <p:style>
            <a:lnRef idx="2">
              <a:schemeClr val="accent6">
                <a:shade val="50000"/>
              </a:schemeClr>
            </a:lnRef>
            <a:fillRef idx="1">
              <a:schemeClr val="accent6"/>
            </a:fillRef>
            <a:effectRef idx="0">
              <a:schemeClr val="accent6"/>
            </a:effectRef>
            <a:fontRef idx="minor">
              <a:schemeClr val="lt1"/>
            </a:fontRef>
          </p:style>
          <p:txBody>
            <a:bodyPr vert="horz" wrap="square" lIns="91440" tIns="45720" rIns="91440" bIns="45720" numCol="1" rtlCol="0" anchor="t" anchorCtr="0" compatLnSpc="1">
              <a:prstTxWarp prst="textNoShape">
                <a:avLst/>
              </a:prstTxWarp>
            </a:bodyPr>
            <a:lstStyle/>
            <a:p>
              <a:pPr defTabSz="914378" eaLnBrk="0" fontAlgn="base" hangingPunct="0">
                <a:spcBef>
                  <a:spcPct val="0"/>
                </a:spcBef>
                <a:spcAft>
                  <a:spcPct val="0"/>
                </a:spcAft>
              </a:pPr>
              <a:r>
                <a:rPr lang="en-GB" sz="600" dirty="0">
                  <a:solidFill>
                    <a:schemeClr val="tx1"/>
                  </a:solidFill>
                  <a:latin typeface="Arial" charset="0"/>
                  <a:ea typeface="ＭＳ Ｐゴシック" pitchFamily="1" charset="-128"/>
                </a:rPr>
                <a:t>HDF5 Container</a:t>
              </a:r>
            </a:p>
          </p:txBody>
        </p:sp>
        <p:cxnSp>
          <p:nvCxnSpPr>
            <p:cNvPr id="153" name="Straight Arrow Connector 152">
              <a:extLst>
                <a:ext uri="{FF2B5EF4-FFF2-40B4-BE49-F238E27FC236}">
                  <a16:creationId xmlns:a16="http://schemas.microsoft.com/office/drawing/2014/main" id="{0BF554BE-EFF5-8343-AC9B-8E73FC908D3F}"/>
                </a:ext>
              </a:extLst>
            </p:cNvPr>
            <p:cNvCxnSpPr/>
            <p:nvPr/>
          </p:nvCxnSpPr>
          <p:spPr>
            <a:xfrm>
              <a:off x="5636785" y="3641159"/>
              <a:ext cx="476730" cy="159335"/>
            </a:xfrm>
            <a:prstGeom prst="straightConnector1">
              <a:avLst/>
            </a:prstGeom>
            <a:solidFill>
              <a:schemeClr val="accent1"/>
            </a:solidFill>
            <a:ln w="9525" cap="flat" cmpd="sng" algn="ctr">
              <a:solidFill>
                <a:schemeClr val="tx1"/>
              </a:solidFill>
              <a:prstDash val="solid"/>
              <a:round/>
              <a:headEnd type="none" w="med" len="med"/>
              <a:tailEnd type="triangle" w="sm" len="med"/>
            </a:ln>
            <a:effectLst/>
          </p:spPr>
        </p:cxnSp>
        <p:sp>
          <p:nvSpPr>
            <p:cNvPr id="164" name="Rounded Rectangle 163">
              <a:extLst>
                <a:ext uri="{FF2B5EF4-FFF2-40B4-BE49-F238E27FC236}">
                  <a16:creationId xmlns:a16="http://schemas.microsoft.com/office/drawing/2014/main" id="{C3F3A731-C8A2-7945-8313-B0396A6C1303}"/>
                </a:ext>
              </a:extLst>
            </p:cNvPr>
            <p:cNvSpPr/>
            <p:nvPr/>
          </p:nvSpPr>
          <p:spPr bwMode="auto">
            <a:xfrm>
              <a:off x="5911442" y="3800493"/>
              <a:ext cx="471324" cy="203612"/>
            </a:xfrm>
            <a:prstGeom prst="roundRect">
              <a:avLst/>
            </a:prstGeom>
            <a:solidFill>
              <a:schemeClr val="accent5">
                <a:lumMod val="60000"/>
                <a:lumOff val="40000"/>
              </a:schemeClr>
            </a:solidFill>
            <a:ln w="9525" cap="flat" cmpd="sng" algn="ctr">
              <a:solidFill>
                <a:schemeClr val="tx1"/>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8" eaLnBrk="0" fontAlgn="base" hangingPunct="0">
                <a:spcBef>
                  <a:spcPct val="0"/>
                </a:spcBef>
                <a:spcAft>
                  <a:spcPct val="0"/>
                </a:spcAft>
              </a:pPr>
              <a:r>
                <a:rPr lang="en-GB" sz="600" dirty="0"/>
                <a:t>dataset</a:t>
              </a:r>
              <a:endParaRPr lang="en-GB" sz="600" dirty="0">
                <a:latin typeface="Arial" charset="0"/>
                <a:ea typeface="ＭＳ Ｐゴシック" pitchFamily="1" charset="-128"/>
              </a:endParaRPr>
            </a:p>
          </p:txBody>
        </p:sp>
        <p:sp>
          <p:nvSpPr>
            <p:cNvPr id="175" name="Rounded Rectangle 174">
              <a:extLst>
                <a:ext uri="{FF2B5EF4-FFF2-40B4-BE49-F238E27FC236}">
                  <a16:creationId xmlns:a16="http://schemas.microsoft.com/office/drawing/2014/main" id="{427CAD2C-97C8-3E4C-AEDF-02EEC01D018E}"/>
                </a:ext>
              </a:extLst>
            </p:cNvPr>
            <p:cNvSpPr/>
            <p:nvPr/>
          </p:nvSpPr>
          <p:spPr bwMode="auto">
            <a:xfrm>
              <a:off x="5396838" y="3803541"/>
              <a:ext cx="463198" cy="200565"/>
            </a:xfrm>
            <a:prstGeom prst="roundRect">
              <a:avLst/>
            </a:prstGeom>
            <a:solidFill>
              <a:schemeClr val="accent5">
                <a:lumMod val="60000"/>
                <a:lumOff val="40000"/>
              </a:schemeClr>
            </a:solidFill>
            <a:ln w="9525" cap="flat" cmpd="sng" algn="ctr">
              <a:solidFill>
                <a:schemeClr val="tx1"/>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8" eaLnBrk="0" fontAlgn="base" hangingPunct="0">
                <a:spcBef>
                  <a:spcPct val="0"/>
                </a:spcBef>
                <a:spcAft>
                  <a:spcPct val="0"/>
                </a:spcAft>
              </a:pPr>
              <a:r>
                <a:rPr lang="en-GB" sz="600" dirty="0"/>
                <a:t>dataset</a:t>
              </a:r>
              <a:endParaRPr lang="en-GB" sz="600" dirty="0">
                <a:latin typeface="Arial" charset="0"/>
                <a:ea typeface="ＭＳ Ｐゴシック" pitchFamily="1" charset="-128"/>
              </a:endParaRPr>
            </a:p>
          </p:txBody>
        </p:sp>
        <p:sp>
          <p:nvSpPr>
            <p:cNvPr id="186" name="Rounded Rectangle 185">
              <a:extLst>
                <a:ext uri="{FF2B5EF4-FFF2-40B4-BE49-F238E27FC236}">
                  <a16:creationId xmlns:a16="http://schemas.microsoft.com/office/drawing/2014/main" id="{ABA4BF6F-7D6F-884E-ACAC-6661D1AB7E8C}"/>
                </a:ext>
              </a:extLst>
            </p:cNvPr>
            <p:cNvSpPr/>
            <p:nvPr/>
          </p:nvSpPr>
          <p:spPr bwMode="auto">
            <a:xfrm>
              <a:off x="4899895" y="3800493"/>
              <a:ext cx="465883" cy="195881"/>
            </a:xfrm>
            <a:prstGeom prst="roundRect">
              <a:avLst/>
            </a:prstGeom>
            <a:solidFill>
              <a:schemeClr val="accent5">
                <a:lumMod val="60000"/>
                <a:lumOff val="40000"/>
              </a:schemeClr>
            </a:solidFill>
            <a:ln w="9525" cap="flat" cmpd="sng" algn="ctr">
              <a:solidFill>
                <a:schemeClr val="tx1"/>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8" eaLnBrk="0" fontAlgn="base" hangingPunct="0">
                <a:spcBef>
                  <a:spcPct val="0"/>
                </a:spcBef>
                <a:spcAft>
                  <a:spcPct val="0"/>
                </a:spcAft>
              </a:pPr>
              <a:r>
                <a:rPr lang="en-GB" sz="600" dirty="0"/>
                <a:t>dataset</a:t>
              </a:r>
              <a:endParaRPr lang="en-GB" sz="600" dirty="0">
                <a:latin typeface="Arial" charset="0"/>
                <a:ea typeface="ＭＳ Ｐゴシック" pitchFamily="1" charset="-128"/>
              </a:endParaRPr>
            </a:p>
          </p:txBody>
        </p:sp>
        <p:sp>
          <p:nvSpPr>
            <p:cNvPr id="187" name="Rounded Rectangle 186">
              <a:extLst>
                <a:ext uri="{FF2B5EF4-FFF2-40B4-BE49-F238E27FC236}">
                  <a16:creationId xmlns:a16="http://schemas.microsoft.com/office/drawing/2014/main" id="{2F5E4718-790E-7145-9971-6115B9AEBAF2}"/>
                </a:ext>
              </a:extLst>
            </p:cNvPr>
            <p:cNvSpPr/>
            <p:nvPr/>
          </p:nvSpPr>
          <p:spPr bwMode="auto">
            <a:xfrm>
              <a:off x="5432994" y="3445278"/>
              <a:ext cx="404147" cy="195881"/>
            </a:xfrm>
            <a:prstGeom prst="roundRect">
              <a:avLst/>
            </a:prstGeom>
            <a:solidFill>
              <a:schemeClr val="accent5">
                <a:lumMod val="60000"/>
                <a:lumOff val="40000"/>
              </a:schemeClr>
            </a:solidFill>
            <a:ln w="9525" cap="flat" cmpd="sng" algn="ctr">
              <a:solidFill>
                <a:schemeClr val="tx1"/>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8" eaLnBrk="0" fontAlgn="base" hangingPunct="0">
                <a:spcBef>
                  <a:spcPct val="0"/>
                </a:spcBef>
                <a:spcAft>
                  <a:spcPct val="0"/>
                </a:spcAft>
              </a:pPr>
              <a:r>
                <a:rPr lang="en-GB" sz="600" dirty="0"/>
                <a:t>group</a:t>
              </a:r>
              <a:endParaRPr lang="en-GB" sz="600" dirty="0">
                <a:latin typeface="Arial" charset="0"/>
                <a:ea typeface="ＭＳ Ｐゴシック" pitchFamily="1" charset="-128"/>
              </a:endParaRPr>
            </a:p>
          </p:txBody>
        </p:sp>
        <p:cxnSp>
          <p:nvCxnSpPr>
            <p:cNvPr id="188" name="Straight Arrow Connector 187">
              <a:extLst>
                <a:ext uri="{FF2B5EF4-FFF2-40B4-BE49-F238E27FC236}">
                  <a16:creationId xmlns:a16="http://schemas.microsoft.com/office/drawing/2014/main" id="{E4F25C19-B5B5-3441-8622-CEEAF83925E3}"/>
                </a:ext>
              </a:extLst>
            </p:cNvPr>
            <p:cNvCxnSpPr/>
            <p:nvPr/>
          </p:nvCxnSpPr>
          <p:spPr>
            <a:xfrm flipH="1">
              <a:off x="5163704" y="3641160"/>
              <a:ext cx="471364" cy="159335"/>
            </a:xfrm>
            <a:prstGeom prst="straightConnector1">
              <a:avLst/>
            </a:prstGeom>
            <a:solidFill>
              <a:schemeClr val="accent1"/>
            </a:solidFill>
            <a:ln w="9525" cap="flat" cmpd="sng" algn="ctr">
              <a:solidFill>
                <a:schemeClr val="tx1"/>
              </a:solidFill>
              <a:prstDash val="solid"/>
              <a:round/>
              <a:headEnd type="none" w="med" len="med"/>
              <a:tailEnd type="triangle" w="sm" len="med"/>
            </a:ln>
            <a:effectLst/>
          </p:spPr>
        </p:cxnSp>
        <p:cxnSp>
          <p:nvCxnSpPr>
            <p:cNvPr id="189" name="Straight Arrow Connector 188">
              <a:extLst>
                <a:ext uri="{FF2B5EF4-FFF2-40B4-BE49-F238E27FC236}">
                  <a16:creationId xmlns:a16="http://schemas.microsoft.com/office/drawing/2014/main" id="{24239702-A87F-7E4B-A253-4EA854222863}"/>
                </a:ext>
              </a:extLst>
            </p:cNvPr>
            <p:cNvCxnSpPr/>
            <p:nvPr/>
          </p:nvCxnSpPr>
          <p:spPr>
            <a:xfrm>
              <a:off x="5635030" y="3641158"/>
              <a:ext cx="2684" cy="162385"/>
            </a:xfrm>
            <a:prstGeom prst="straightConnector1">
              <a:avLst/>
            </a:prstGeom>
            <a:solidFill>
              <a:schemeClr val="accent1"/>
            </a:solidFill>
            <a:ln w="9525" cap="flat" cmpd="sng" algn="ctr">
              <a:solidFill>
                <a:schemeClr val="tx1"/>
              </a:solidFill>
              <a:prstDash val="solid"/>
              <a:round/>
              <a:headEnd type="none" w="med" len="med"/>
              <a:tailEnd type="triangle" w="sm" len="med"/>
            </a:ln>
            <a:effectLst/>
          </p:spPr>
        </p:cxnSp>
      </p:grpSp>
      <p:cxnSp>
        <p:nvCxnSpPr>
          <p:cNvPr id="190" name="Straight Arrow Connector 189">
            <a:extLst>
              <a:ext uri="{FF2B5EF4-FFF2-40B4-BE49-F238E27FC236}">
                <a16:creationId xmlns:a16="http://schemas.microsoft.com/office/drawing/2014/main" id="{35B1CBD5-C16E-2C43-9E81-FE45F5BBB77A}"/>
              </a:ext>
            </a:extLst>
          </p:cNvPr>
          <p:cNvCxnSpPr>
            <a:cxnSpLocks/>
            <a:endCxn id="152" idx="0"/>
          </p:cNvCxnSpPr>
          <p:nvPr/>
        </p:nvCxnSpPr>
        <p:spPr>
          <a:xfrm flipH="1">
            <a:off x="1032691" y="1841236"/>
            <a:ext cx="240502" cy="215737"/>
          </a:xfrm>
          <a:prstGeom prst="straightConnector1">
            <a:avLst/>
          </a:prstGeom>
          <a:ln>
            <a:solidFill>
              <a:srgbClr val="002060"/>
            </a:solidFill>
            <a:prstDash val="sysDash"/>
            <a:tailEnd type="triangle"/>
          </a:ln>
          <a:effectLst/>
        </p:spPr>
        <p:style>
          <a:lnRef idx="2">
            <a:schemeClr val="accent1"/>
          </a:lnRef>
          <a:fillRef idx="0">
            <a:schemeClr val="accent1"/>
          </a:fillRef>
          <a:effectRef idx="1">
            <a:schemeClr val="accent1"/>
          </a:effectRef>
          <a:fontRef idx="minor">
            <a:schemeClr val="tx1"/>
          </a:fontRef>
        </p:style>
      </p:cxnSp>
      <p:sp>
        <p:nvSpPr>
          <p:cNvPr id="192" name="TextBox 191">
            <a:extLst>
              <a:ext uri="{FF2B5EF4-FFF2-40B4-BE49-F238E27FC236}">
                <a16:creationId xmlns:a16="http://schemas.microsoft.com/office/drawing/2014/main" id="{942652C4-B2E9-334C-9D12-071F1A880B69}"/>
              </a:ext>
            </a:extLst>
          </p:cNvPr>
          <p:cNvSpPr txBox="1"/>
          <p:nvPr/>
        </p:nvSpPr>
        <p:spPr>
          <a:xfrm>
            <a:off x="2100484" y="2852383"/>
            <a:ext cx="400751" cy="169277"/>
          </a:xfrm>
          <a:prstGeom prst="rect">
            <a:avLst/>
          </a:prstGeom>
          <a:noFill/>
        </p:spPr>
        <p:txBody>
          <a:bodyPr vert="horz" wrap="none" lIns="0" tIns="0" rIns="0" bIns="0" rtlCol="0">
            <a:spAutoFit/>
          </a:bodyPr>
          <a:lstStyle/>
          <a:p>
            <a:r>
              <a:rPr lang="fr-FR" sz="1100" dirty="0" err="1">
                <a:solidFill>
                  <a:srgbClr val="003C71"/>
                </a:solidFill>
              </a:rPr>
              <a:t>Mover</a:t>
            </a:r>
            <a:endParaRPr lang="fr-FR" sz="1100" dirty="0">
              <a:solidFill>
                <a:srgbClr val="003C71"/>
              </a:solidFill>
            </a:endParaRPr>
          </a:p>
        </p:txBody>
      </p:sp>
    </p:spTree>
    <p:extLst>
      <p:ext uri="{BB962C8B-B14F-4D97-AF65-F5344CB8AC3E}">
        <p14:creationId xmlns:p14="http://schemas.microsoft.com/office/powerpoint/2010/main" val="242622771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71683F7-2392-4D45-816B-2A1668245DB4}"/>
              </a:ext>
            </a:extLst>
          </p:cNvPr>
          <p:cNvSpPr>
            <a:spLocks noGrp="1"/>
          </p:cNvSpPr>
          <p:nvPr>
            <p:ph type="sldNum" sz="quarter" idx="12"/>
          </p:nvPr>
        </p:nvSpPr>
        <p:spPr/>
        <p:txBody>
          <a:bodyPr/>
          <a:lstStyle/>
          <a:p>
            <a:fld id="{EE2556C5-CE8C-6547-B838-EA80C61A4AF7}" type="slidenum">
              <a:rPr lang="en-US" smtClean="0"/>
              <a:pPr/>
              <a:t>14</a:t>
            </a:fld>
            <a:endParaRPr lang="en-US" dirty="0"/>
          </a:p>
        </p:txBody>
      </p:sp>
      <p:sp>
        <p:nvSpPr>
          <p:cNvPr id="3" name="Content Placeholder 2">
            <a:extLst>
              <a:ext uri="{FF2B5EF4-FFF2-40B4-BE49-F238E27FC236}">
                <a16:creationId xmlns:a16="http://schemas.microsoft.com/office/drawing/2014/main" id="{A2494ACD-CD18-B542-9FF1-1262E76060B6}"/>
              </a:ext>
            </a:extLst>
          </p:cNvPr>
          <p:cNvSpPr>
            <a:spLocks noGrp="1"/>
          </p:cNvSpPr>
          <p:nvPr>
            <p:ph sz="half" idx="1"/>
          </p:nvPr>
        </p:nvSpPr>
        <p:spPr/>
        <p:txBody>
          <a:bodyPr/>
          <a:lstStyle/>
          <a:p>
            <a:r>
              <a:rPr lang="en-US" dirty="0" err="1"/>
              <a:t>Lustre</a:t>
            </a:r>
            <a:r>
              <a:rPr lang="en-US" dirty="0"/>
              <a:t> change proposal</a:t>
            </a:r>
          </a:p>
          <a:p>
            <a:pPr lvl="1"/>
            <a:r>
              <a:rPr lang="fr-FR" dirty="0" err="1"/>
              <a:t>Extend</a:t>
            </a:r>
            <a:r>
              <a:rPr lang="fr-FR" dirty="0"/>
              <a:t> LOV EA</a:t>
            </a:r>
          </a:p>
          <a:p>
            <a:pPr lvl="2"/>
            <a:r>
              <a:rPr lang="fr-FR" dirty="0"/>
              <a:t>New </a:t>
            </a:r>
            <a:r>
              <a:rPr lang="fr-FR" dirty="0" err="1"/>
              <a:t>layout</a:t>
            </a:r>
            <a:r>
              <a:rPr lang="fr-FR" dirty="0"/>
              <a:t> type to point at </a:t>
            </a:r>
            <a:r>
              <a:rPr lang="fr-FR" dirty="0" err="1"/>
              <a:t>external</a:t>
            </a:r>
            <a:r>
              <a:rPr lang="fr-FR" dirty="0"/>
              <a:t> </a:t>
            </a:r>
            <a:r>
              <a:rPr lang="fr-FR" dirty="0" err="1"/>
              <a:t>tier</a:t>
            </a:r>
            <a:endParaRPr lang="fr-FR" dirty="0"/>
          </a:p>
          <a:p>
            <a:pPr lvl="2"/>
            <a:r>
              <a:rPr lang="fr-FR" dirty="0" err="1"/>
              <a:t>Generic</a:t>
            </a:r>
            <a:r>
              <a:rPr lang="fr-FR" dirty="0"/>
              <a:t> </a:t>
            </a:r>
            <a:r>
              <a:rPr lang="fr-FR" dirty="0" err="1"/>
              <a:t>feature</a:t>
            </a:r>
            <a:r>
              <a:rPr lang="fr-FR" dirty="0"/>
              <a:t> </a:t>
            </a:r>
            <a:r>
              <a:rPr lang="fr-FR" dirty="0" err="1"/>
              <a:t>based</a:t>
            </a:r>
            <a:r>
              <a:rPr lang="fr-FR" dirty="0"/>
              <a:t> on UUID</a:t>
            </a:r>
          </a:p>
          <a:p>
            <a:pPr lvl="2"/>
            <a:r>
              <a:rPr lang="fr-FR" dirty="0"/>
              <a:t>Can </a:t>
            </a:r>
            <a:r>
              <a:rPr lang="fr-FR" dirty="0" err="1"/>
              <a:t>be</a:t>
            </a:r>
            <a:r>
              <a:rPr lang="fr-FR" dirty="0"/>
              <a:t> </a:t>
            </a:r>
            <a:r>
              <a:rPr lang="fr-FR" dirty="0" err="1"/>
              <a:t>integrated</a:t>
            </a:r>
            <a:r>
              <a:rPr lang="fr-FR" dirty="0"/>
              <a:t> </a:t>
            </a:r>
            <a:r>
              <a:rPr lang="fr-FR" dirty="0" err="1"/>
              <a:t>with</a:t>
            </a:r>
            <a:r>
              <a:rPr lang="fr-FR" dirty="0"/>
              <a:t> </a:t>
            </a:r>
            <a:r>
              <a:rPr lang="fr-FR" dirty="0" err="1"/>
              <a:t>any</a:t>
            </a:r>
            <a:r>
              <a:rPr lang="fr-FR" dirty="0"/>
              <a:t> </a:t>
            </a:r>
            <a:r>
              <a:rPr lang="fr-FR" dirty="0" err="1"/>
              <a:t>scale</a:t>
            </a:r>
            <a:r>
              <a:rPr lang="fr-FR" dirty="0"/>
              <a:t>-out </a:t>
            </a:r>
            <a:r>
              <a:rPr lang="fr-FR" dirty="0" err="1"/>
              <a:t>object</a:t>
            </a:r>
            <a:r>
              <a:rPr lang="fr-FR" dirty="0"/>
              <a:t> stores</a:t>
            </a:r>
          </a:p>
          <a:p>
            <a:pPr lvl="2"/>
            <a:r>
              <a:rPr lang="fr-FR" dirty="0" err="1"/>
              <a:t>Opportunity</a:t>
            </a:r>
            <a:r>
              <a:rPr lang="fr-FR" dirty="0"/>
              <a:t> to </a:t>
            </a:r>
            <a:r>
              <a:rPr lang="fr-FR" dirty="0" err="1"/>
              <a:t>leverage</a:t>
            </a:r>
            <a:r>
              <a:rPr lang="fr-FR" dirty="0"/>
              <a:t> </a:t>
            </a:r>
            <a:r>
              <a:rPr lang="fr-FR" dirty="0" err="1"/>
              <a:t>layout</a:t>
            </a:r>
            <a:r>
              <a:rPr lang="fr-FR" dirty="0"/>
              <a:t> swap </a:t>
            </a:r>
            <a:r>
              <a:rPr lang="fr-FR" dirty="0" err="1"/>
              <a:t>functionality</a:t>
            </a:r>
            <a:r>
              <a:rPr lang="fr-FR" dirty="0"/>
              <a:t> for cross-</a:t>
            </a:r>
            <a:r>
              <a:rPr lang="fr-FR" dirty="0" err="1"/>
              <a:t>tier</a:t>
            </a:r>
            <a:r>
              <a:rPr lang="fr-FR" dirty="0"/>
              <a:t> migration</a:t>
            </a:r>
          </a:p>
          <a:p>
            <a:pPr lvl="1"/>
            <a:r>
              <a:rPr lang="fr-FR" dirty="0"/>
              <a:t>Effort </a:t>
            </a:r>
            <a:r>
              <a:rPr lang="fr-FR" dirty="0" err="1"/>
              <a:t>tracked</a:t>
            </a:r>
            <a:r>
              <a:rPr lang="fr-FR" dirty="0"/>
              <a:t> in LU-11376</a:t>
            </a:r>
          </a:p>
          <a:p>
            <a:pPr lvl="2"/>
            <a:r>
              <a:rPr lang="fr-FR" dirty="0"/>
              <a:t>Goal </a:t>
            </a:r>
            <a:r>
              <a:rPr lang="fr-FR" dirty="0" err="1"/>
              <a:t>is</a:t>
            </a:r>
            <a:r>
              <a:rPr lang="fr-FR" dirty="0"/>
              <a:t> to </a:t>
            </a:r>
            <a:r>
              <a:rPr lang="fr-FR" dirty="0" err="1"/>
              <a:t>merge</a:t>
            </a:r>
            <a:r>
              <a:rPr lang="fr-FR" dirty="0"/>
              <a:t> </a:t>
            </a:r>
            <a:r>
              <a:rPr lang="fr-FR" dirty="0" err="1"/>
              <a:t>feature</a:t>
            </a:r>
            <a:r>
              <a:rPr lang="fr-FR" dirty="0"/>
              <a:t> </a:t>
            </a:r>
            <a:r>
              <a:rPr lang="fr-FR" dirty="0" err="1"/>
              <a:t>upstream</a:t>
            </a:r>
            <a:endParaRPr lang="fr-FR" dirty="0"/>
          </a:p>
          <a:p>
            <a:pPr lvl="2"/>
            <a:r>
              <a:rPr lang="fr-FR" dirty="0"/>
              <a:t>Feedback </a:t>
            </a:r>
            <a:r>
              <a:rPr lang="fr-FR" dirty="0" err="1"/>
              <a:t>is</a:t>
            </a:r>
            <a:r>
              <a:rPr lang="fr-FR" dirty="0"/>
              <a:t> </a:t>
            </a:r>
            <a:r>
              <a:rPr lang="fr-FR" dirty="0" err="1"/>
              <a:t>welcomed</a:t>
            </a:r>
            <a:r>
              <a:rPr lang="fr-FR" dirty="0"/>
              <a:t>!</a:t>
            </a:r>
          </a:p>
          <a:p>
            <a:pPr lvl="2"/>
            <a:endParaRPr lang="en-US" dirty="0"/>
          </a:p>
          <a:p>
            <a:endParaRPr lang="fr-FR" dirty="0"/>
          </a:p>
        </p:txBody>
      </p:sp>
      <p:sp>
        <p:nvSpPr>
          <p:cNvPr id="4" name="Content Placeholder 3">
            <a:extLst>
              <a:ext uri="{FF2B5EF4-FFF2-40B4-BE49-F238E27FC236}">
                <a16:creationId xmlns:a16="http://schemas.microsoft.com/office/drawing/2014/main" id="{791CB8E3-9BD6-6B48-9E32-18E61BD6B3A7}"/>
              </a:ext>
            </a:extLst>
          </p:cNvPr>
          <p:cNvSpPr>
            <a:spLocks noGrp="1"/>
          </p:cNvSpPr>
          <p:nvPr>
            <p:ph sz="half" idx="13"/>
          </p:nvPr>
        </p:nvSpPr>
        <p:spPr/>
        <p:txBody>
          <a:bodyPr/>
          <a:lstStyle/>
          <a:p>
            <a:r>
              <a:rPr lang="en-US" dirty="0"/>
              <a:t>Resources</a:t>
            </a:r>
          </a:p>
          <a:p>
            <a:pPr lvl="1"/>
            <a:r>
              <a:rPr lang="en-US" dirty="0"/>
              <a:t>POSIX I/O Forwarding</a:t>
            </a:r>
          </a:p>
          <a:p>
            <a:pPr lvl="2"/>
            <a:r>
              <a:rPr lang="en-US" dirty="0">
                <a:hlinkClick r:id="rId2"/>
              </a:rPr>
              <a:t>https://github.com/daos-stack/iof</a:t>
            </a:r>
            <a:endParaRPr lang="en-US" dirty="0"/>
          </a:p>
          <a:p>
            <a:pPr lvl="1"/>
            <a:r>
              <a:rPr lang="en-US" dirty="0"/>
              <a:t>DAOS</a:t>
            </a:r>
          </a:p>
          <a:p>
            <a:pPr lvl="2"/>
            <a:r>
              <a:rPr lang="en-US" dirty="0">
                <a:hlinkClick r:id="rId3"/>
              </a:rPr>
              <a:t>http://daos.io</a:t>
            </a:r>
            <a:endParaRPr lang="en-US" dirty="0"/>
          </a:p>
          <a:p>
            <a:pPr lvl="2"/>
            <a:r>
              <a:rPr lang="en-US" dirty="0">
                <a:hlinkClick r:id="rId4"/>
              </a:rPr>
              <a:t>https://github.com/daos-stack/daos</a:t>
            </a:r>
            <a:endParaRPr lang="en-US" dirty="0"/>
          </a:p>
          <a:p>
            <a:pPr lvl="1"/>
            <a:r>
              <a:rPr lang="en-US" dirty="0"/>
              <a:t>Contacts</a:t>
            </a:r>
          </a:p>
          <a:p>
            <a:pPr lvl="2"/>
            <a:r>
              <a:rPr lang="en-US" dirty="0">
                <a:hlinkClick r:id="rId5"/>
              </a:rPr>
              <a:t>johann.lombardi@intel.com</a:t>
            </a:r>
            <a:endParaRPr lang="en-US" dirty="0"/>
          </a:p>
          <a:p>
            <a:pPr lvl="2"/>
            <a:r>
              <a:rPr lang="en-US" dirty="0">
                <a:hlinkClick r:id="rId6"/>
              </a:rPr>
              <a:t>bruno.faccini@intel.com</a:t>
            </a:r>
            <a:endParaRPr lang="en-US" dirty="0"/>
          </a:p>
          <a:p>
            <a:pPr lvl="2"/>
            <a:r>
              <a:rPr lang="en-US" dirty="0">
                <a:hlinkClick r:id="rId7"/>
              </a:rPr>
              <a:t>riaux.jb@intel.com</a:t>
            </a:r>
            <a:endParaRPr lang="en-US" dirty="0"/>
          </a:p>
        </p:txBody>
      </p:sp>
      <p:sp>
        <p:nvSpPr>
          <p:cNvPr id="5" name="Title 4">
            <a:extLst>
              <a:ext uri="{FF2B5EF4-FFF2-40B4-BE49-F238E27FC236}">
                <a16:creationId xmlns:a16="http://schemas.microsoft.com/office/drawing/2014/main" id="{227A4C00-BF90-6641-B71C-7257A9FA6C25}"/>
              </a:ext>
            </a:extLst>
          </p:cNvPr>
          <p:cNvSpPr>
            <a:spLocks noGrp="1"/>
          </p:cNvSpPr>
          <p:nvPr>
            <p:ph type="title"/>
          </p:nvPr>
        </p:nvSpPr>
        <p:spPr/>
        <p:txBody>
          <a:bodyPr/>
          <a:lstStyle/>
          <a:p>
            <a:r>
              <a:rPr lang="en-US" dirty="0"/>
              <a:t>Summary</a:t>
            </a:r>
            <a:endParaRPr lang="fr-FR" dirty="0"/>
          </a:p>
        </p:txBody>
      </p:sp>
    </p:spTree>
    <p:extLst>
      <p:ext uri="{BB962C8B-B14F-4D97-AF65-F5344CB8AC3E}">
        <p14:creationId xmlns:p14="http://schemas.microsoft.com/office/powerpoint/2010/main" val="68470513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9090617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53934F6-058C-7B42-976F-DDBFF7DDC472}"/>
              </a:ext>
            </a:extLst>
          </p:cNvPr>
          <p:cNvSpPr>
            <a:spLocks noGrp="1"/>
          </p:cNvSpPr>
          <p:nvPr>
            <p:ph type="sldNum" sz="quarter" idx="12"/>
          </p:nvPr>
        </p:nvSpPr>
        <p:spPr/>
        <p:txBody>
          <a:bodyPr/>
          <a:lstStyle/>
          <a:p>
            <a:fld id="{EE2556C5-CE8C-6547-B838-EA80C61A4AF7}" type="slidenum">
              <a:rPr lang="en-US" smtClean="0"/>
              <a:pPr/>
              <a:t>16</a:t>
            </a:fld>
            <a:endParaRPr lang="en-US" dirty="0"/>
          </a:p>
        </p:txBody>
      </p:sp>
      <p:sp>
        <p:nvSpPr>
          <p:cNvPr id="3" name="Title 2">
            <a:extLst>
              <a:ext uri="{FF2B5EF4-FFF2-40B4-BE49-F238E27FC236}">
                <a16:creationId xmlns:a16="http://schemas.microsoft.com/office/drawing/2014/main" id="{DF60993B-3AC4-5D4B-9FE9-EF1EA7240BCC}"/>
              </a:ext>
            </a:extLst>
          </p:cNvPr>
          <p:cNvSpPr>
            <a:spLocks noGrp="1"/>
          </p:cNvSpPr>
          <p:nvPr>
            <p:ph type="title"/>
          </p:nvPr>
        </p:nvSpPr>
        <p:spPr/>
        <p:txBody>
          <a:bodyPr/>
          <a:lstStyle/>
          <a:p>
            <a:r>
              <a:rPr lang="fr-FR" dirty="0" err="1"/>
              <a:t>Unified</a:t>
            </a:r>
            <a:r>
              <a:rPr lang="fr-FR" dirty="0"/>
              <a:t> </a:t>
            </a:r>
            <a:r>
              <a:rPr lang="fr-FR" dirty="0" err="1"/>
              <a:t>Namespace</a:t>
            </a:r>
            <a:r>
              <a:rPr lang="fr-FR" dirty="0"/>
              <a:t> </a:t>
            </a:r>
            <a:r>
              <a:rPr lang="fr-FR" dirty="0" err="1"/>
              <a:t>Implementation</a:t>
            </a:r>
            <a:r>
              <a:rPr lang="fr-FR" dirty="0"/>
              <a:t> – POSIX IOF</a:t>
            </a:r>
          </a:p>
        </p:txBody>
      </p:sp>
      <p:sp>
        <p:nvSpPr>
          <p:cNvPr id="26" name="Rectangle 25">
            <a:extLst>
              <a:ext uri="{FF2B5EF4-FFF2-40B4-BE49-F238E27FC236}">
                <a16:creationId xmlns:a16="http://schemas.microsoft.com/office/drawing/2014/main" id="{2F75B3FD-5BFD-3B46-9F2F-A5EFA7517E9B}"/>
              </a:ext>
            </a:extLst>
          </p:cNvPr>
          <p:cNvSpPr/>
          <p:nvPr/>
        </p:nvSpPr>
        <p:spPr>
          <a:xfrm>
            <a:off x="1838329" y="2942774"/>
            <a:ext cx="2667335" cy="383095"/>
          </a:xfrm>
          <a:prstGeom prst="rect">
            <a:avLst/>
          </a:prstGeom>
          <a:solidFill>
            <a:srgbClr val="FF0000"/>
          </a:solidFill>
          <a:ln w="9525" cap="flat" cmpd="sng" algn="ctr">
            <a:solidFill>
              <a:srgbClr val="FF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prstClr val="white"/>
                </a:solidFill>
                <a:effectLst/>
                <a:uLnTx/>
                <a:uFillTx/>
              </a:rPr>
              <a:t>DAOS Client Library</a:t>
            </a:r>
          </a:p>
        </p:txBody>
      </p:sp>
      <p:sp>
        <p:nvSpPr>
          <p:cNvPr id="27" name="Rectangle 26">
            <a:extLst>
              <a:ext uri="{FF2B5EF4-FFF2-40B4-BE49-F238E27FC236}">
                <a16:creationId xmlns:a16="http://schemas.microsoft.com/office/drawing/2014/main" id="{A8F9D0D9-CC33-444C-82F1-AD7F6FD30C30}"/>
              </a:ext>
            </a:extLst>
          </p:cNvPr>
          <p:cNvSpPr/>
          <p:nvPr/>
        </p:nvSpPr>
        <p:spPr>
          <a:xfrm>
            <a:off x="1838330" y="1905265"/>
            <a:ext cx="644168" cy="943054"/>
          </a:xfrm>
          <a:prstGeom prst="rect">
            <a:avLst/>
          </a:prstGeom>
          <a:solidFill>
            <a:schemeClr val="tx2"/>
          </a:solidFill>
          <a:ln w="9525" cap="flat" cmpd="sng" algn="ctr">
            <a:solidFill>
              <a:schemeClr val="accent1"/>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prstClr val="white"/>
                </a:solidFill>
                <a:effectLst/>
                <a:uLnTx/>
                <a:uFillTx/>
              </a:rPr>
              <a:t>HDF5</a:t>
            </a:r>
          </a:p>
        </p:txBody>
      </p:sp>
      <p:sp>
        <p:nvSpPr>
          <p:cNvPr id="28" name="Rectangle 27">
            <a:extLst>
              <a:ext uri="{FF2B5EF4-FFF2-40B4-BE49-F238E27FC236}">
                <a16:creationId xmlns:a16="http://schemas.microsoft.com/office/drawing/2014/main" id="{F208A7CB-49C0-2943-B8CE-5563F950B1AA}"/>
              </a:ext>
            </a:extLst>
          </p:cNvPr>
          <p:cNvSpPr/>
          <p:nvPr/>
        </p:nvSpPr>
        <p:spPr>
          <a:xfrm>
            <a:off x="2549071" y="1914716"/>
            <a:ext cx="644168" cy="943054"/>
          </a:xfrm>
          <a:prstGeom prst="rect">
            <a:avLst/>
          </a:prstGeom>
          <a:solidFill>
            <a:schemeClr val="tx2"/>
          </a:solidFill>
          <a:ln w="9525" cap="flat" cmpd="sng" algn="ctr">
            <a:solidFill>
              <a:schemeClr val="accent1"/>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prstClr val="white"/>
                </a:solidFill>
                <a:effectLst/>
                <a:uLnTx/>
                <a:uFillTx/>
              </a:rPr>
              <a:t>Apache</a:t>
            </a:r>
          </a:p>
          <a:p>
            <a:pPr marL="0" marR="0" lvl="0" indent="0" algn="ctr" defTabSz="914400" eaLnBrk="1" fontAlgn="auto" latinLnBrk="0" hangingPunct="1">
              <a:lnSpc>
                <a:spcPct val="100000"/>
              </a:lnSpc>
              <a:spcBef>
                <a:spcPts val="0"/>
              </a:spcBef>
              <a:spcAft>
                <a:spcPts val="0"/>
              </a:spcAft>
              <a:buClrTx/>
              <a:buSzTx/>
              <a:buFontTx/>
              <a:buNone/>
              <a:tabLst/>
              <a:defRPr/>
            </a:pPr>
            <a:r>
              <a:rPr lang="en-US" sz="1000" kern="0" dirty="0">
                <a:solidFill>
                  <a:prstClr val="white"/>
                </a:solidFill>
              </a:rPr>
              <a:t>Arrow</a:t>
            </a:r>
            <a:endParaRPr kumimoji="0" lang="en-US" sz="1000" b="0" i="0" u="none" strike="noStrike" kern="0" cap="none" spc="0" normalizeH="0" baseline="0" noProof="0" dirty="0">
              <a:ln>
                <a:noFill/>
              </a:ln>
              <a:solidFill>
                <a:prstClr val="white"/>
              </a:solidFill>
              <a:effectLst/>
              <a:uLnTx/>
              <a:uFillTx/>
            </a:endParaRPr>
          </a:p>
        </p:txBody>
      </p:sp>
      <p:sp>
        <p:nvSpPr>
          <p:cNvPr id="29" name="Rectangle 28">
            <a:extLst>
              <a:ext uri="{FF2B5EF4-FFF2-40B4-BE49-F238E27FC236}">
                <a16:creationId xmlns:a16="http://schemas.microsoft.com/office/drawing/2014/main" id="{2A5682CF-23A0-7047-B7CF-47BD79B9632C}"/>
              </a:ext>
            </a:extLst>
          </p:cNvPr>
          <p:cNvSpPr/>
          <p:nvPr/>
        </p:nvSpPr>
        <p:spPr>
          <a:xfrm>
            <a:off x="3268921" y="2447031"/>
            <a:ext cx="888651" cy="401288"/>
          </a:xfrm>
          <a:prstGeom prst="rect">
            <a:avLst/>
          </a:prstGeom>
          <a:solidFill>
            <a:schemeClr val="tx2"/>
          </a:solidFill>
          <a:ln w="9525" cap="flat" cmpd="sng" algn="ctr">
            <a:solidFill>
              <a:schemeClr val="accent1"/>
            </a:solidFill>
            <a:prstDash val="solid"/>
          </a:ln>
          <a:effectLst/>
        </p:spPr>
        <p:txBody>
          <a:bodyPr rtlCol="0" anchor="ctr"/>
          <a:lstStyle/>
          <a:p>
            <a:pPr lvl="0" algn="ctr" defTabSz="914400">
              <a:defRPr/>
            </a:pPr>
            <a:r>
              <a:rPr lang="en-US" sz="1000" kern="0" dirty="0">
                <a:solidFill>
                  <a:prstClr val="white"/>
                </a:solidFill>
              </a:rPr>
              <a:t>DAOS POSIX</a:t>
            </a:r>
          </a:p>
        </p:txBody>
      </p:sp>
      <p:sp>
        <p:nvSpPr>
          <p:cNvPr id="30" name="Rectangle 29">
            <a:extLst>
              <a:ext uri="{FF2B5EF4-FFF2-40B4-BE49-F238E27FC236}">
                <a16:creationId xmlns:a16="http://schemas.microsoft.com/office/drawing/2014/main" id="{824DDA88-40D5-734C-84CC-CBD17BA85424}"/>
              </a:ext>
            </a:extLst>
          </p:cNvPr>
          <p:cNvSpPr/>
          <p:nvPr/>
        </p:nvSpPr>
        <p:spPr>
          <a:xfrm>
            <a:off x="4223287" y="1911322"/>
            <a:ext cx="944077" cy="954171"/>
          </a:xfrm>
          <a:prstGeom prst="rect">
            <a:avLst/>
          </a:prstGeom>
          <a:solidFill>
            <a:srgbClr val="004280">
              <a:lumMod val="50000"/>
            </a:srgbClr>
          </a:solidFill>
          <a:ln w="9525" cap="flat" cmpd="sng" algn="ctr">
            <a:solidFill>
              <a:srgbClr val="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prstClr val="white"/>
                </a:solidFill>
                <a:effectLst/>
                <a:uLnTx/>
                <a:uFillTx/>
              </a:rPr>
              <a:t>POSIX I/O</a:t>
            </a:r>
          </a:p>
          <a:p>
            <a:pPr marL="0" marR="0" lvl="0" indent="0" algn="ctr" defTabSz="914400" eaLnBrk="1" fontAlgn="auto" latinLnBrk="0" hangingPunct="1">
              <a:lnSpc>
                <a:spcPct val="100000"/>
              </a:lnSpc>
              <a:spcBef>
                <a:spcPts val="0"/>
              </a:spcBef>
              <a:spcAft>
                <a:spcPts val="0"/>
              </a:spcAft>
              <a:buClrTx/>
              <a:buSzTx/>
              <a:buFontTx/>
              <a:buNone/>
              <a:tabLst/>
              <a:defRPr/>
            </a:pPr>
            <a:r>
              <a:rPr lang="en-US" sz="1000" kern="0" dirty="0">
                <a:solidFill>
                  <a:prstClr val="white"/>
                </a:solidFill>
              </a:rPr>
              <a:t>Forwarding</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prstClr val="white"/>
                </a:solidFill>
                <a:effectLst/>
                <a:uLnTx/>
                <a:uFillTx/>
              </a:rPr>
              <a:t>FUSE Daemon</a:t>
            </a:r>
          </a:p>
        </p:txBody>
      </p:sp>
      <p:sp>
        <p:nvSpPr>
          <p:cNvPr id="32" name="Rectangle 31">
            <a:extLst>
              <a:ext uri="{FF2B5EF4-FFF2-40B4-BE49-F238E27FC236}">
                <a16:creationId xmlns:a16="http://schemas.microsoft.com/office/drawing/2014/main" id="{AF67C236-87FA-374D-8617-A427A3E2AADB}"/>
              </a:ext>
            </a:extLst>
          </p:cNvPr>
          <p:cNvSpPr/>
          <p:nvPr/>
        </p:nvSpPr>
        <p:spPr>
          <a:xfrm>
            <a:off x="1783653" y="1215156"/>
            <a:ext cx="3455859" cy="2226206"/>
          </a:xfrm>
          <a:prstGeom prst="rect">
            <a:avLst/>
          </a:prstGeom>
          <a:noFill/>
          <a:ln w="9525" cap="flat" cmpd="sng" algn="ctr">
            <a:solidFill>
              <a:sysClr val="windowText" lastClr="000000"/>
            </a:solidFill>
            <a:prstDash val="das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dirty="0">
              <a:ln>
                <a:noFill/>
              </a:ln>
              <a:solidFill>
                <a:prstClr val="white"/>
              </a:solidFill>
              <a:effectLst/>
              <a:uLnTx/>
              <a:uFillTx/>
            </a:endParaRPr>
          </a:p>
        </p:txBody>
      </p:sp>
      <p:sp>
        <p:nvSpPr>
          <p:cNvPr id="33" name="Rectangle 32">
            <a:extLst>
              <a:ext uri="{FF2B5EF4-FFF2-40B4-BE49-F238E27FC236}">
                <a16:creationId xmlns:a16="http://schemas.microsoft.com/office/drawing/2014/main" id="{1EF102F7-2F40-CA4D-94D3-E051874012A0}"/>
              </a:ext>
            </a:extLst>
          </p:cNvPr>
          <p:cNvSpPr/>
          <p:nvPr/>
        </p:nvSpPr>
        <p:spPr>
          <a:xfrm>
            <a:off x="1838330" y="1269288"/>
            <a:ext cx="3329036" cy="553106"/>
          </a:xfrm>
          <a:prstGeom prst="rect">
            <a:avLst/>
          </a:prstGeom>
          <a:solidFill>
            <a:schemeClr val="bg2">
              <a:lumMod val="50000"/>
            </a:schemeClr>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prstClr val="white"/>
                </a:solidFill>
                <a:effectLst/>
                <a:uLnTx/>
                <a:uFillTx/>
              </a:rPr>
              <a:t>Application</a:t>
            </a:r>
          </a:p>
        </p:txBody>
      </p:sp>
      <p:sp>
        <p:nvSpPr>
          <p:cNvPr id="34" name="TextBox 33">
            <a:extLst>
              <a:ext uri="{FF2B5EF4-FFF2-40B4-BE49-F238E27FC236}">
                <a16:creationId xmlns:a16="http://schemas.microsoft.com/office/drawing/2014/main" id="{1FB68074-D87C-5446-93E9-8BFAC7F51F4B}"/>
              </a:ext>
            </a:extLst>
          </p:cNvPr>
          <p:cNvSpPr txBox="1"/>
          <p:nvPr/>
        </p:nvSpPr>
        <p:spPr>
          <a:xfrm>
            <a:off x="1706978" y="1003028"/>
            <a:ext cx="1111110" cy="246221"/>
          </a:xfrm>
          <a:prstGeom prst="rect">
            <a:avLst/>
          </a:prstGeom>
          <a:noFill/>
        </p:spPr>
        <p:txBody>
          <a:bodyPr wrap="square" rtlCol="0">
            <a:spAutoFit/>
          </a:bodyPr>
          <a:lstStyle/>
          <a:p>
            <a:r>
              <a:rPr lang="en-US" sz="1000" dirty="0">
                <a:solidFill>
                  <a:srgbClr val="004280"/>
                </a:solidFill>
                <a:cs typeface="Neo Sans Intel"/>
              </a:rPr>
              <a:t>Compute Node</a:t>
            </a:r>
          </a:p>
        </p:txBody>
      </p:sp>
      <p:cxnSp>
        <p:nvCxnSpPr>
          <p:cNvPr id="45" name="Straight Arrow Connector 44">
            <a:extLst>
              <a:ext uri="{FF2B5EF4-FFF2-40B4-BE49-F238E27FC236}">
                <a16:creationId xmlns:a16="http://schemas.microsoft.com/office/drawing/2014/main" id="{E082E731-9D97-4244-8961-918556201DD7}"/>
              </a:ext>
            </a:extLst>
          </p:cNvPr>
          <p:cNvCxnSpPr>
            <a:cxnSpLocks/>
            <a:stCxn id="87" idx="2"/>
            <a:endCxn id="53" idx="0"/>
          </p:cNvCxnSpPr>
          <p:nvPr/>
        </p:nvCxnSpPr>
        <p:spPr>
          <a:xfrm>
            <a:off x="7259729" y="3289240"/>
            <a:ext cx="8133" cy="723591"/>
          </a:xfrm>
          <a:prstGeom prst="straightConnector1">
            <a:avLst/>
          </a:prstGeom>
          <a:noFill/>
          <a:ln w="19050" cap="flat" cmpd="sng" algn="ctr">
            <a:solidFill>
              <a:schemeClr val="accent1"/>
            </a:solidFill>
            <a:prstDash val="solid"/>
            <a:miter lim="800000"/>
            <a:tailEnd type="triangle"/>
          </a:ln>
          <a:effectLst/>
        </p:spPr>
      </p:cxnSp>
      <p:cxnSp>
        <p:nvCxnSpPr>
          <p:cNvPr id="47" name="Straight Arrow Connector 46">
            <a:extLst>
              <a:ext uri="{FF2B5EF4-FFF2-40B4-BE49-F238E27FC236}">
                <a16:creationId xmlns:a16="http://schemas.microsoft.com/office/drawing/2014/main" id="{EFA38A3E-0EA9-194B-958E-9335E2DFDC86}"/>
              </a:ext>
            </a:extLst>
          </p:cNvPr>
          <p:cNvCxnSpPr>
            <a:cxnSpLocks/>
            <a:endCxn id="52" idx="0"/>
          </p:cNvCxnSpPr>
          <p:nvPr/>
        </p:nvCxnSpPr>
        <p:spPr>
          <a:xfrm>
            <a:off x="3080897" y="3325869"/>
            <a:ext cx="0" cy="688638"/>
          </a:xfrm>
          <a:prstGeom prst="straightConnector1">
            <a:avLst/>
          </a:prstGeom>
          <a:noFill/>
          <a:ln w="25400" cap="flat" cmpd="sng" algn="ctr">
            <a:solidFill>
              <a:srgbClr val="FF0000"/>
            </a:solidFill>
            <a:prstDash val="solid"/>
            <a:miter lim="800000"/>
            <a:tailEnd type="triangle"/>
          </a:ln>
          <a:effectLst/>
        </p:spPr>
      </p:cxnSp>
      <p:sp>
        <p:nvSpPr>
          <p:cNvPr id="52" name="Rounded Rectangle 51">
            <a:extLst>
              <a:ext uri="{FF2B5EF4-FFF2-40B4-BE49-F238E27FC236}">
                <a16:creationId xmlns:a16="http://schemas.microsoft.com/office/drawing/2014/main" id="{94A329CF-2118-914D-8A4B-EC5C05261D16}"/>
              </a:ext>
            </a:extLst>
          </p:cNvPr>
          <p:cNvSpPr/>
          <p:nvPr/>
        </p:nvSpPr>
        <p:spPr>
          <a:xfrm>
            <a:off x="2389804" y="4014507"/>
            <a:ext cx="1382186" cy="663575"/>
          </a:xfrm>
          <a:prstGeom prst="roundRect">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t>DAOS</a:t>
            </a:r>
          </a:p>
        </p:txBody>
      </p:sp>
      <p:sp>
        <p:nvSpPr>
          <p:cNvPr id="53" name="Rounded Rectangle 52">
            <a:extLst>
              <a:ext uri="{FF2B5EF4-FFF2-40B4-BE49-F238E27FC236}">
                <a16:creationId xmlns:a16="http://schemas.microsoft.com/office/drawing/2014/main" id="{42EE0245-0D60-F04B-817B-28F6AE3A7274}"/>
              </a:ext>
            </a:extLst>
          </p:cNvPr>
          <p:cNvSpPr/>
          <p:nvPr/>
        </p:nvSpPr>
        <p:spPr>
          <a:xfrm>
            <a:off x="6576769" y="4012831"/>
            <a:ext cx="1382186" cy="663575"/>
          </a:xfrm>
          <a:prstGeom prst="roundRect">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err="1"/>
              <a:t>Lustre</a:t>
            </a:r>
            <a:endParaRPr lang="en-US" sz="1400" dirty="0"/>
          </a:p>
        </p:txBody>
      </p:sp>
      <p:grpSp>
        <p:nvGrpSpPr>
          <p:cNvPr id="82" name="Group 81">
            <a:extLst>
              <a:ext uri="{FF2B5EF4-FFF2-40B4-BE49-F238E27FC236}">
                <a16:creationId xmlns:a16="http://schemas.microsoft.com/office/drawing/2014/main" id="{F92A44B8-A78C-D94B-9620-B0C57C095711}"/>
              </a:ext>
            </a:extLst>
          </p:cNvPr>
          <p:cNvGrpSpPr/>
          <p:nvPr/>
        </p:nvGrpSpPr>
        <p:grpSpPr>
          <a:xfrm>
            <a:off x="6377196" y="1877446"/>
            <a:ext cx="1640235" cy="1559775"/>
            <a:chOff x="5286280" y="1908950"/>
            <a:chExt cx="1640235" cy="989890"/>
          </a:xfrm>
        </p:grpSpPr>
        <p:grpSp>
          <p:nvGrpSpPr>
            <p:cNvPr id="83" name="Group 82">
              <a:extLst>
                <a:ext uri="{FF2B5EF4-FFF2-40B4-BE49-F238E27FC236}">
                  <a16:creationId xmlns:a16="http://schemas.microsoft.com/office/drawing/2014/main" id="{B44EDF7A-1070-0A4E-8A4F-8F009C104CD9}"/>
                </a:ext>
              </a:extLst>
            </p:cNvPr>
            <p:cNvGrpSpPr/>
            <p:nvPr/>
          </p:nvGrpSpPr>
          <p:grpSpPr>
            <a:xfrm>
              <a:off x="5365057" y="2067998"/>
              <a:ext cx="1561458" cy="830842"/>
              <a:chOff x="159027" y="3785451"/>
              <a:chExt cx="1575858" cy="735891"/>
            </a:xfrm>
          </p:grpSpPr>
          <p:sp>
            <p:nvSpPr>
              <p:cNvPr id="86" name="Rectangle 85">
                <a:extLst>
                  <a:ext uri="{FF2B5EF4-FFF2-40B4-BE49-F238E27FC236}">
                    <a16:creationId xmlns:a16="http://schemas.microsoft.com/office/drawing/2014/main" id="{ECA8EFDD-5847-6B4D-8C21-B9E3DEC1F744}"/>
                  </a:ext>
                </a:extLst>
              </p:cNvPr>
              <p:cNvSpPr/>
              <p:nvPr/>
            </p:nvSpPr>
            <p:spPr>
              <a:xfrm>
                <a:off x="159027" y="3785451"/>
                <a:ext cx="1575858" cy="735891"/>
              </a:xfrm>
              <a:prstGeom prst="rect">
                <a:avLst/>
              </a:prstGeom>
              <a:noFill/>
              <a:ln w="9525" cap="flat" cmpd="sng" algn="ctr">
                <a:solidFill>
                  <a:sysClr val="windowText" lastClr="000000"/>
                </a:solidFill>
                <a:prstDash val="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dirty="0">
                  <a:ln>
                    <a:noFill/>
                  </a:ln>
                  <a:solidFill>
                    <a:prstClr val="white"/>
                  </a:solidFill>
                  <a:effectLst/>
                  <a:uLnTx/>
                  <a:uFillTx/>
                  <a:latin typeface="Intel Clear"/>
                  <a:ea typeface="+mn-ea"/>
                  <a:cs typeface="+mn-cs"/>
                </a:endParaRPr>
              </a:p>
            </p:txBody>
          </p:sp>
          <p:sp>
            <p:nvSpPr>
              <p:cNvPr id="87" name="Rectangle 86">
                <a:extLst>
                  <a:ext uri="{FF2B5EF4-FFF2-40B4-BE49-F238E27FC236}">
                    <a16:creationId xmlns:a16="http://schemas.microsoft.com/office/drawing/2014/main" id="{88B37DDF-8055-F448-BD11-D03FEF616940}"/>
                  </a:ext>
                </a:extLst>
              </p:cNvPr>
              <p:cNvSpPr/>
              <p:nvPr/>
            </p:nvSpPr>
            <p:spPr>
              <a:xfrm>
                <a:off x="257077" y="4243410"/>
                <a:ext cx="1426237" cy="194751"/>
              </a:xfrm>
              <a:prstGeom prst="rect">
                <a:avLst/>
              </a:prstGeom>
              <a:solidFill>
                <a:schemeClr val="accent1"/>
              </a:solidFill>
              <a:ln w="9525" cap="flat" cmpd="sng" algn="ctr">
                <a:solidFill>
                  <a:schemeClr val="accent1"/>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err="1">
                    <a:ln>
                      <a:noFill/>
                    </a:ln>
                    <a:solidFill>
                      <a:prstClr val="white"/>
                    </a:solidFill>
                    <a:effectLst/>
                    <a:uLnTx/>
                    <a:uFillTx/>
                    <a:latin typeface="Intel Clear"/>
                    <a:ea typeface="+mn-ea"/>
                    <a:cs typeface="+mn-cs"/>
                  </a:rPr>
                  <a:t>Lustre</a:t>
                </a:r>
                <a:r>
                  <a:rPr kumimoji="0" lang="en-US" sz="1000" b="0" i="0" u="none" strike="noStrike" kern="0" cap="none" spc="0" normalizeH="0" baseline="0" noProof="0" dirty="0">
                    <a:ln>
                      <a:noFill/>
                    </a:ln>
                    <a:solidFill>
                      <a:prstClr val="white"/>
                    </a:solidFill>
                    <a:effectLst/>
                    <a:uLnTx/>
                    <a:uFillTx/>
                    <a:latin typeface="Intel Clear"/>
                    <a:ea typeface="+mn-ea"/>
                    <a:cs typeface="+mn-cs"/>
                  </a:rPr>
                  <a:t> Client</a:t>
                </a:r>
              </a:p>
            </p:txBody>
          </p:sp>
        </p:grpSp>
        <p:sp>
          <p:nvSpPr>
            <p:cNvPr id="84" name="TextBox 83">
              <a:extLst>
                <a:ext uri="{FF2B5EF4-FFF2-40B4-BE49-F238E27FC236}">
                  <a16:creationId xmlns:a16="http://schemas.microsoft.com/office/drawing/2014/main" id="{3D5E7C77-8B4E-F04C-988A-F215252C8636}"/>
                </a:ext>
              </a:extLst>
            </p:cNvPr>
            <p:cNvSpPr txBox="1"/>
            <p:nvPr/>
          </p:nvSpPr>
          <p:spPr>
            <a:xfrm>
              <a:off x="5286280" y="1908950"/>
              <a:ext cx="1171539" cy="246221"/>
            </a:xfrm>
            <a:prstGeom prst="rect">
              <a:avLst/>
            </a:prstGeom>
            <a:noFill/>
          </p:spPr>
          <p:txBody>
            <a:bodyPr wrap="square" rtlCol="0">
              <a:spAutoFit/>
            </a:bodyPr>
            <a:lstStyle/>
            <a:p>
              <a:pPr defTabSz="457200"/>
              <a:r>
                <a:rPr lang="en-US" sz="1000" dirty="0">
                  <a:solidFill>
                    <a:srgbClr val="004280"/>
                  </a:solidFill>
                  <a:latin typeface="Intel Clear"/>
                  <a:cs typeface="Neo Sans Intel"/>
                </a:rPr>
                <a:t>Gateway Nodes</a:t>
              </a:r>
            </a:p>
          </p:txBody>
        </p:sp>
        <p:sp>
          <p:nvSpPr>
            <p:cNvPr id="85" name="Rectangle 84">
              <a:extLst>
                <a:ext uri="{FF2B5EF4-FFF2-40B4-BE49-F238E27FC236}">
                  <a16:creationId xmlns:a16="http://schemas.microsoft.com/office/drawing/2014/main" id="{91074EB1-8061-9D47-993B-F3DB7EA66174}"/>
                </a:ext>
              </a:extLst>
            </p:cNvPr>
            <p:cNvSpPr/>
            <p:nvPr/>
          </p:nvSpPr>
          <p:spPr>
            <a:xfrm>
              <a:off x="5462211" y="2125975"/>
              <a:ext cx="1386061" cy="393882"/>
            </a:xfrm>
            <a:prstGeom prst="rect">
              <a:avLst/>
            </a:prstGeom>
            <a:solidFill>
              <a:srgbClr val="004280">
                <a:lumMod val="50000"/>
              </a:srgbClr>
            </a:solidFill>
            <a:ln w="9525" cap="flat" cmpd="sng" algn="ctr">
              <a:solidFill>
                <a:srgbClr val="000000"/>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prstClr val="white"/>
                  </a:solidFill>
                  <a:effectLst/>
                  <a:uLnTx/>
                  <a:uFillTx/>
                  <a:latin typeface="Intel Clear"/>
                  <a:ea typeface="+mn-ea"/>
                  <a:cs typeface="+mn-cs"/>
                </a:rPr>
                <a:t>POSIX I/O</a:t>
              </a:r>
              <a:br>
                <a:rPr kumimoji="0" lang="en-US" sz="1000" b="0" i="0" u="none" strike="noStrike" kern="0" cap="none" spc="0" normalizeH="0" baseline="0" noProof="0" dirty="0">
                  <a:ln>
                    <a:noFill/>
                  </a:ln>
                  <a:solidFill>
                    <a:prstClr val="white"/>
                  </a:solidFill>
                  <a:effectLst/>
                  <a:uLnTx/>
                  <a:uFillTx/>
                  <a:latin typeface="Intel Clear"/>
                  <a:ea typeface="+mn-ea"/>
                  <a:cs typeface="+mn-cs"/>
                </a:rPr>
              </a:br>
              <a:r>
                <a:rPr kumimoji="0" lang="en-US" sz="1000" b="0" i="0" u="none" strike="noStrike" kern="0" cap="none" spc="0" normalizeH="0" baseline="0" noProof="0" dirty="0">
                  <a:ln>
                    <a:noFill/>
                  </a:ln>
                  <a:solidFill>
                    <a:prstClr val="white"/>
                  </a:solidFill>
                  <a:effectLst/>
                  <a:uLnTx/>
                  <a:uFillTx/>
                  <a:latin typeface="Intel Clear"/>
                  <a:ea typeface="+mn-ea"/>
                  <a:cs typeface="+mn-cs"/>
                </a:rPr>
                <a:t>Forwarding</a:t>
              </a:r>
              <a:br>
                <a:rPr kumimoji="0" lang="en-US" sz="1000" b="0" i="0" u="none" strike="noStrike" kern="0" cap="none" spc="0" normalizeH="0" baseline="0" noProof="0" dirty="0">
                  <a:ln>
                    <a:noFill/>
                  </a:ln>
                  <a:solidFill>
                    <a:prstClr val="white"/>
                  </a:solidFill>
                  <a:effectLst/>
                  <a:uLnTx/>
                  <a:uFillTx/>
                  <a:latin typeface="Intel Clear"/>
                  <a:ea typeface="+mn-ea"/>
                  <a:cs typeface="+mn-cs"/>
                </a:rPr>
              </a:br>
              <a:r>
                <a:rPr kumimoji="0" lang="en-US" sz="1000" b="0" i="0" u="none" strike="noStrike" kern="0" cap="none" spc="0" normalizeH="0" baseline="0" noProof="0" dirty="0">
                  <a:ln>
                    <a:noFill/>
                  </a:ln>
                  <a:solidFill>
                    <a:prstClr val="white"/>
                  </a:solidFill>
                  <a:effectLst/>
                  <a:uLnTx/>
                  <a:uFillTx/>
                  <a:latin typeface="Intel Clear"/>
                  <a:ea typeface="+mn-ea"/>
                  <a:cs typeface="+mn-cs"/>
                </a:rPr>
                <a:t>Service</a:t>
              </a:r>
            </a:p>
          </p:txBody>
        </p:sp>
      </p:grpSp>
      <p:cxnSp>
        <p:nvCxnSpPr>
          <p:cNvPr id="90" name="Straight Arrow Connector 89">
            <a:extLst>
              <a:ext uri="{FF2B5EF4-FFF2-40B4-BE49-F238E27FC236}">
                <a16:creationId xmlns:a16="http://schemas.microsoft.com/office/drawing/2014/main" id="{907AC203-4349-FB44-AB5D-E272EE9C4679}"/>
              </a:ext>
            </a:extLst>
          </p:cNvPr>
          <p:cNvCxnSpPr>
            <a:cxnSpLocks/>
            <a:endCxn id="85" idx="1"/>
          </p:cNvCxnSpPr>
          <p:nvPr/>
        </p:nvCxnSpPr>
        <p:spPr>
          <a:xfrm>
            <a:off x="5167365" y="2529734"/>
            <a:ext cx="1385762" cy="0"/>
          </a:xfrm>
          <a:prstGeom prst="straightConnector1">
            <a:avLst/>
          </a:prstGeom>
          <a:noFill/>
          <a:ln w="25400" cap="flat" cmpd="sng" algn="ctr">
            <a:solidFill>
              <a:schemeClr val="tx2"/>
            </a:solidFill>
            <a:prstDash val="solid"/>
            <a:miter lim="800000"/>
            <a:tailEnd type="triangle"/>
          </a:ln>
          <a:effectLst/>
        </p:spPr>
      </p:cxnSp>
      <p:sp>
        <p:nvSpPr>
          <p:cNvPr id="23" name="Rectangle 22">
            <a:extLst>
              <a:ext uri="{FF2B5EF4-FFF2-40B4-BE49-F238E27FC236}">
                <a16:creationId xmlns:a16="http://schemas.microsoft.com/office/drawing/2014/main" id="{871FFB6A-3243-F341-B347-9F9279C35893}"/>
              </a:ext>
            </a:extLst>
          </p:cNvPr>
          <p:cNvSpPr/>
          <p:nvPr/>
        </p:nvSpPr>
        <p:spPr>
          <a:xfrm>
            <a:off x="3258954" y="1918901"/>
            <a:ext cx="898618" cy="467342"/>
          </a:xfrm>
          <a:prstGeom prst="rect">
            <a:avLst/>
          </a:prstGeom>
          <a:solidFill>
            <a:srgbClr val="004280">
              <a:lumMod val="50000"/>
            </a:srgbClr>
          </a:solidFill>
          <a:ln w="9525" cap="flat" cmpd="sng" algn="ctr">
            <a:solidFill>
              <a:srgbClr val="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prstClr val="white"/>
                </a:solidFill>
                <a:effectLst/>
                <a:uLnTx/>
                <a:uFillTx/>
              </a:rPr>
              <a:t>Interception</a:t>
            </a:r>
            <a:br>
              <a:rPr kumimoji="0" lang="en-US" sz="1000" b="0" i="0" u="none" strike="noStrike" kern="0" cap="none" spc="0" normalizeH="0" baseline="0" noProof="0" dirty="0">
                <a:ln>
                  <a:noFill/>
                </a:ln>
                <a:solidFill>
                  <a:prstClr val="white"/>
                </a:solidFill>
                <a:effectLst/>
                <a:uLnTx/>
                <a:uFillTx/>
              </a:rPr>
            </a:br>
            <a:r>
              <a:rPr kumimoji="0" lang="en-US" sz="1000" b="0" i="0" u="none" strike="noStrike" kern="0" cap="none" spc="0" normalizeH="0" baseline="0" noProof="0" dirty="0">
                <a:ln>
                  <a:noFill/>
                </a:ln>
                <a:solidFill>
                  <a:prstClr val="white"/>
                </a:solidFill>
                <a:effectLst/>
                <a:uLnTx/>
                <a:uFillTx/>
              </a:rPr>
              <a:t>Library</a:t>
            </a:r>
          </a:p>
        </p:txBody>
      </p:sp>
    </p:spTree>
    <p:extLst>
      <p:ext uri="{BB962C8B-B14F-4D97-AF65-F5344CB8AC3E}">
        <p14:creationId xmlns:p14="http://schemas.microsoft.com/office/powerpoint/2010/main" val="234505766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7D0DC94-0B29-4F2D-9FB1-18FB52198DF4}" type="slidenum">
              <a:rPr lang="en-US" smtClean="0"/>
              <a:t>2</a:t>
            </a:fld>
            <a:endParaRPr lang="en-US" dirty="0"/>
          </a:p>
        </p:txBody>
      </p:sp>
      <p:sp>
        <p:nvSpPr>
          <p:cNvPr id="3" name="Title 2"/>
          <p:cNvSpPr>
            <a:spLocks noGrp="1"/>
          </p:cNvSpPr>
          <p:nvPr>
            <p:ph type="title"/>
          </p:nvPr>
        </p:nvSpPr>
        <p:spPr/>
        <p:txBody>
          <a:bodyPr/>
          <a:lstStyle/>
          <a:p>
            <a:r>
              <a:rPr lang="en-US" sz="5400" dirty="0">
                <a:latin typeface="Intel Clear Pro" panose="020B0804020202060201" pitchFamily="34" charset="0"/>
                <a:ea typeface="Intel Clear Pro" panose="020B0804020202060201" pitchFamily="34" charset="0"/>
                <a:cs typeface="Intel Clear Pro" panose="020B0804020202060201" pitchFamily="34" charset="0"/>
              </a:rPr>
              <a:t>notices and disclaimers</a:t>
            </a:r>
          </a:p>
        </p:txBody>
      </p:sp>
      <p:sp>
        <p:nvSpPr>
          <p:cNvPr id="4" name="Content Placeholder 3"/>
          <p:cNvSpPr>
            <a:spLocks noGrp="1"/>
          </p:cNvSpPr>
          <p:nvPr>
            <p:ph sz="quarter" idx="13"/>
          </p:nvPr>
        </p:nvSpPr>
        <p:spPr>
          <a:xfrm>
            <a:off x="146957" y="1110797"/>
            <a:ext cx="8741229" cy="3531960"/>
          </a:xfrm>
        </p:spPr>
        <p:txBody>
          <a:bodyPr/>
          <a:lstStyle/>
          <a:p>
            <a:pPr>
              <a:defRPr/>
            </a:pPr>
            <a:r>
              <a:rPr lang="en-US" sz="750" dirty="0">
                <a:solidFill>
                  <a:schemeClr val="tx2"/>
                </a:solidFill>
                <a:ea typeface="Intel Clear" panose="020B0604020203020204" pitchFamily="34" charset="0"/>
              </a:rPr>
              <a:t>Intel technologies’ features and benefits depend on system configuration and may require enabled hardware, software or service activation. Performance varies depending on system configuration.</a:t>
            </a:r>
          </a:p>
          <a:p>
            <a:pPr>
              <a:defRPr/>
            </a:pPr>
            <a:r>
              <a:rPr lang="en-US" sz="750" dirty="0">
                <a:solidFill>
                  <a:schemeClr val="tx2"/>
                </a:solidFill>
                <a:ea typeface="Intel Clear" panose="020B0604020203020204" pitchFamily="34" charset="0"/>
              </a:rPr>
              <a:t>No computer system can be absolutely secure. </a:t>
            </a:r>
          </a:p>
          <a:p>
            <a:pPr lvl="0">
              <a:defRPr/>
            </a:pPr>
            <a:r>
              <a:rPr lang="en-US" sz="750" dirty="0">
                <a:solidFill>
                  <a:schemeClr val="tx2"/>
                </a:solidFill>
                <a:ea typeface="Intel Clear" panose="020B0604020203020204" pitchFamily="34" charset="0"/>
              </a:rPr>
              <a:t>Tests document performance of components on a particular test, in specific systems. Differences in hardware, software, or configuration will affect actual performance. For more complete information about performance and benchmark results, visit </a:t>
            </a:r>
            <a:r>
              <a:rPr lang="en-US" sz="750" dirty="0">
                <a:solidFill>
                  <a:schemeClr val="tx2"/>
                </a:solidFill>
                <a:ea typeface="Intel Clear" panose="020B0604020203020204" pitchFamily="34" charset="0"/>
                <a:hlinkClick r:id="rId2"/>
              </a:rPr>
              <a:t>http://www.intel.com/benchmarks . </a:t>
            </a:r>
            <a:endParaRPr lang="en-US" sz="750" dirty="0">
              <a:solidFill>
                <a:schemeClr val="tx2"/>
              </a:solidFill>
              <a:ea typeface="Intel Clear" panose="020B0604020203020204" pitchFamily="34" charset="0"/>
            </a:endParaRPr>
          </a:p>
          <a:p>
            <a:pPr>
              <a:defRPr/>
            </a:pPr>
            <a:r>
              <a:rPr lang="en-US" sz="750" dirty="0">
                <a:solidFill>
                  <a:schemeClr val="tx2"/>
                </a:solidFill>
                <a:ea typeface="Intel Clear" panose="020B0604020203020204" pitchFamily="34" charset="0"/>
              </a:rPr>
              <a:t>Software and workloads used in performance tests may have been optimized for performance only on Intel microprocessors. Performance tests, such as </a:t>
            </a:r>
            <a:r>
              <a:rPr lang="en-US" sz="750" dirty="0" err="1">
                <a:solidFill>
                  <a:schemeClr val="tx2"/>
                </a:solidFill>
                <a:ea typeface="Intel Clear" panose="020B0604020203020204" pitchFamily="34" charset="0"/>
              </a:rPr>
              <a:t>SYSmark</a:t>
            </a:r>
            <a:r>
              <a:rPr lang="en-US" sz="750" dirty="0">
                <a:solidFill>
                  <a:schemeClr val="tx2"/>
                </a:solidFill>
                <a:ea typeface="Intel Clear" panose="020B0604020203020204" pitchFamily="34" charset="0"/>
              </a:rPr>
              <a:t> and </a:t>
            </a:r>
            <a:r>
              <a:rPr lang="en-US" sz="750" dirty="0" err="1">
                <a:solidFill>
                  <a:schemeClr val="tx2"/>
                </a:solidFill>
                <a:ea typeface="Intel Clear" panose="020B0604020203020204" pitchFamily="34" charset="0"/>
              </a:rPr>
              <a:t>MobileMark</a:t>
            </a:r>
            <a:r>
              <a:rPr lang="en-US" sz="750" dirty="0">
                <a:solidFill>
                  <a:schemeClr val="tx2"/>
                </a:solidFill>
                <a:ea typeface="Intel Clear" panose="020B0604020203020204" pitchFamily="34" charset="0"/>
              </a:rPr>
              <a:t>, are measured using specific computer systems, components, software, operations and functions. Any change to any of those factors may cause the results to vary. You should consult other information and performance tests to assist you in fully evaluating your contemplated purchases, including the performance of that product when combined with other products.   For more complete information visit </a:t>
            </a:r>
            <a:r>
              <a:rPr lang="en-US" sz="750" dirty="0">
                <a:solidFill>
                  <a:schemeClr val="tx2"/>
                </a:solidFill>
                <a:ea typeface="Intel Clear" panose="020B0604020203020204" pitchFamily="34" charset="0"/>
                <a:hlinkClick r:id="rId2"/>
              </a:rPr>
              <a:t>http://www.intel.com/benchmarks . </a:t>
            </a:r>
            <a:endParaRPr lang="en-US" sz="750" dirty="0">
              <a:solidFill>
                <a:schemeClr val="tx2"/>
              </a:solidFill>
              <a:ea typeface="Intel Clear" panose="020B0604020203020204" pitchFamily="34" charset="0"/>
            </a:endParaRPr>
          </a:p>
          <a:p>
            <a:pPr>
              <a:defRPr/>
            </a:pPr>
            <a:r>
              <a:rPr lang="en-US" sz="750" dirty="0">
                <a:solidFill>
                  <a:schemeClr val="tx2"/>
                </a:solidFill>
                <a:ea typeface="Intel Clear" panose="020B0604020203020204" pitchFamily="34" charset="0"/>
              </a:rPr>
              <a:t>Intel</a:t>
            </a:r>
            <a:r>
              <a:rPr lang="en-US" sz="750" baseline="30000" dirty="0">
                <a:solidFill>
                  <a:schemeClr val="tx2"/>
                </a:solidFill>
                <a:ea typeface="Intel Clear" panose="020B0604020203020204" pitchFamily="34" charset="0"/>
              </a:rPr>
              <a:t>®</a:t>
            </a:r>
            <a:r>
              <a:rPr lang="en-US" sz="750" dirty="0">
                <a:solidFill>
                  <a:schemeClr val="tx2"/>
                </a:solidFill>
                <a:ea typeface="Intel Clear" panose="020B0604020203020204" pitchFamily="34" charset="0"/>
              </a:rPr>
              <a:t> Advanced Vector Extensions (Intel® AVX)* provides higher throughput to certain processor operations. Due to varying processor power characteristics, utilizing AVX instructions may cause a) some parts to operate at less than the rated frequency and b) some parts with Intel® Turbo Boost Technology 2.0 to not achieve any or maximum turbo frequencies. Performance varies depending on hardware, software, and system configuration and you can learn more at </a:t>
            </a:r>
            <a:r>
              <a:rPr lang="en-US" sz="750" dirty="0">
                <a:solidFill>
                  <a:schemeClr val="tx2"/>
                </a:solidFill>
                <a:ea typeface="Intel Clear" panose="020B0604020203020204" pitchFamily="34" charset="0"/>
                <a:hlinkClick r:id="rId3"/>
              </a:rPr>
              <a:t>http://www.intel.com/go/turbo</a:t>
            </a:r>
            <a:r>
              <a:rPr lang="en-US" sz="750" dirty="0">
                <a:solidFill>
                  <a:schemeClr val="tx2"/>
                </a:solidFill>
                <a:ea typeface="Intel Clear" panose="020B0604020203020204" pitchFamily="34" charset="0"/>
              </a:rPr>
              <a:t>.</a:t>
            </a:r>
          </a:p>
          <a:p>
            <a:pPr>
              <a:defRPr/>
            </a:pPr>
            <a:r>
              <a:rPr lang="en-US" sz="750" dirty="0">
                <a:solidFill>
                  <a:schemeClr val="tx2"/>
                </a:solidFill>
                <a:ea typeface="Intel Clear" panose="020B0604020203020204" pitchFamily="34" charset="0"/>
              </a:rPr>
              <a:t>Intel's compilers may or may not optimize to the same degree for non-Intel microprocessors for optimizations that are not unique to Intel microprocessors. These optimizations include SSE2, SSE3, and SSSE3 instruction sets and other optimizations. Intel does not guarantee the availability, functionality, or effectiveness of any optimization on microprocessors not manufactured by Intel. Microprocessor-dependent optimizations in this product are intended for use with Intel microprocessors. Certain optimizations not specific to Intel microarchitecture are reserved for Intel microprocessors. Please refer to the applicable product User and Reference Guides for more information regarding the specific instruction sets covered by this notice. </a:t>
            </a:r>
          </a:p>
          <a:p>
            <a:pPr lvl="0">
              <a:defRPr/>
            </a:pPr>
            <a:r>
              <a:rPr lang="en-US" sz="750" dirty="0">
                <a:solidFill>
                  <a:schemeClr val="tx2"/>
                </a:solidFill>
                <a:ea typeface="Intel Clear" panose="020B0604020203020204" pitchFamily="34" charset="0"/>
              </a:rPr>
              <a:t>Cost reduction scenarios described are intended as examples of how a given Intel-based product, in the specified circumstances and configurations, may affect future costs and provide cost savings.  Circumstances will vary.  Intel does not guarantee any costs or cost reduction. </a:t>
            </a:r>
            <a:endParaRPr lang="en-US" sz="750" b="1" dirty="0">
              <a:solidFill>
                <a:schemeClr val="tx2"/>
              </a:solidFill>
              <a:ea typeface="Intel Clear" panose="020B0604020203020204" pitchFamily="34" charset="0"/>
            </a:endParaRPr>
          </a:p>
          <a:p>
            <a:pPr lvl="0">
              <a:spcBef>
                <a:spcPts val="0"/>
              </a:spcBef>
              <a:defRPr/>
            </a:pPr>
            <a:endParaRPr lang="en-US" sz="750" dirty="0">
              <a:solidFill>
                <a:schemeClr val="tx2"/>
              </a:solidFill>
              <a:ea typeface="Intel Clear" panose="020B0604020203020204" pitchFamily="34" charset="0"/>
            </a:endParaRPr>
          </a:p>
          <a:p>
            <a:pPr lvl="0">
              <a:spcBef>
                <a:spcPts val="0"/>
              </a:spcBef>
              <a:defRPr/>
            </a:pPr>
            <a:r>
              <a:rPr lang="en-US" sz="750" dirty="0">
                <a:solidFill>
                  <a:schemeClr val="tx2"/>
                </a:solidFill>
                <a:ea typeface="Intel Clear" panose="020B0604020203020204" pitchFamily="34" charset="0"/>
              </a:rPr>
              <a:t>Intel does not control or audit third-party benchmark data or the web sites referenced in this document. You should visit the referenced web site and confirm whether referenced data are accurate. </a:t>
            </a:r>
          </a:p>
          <a:p>
            <a:pPr lvl="0">
              <a:spcBef>
                <a:spcPts val="0"/>
              </a:spcBef>
              <a:defRPr/>
            </a:pPr>
            <a:r>
              <a:rPr lang="en-US" sz="750" dirty="0">
                <a:solidFill>
                  <a:schemeClr val="tx2"/>
                </a:solidFill>
                <a:ea typeface="Intel Clear" panose="020B0604020203020204" pitchFamily="34" charset="0"/>
              </a:rPr>
              <a:t>Intel, the Intel logo, and Intel Xeon are trademarks of Intel Corporation in the U.S. and/or other countries. </a:t>
            </a:r>
          </a:p>
          <a:p>
            <a:pPr lvl="0">
              <a:spcBef>
                <a:spcPts val="0"/>
              </a:spcBef>
              <a:defRPr/>
            </a:pPr>
            <a:r>
              <a:rPr lang="en-US" sz="750" dirty="0">
                <a:solidFill>
                  <a:schemeClr val="tx2"/>
                </a:solidFill>
                <a:ea typeface="Intel Clear" panose="020B0604020203020204" pitchFamily="34" charset="0"/>
              </a:rPr>
              <a:t>*Other names and brands may be claimed as property of others.</a:t>
            </a:r>
          </a:p>
          <a:p>
            <a:pPr lvl="0">
              <a:spcBef>
                <a:spcPts val="0"/>
              </a:spcBef>
              <a:defRPr/>
            </a:pPr>
            <a:endParaRPr lang="en-US" sz="750" dirty="0">
              <a:solidFill>
                <a:schemeClr val="tx2"/>
              </a:solidFill>
              <a:ea typeface="Intel Clear" panose="020B0604020203020204" pitchFamily="34" charset="0"/>
            </a:endParaRPr>
          </a:p>
          <a:p>
            <a:pPr lvl="0">
              <a:spcBef>
                <a:spcPts val="0"/>
              </a:spcBef>
              <a:defRPr/>
            </a:pPr>
            <a:r>
              <a:rPr lang="en-US" sz="750" dirty="0">
                <a:solidFill>
                  <a:schemeClr val="tx2"/>
                </a:solidFill>
                <a:ea typeface="Intel Clear" panose="020B0604020203020204" pitchFamily="34" charset="0"/>
              </a:rPr>
              <a:t>© 2018 Intel Corporation. </a:t>
            </a:r>
          </a:p>
          <a:p>
            <a:endParaRPr lang="en-US" dirty="0"/>
          </a:p>
        </p:txBody>
      </p:sp>
    </p:spTree>
    <p:extLst>
      <p:ext uri="{BB962C8B-B14F-4D97-AF65-F5344CB8AC3E}">
        <p14:creationId xmlns:p14="http://schemas.microsoft.com/office/powerpoint/2010/main" val="4576076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EED4F2F-0A8C-4045-B991-050E05017460}"/>
              </a:ext>
            </a:extLst>
          </p:cNvPr>
          <p:cNvSpPr>
            <a:spLocks noGrp="1"/>
          </p:cNvSpPr>
          <p:nvPr>
            <p:ph type="sldNum" sz="quarter" idx="12"/>
          </p:nvPr>
        </p:nvSpPr>
        <p:spPr/>
        <p:txBody>
          <a:bodyPr/>
          <a:lstStyle/>
          <a:p>
            <a:fld id="{EE2556C5-CE8C-6547-B838-EA80C61A4AF7}" type="slidenum">
              <a:rPr lang="en-US" smtClean="0"/>
              <a:pPr/>
              <a:t>3</a:t>
            </a:fld>
            <a:endParaRPr lang="en-US" dirty="0"/>
          </a:p>
        </p:txBody>
      </p:sp>
      <p:sp>
        <p:nvSpPr>
          <p:cNvPr id="3" name="Content Placeholder 2">
            <a:extLst>
              <a:ext uri="{FF2B5EF4-FFF2-40B4-BE49-F238E27FC236}">
                <a16:creationId xmlns:a16="http://schemas.microsoft.com/office/drawing/2014/main" id="{8F1A5597-50D9-A34F-BB7D-C060D0423ADD}"/>
              </a:ext>
            </a:extLst>
          </p:cNvPr>
          <p:cNvSpPr>
            <a:spLocks noGrp="1"/>
          </p:cNvSpPr>
          <p:nvPr>
            <p:ph sz="half" idx="1"/>
          </p:nvPr>
        </p:nvSpPr>
        <p:spPr>
          <a:xfrm>
            <a:off x="455613" y="1203324"/>
            <a:ext cx="4006851" cy="2281661"/>
          </a:xfrm>
        </p:spPr>
        <p:txBody>
          <a:bodyPr>
            <a:normAutofit/>
          </a:bodyPr>
          <a:lstStyle/>
          <a:p>
            <a:r>
              <a:rPr lang="fr-FR" dirty="0" err="1"/>
              <a:t>What</a:t>
            </a:r>
            <a:r>
              <a:rPr lang="fr-FR" dirty="0"/>
              <a:t> </a:t>
            </a:r>
            <a:r>
              <a:rPr lang="fr-FR" dirty="0" err="1"/>
              <a:t>this</a:t>
            </a:r>
            <a:r>
              <a:rPr lang="fr-FR" dirty="0"/>
              <a:t> talk </a:t>
            </a:r>
            <a:r>
              <a:rPr lang="fr-FR" b="1" dirty="0" err="1"/>
              <a:t>is</a:t>
            </a:r>
            <a:r>
              <a:rPr lang="fr-FR" dirty="0"/>
              <a:t> about</a:t>
            </a:r>
          </a:p>
          <a:p>
            <a:pPr lvl="1"/>
            <a:r>
              <a:rPr lang="fr-FR" dirty="0"/>
              <a:t>Multi-</a:t>
            </a:r>
            <a:r>
              <a:rPr lang="fr-FR" dirty="0" err="1"/>
              <a:t>tier</a:t>
            </a:r>
            <a:r>
              <a:rPr lang="fr-FR" dirty="0"/>
              <a:t> </a:t>
            </a:r>
            <a:r>
              <a:rPr lang="fr-FR" dirty="0" err="1"/>
              <a:t>integration</a:t>
            </a:r>
            <a:endParaRPr lang="fr-FR" dirty="0"/>
          </a:p>
          <a:p>
            <a:pPr lvl="2"/>
            <a:r>
              <a:rPr lang="fr-FR" dirty="0" err="1"/>
              <a:t>Scale</a:t>
            </a:r>
            <a:r>
              <a:rPr lang="fr-FR" dirty="0"/>
              <a:t>-out </a:t>
            </a:r>
            <a:r>
              <a:rPr lang="fr-FR" dirty="0" err="1"/>
              <a:t>object</a:t>
            </a:r>
            <a:r>
              <a:rPr lang="fr-FR" dirty="0"/>
              <a:t> store / DAOS</a:t>
            </a:r>
          </a:p>
          <a:p>
            <a:pPr lvl="2"/>
            <a:r>
              <a:rPr lang="fr-FR" dirty="0" err="1"/>
              <a:t>Parallel</a:t>
            </a:r>
            <a:r>
              <a:rPr lang="fr-FR" dirty="0"/>
              <a:t> File System (PFS) / Lustre</a:t>
            </a:r>
          </a:p>
          <a:p>
            <a:pPr lvl="1"/>
            <a:r>
              <a:rPr lang="fr-FR" dirty="0"/>
              <a:t>Expose </a:t>
            </a:r>
            <a:r>
              <a:rPr lang="fr-FR" dirty="0" err="1"/>
              <a:t>unified</a:t>
            </a:r>
            <a:r>
              <a:rPr lang="fr-FR" dirty="0"/>
              <a:t> </a:t>
            </a:r>
            <a:r>
              <a:rPr lang="fr-FR" dirty="0" err="1"/>
              <a:t>namespace</a:t>
            </a:r>
            <a:r>
              <a:rPr lang="fr-FR" dirty="0"/>
              <a:t> to end </a:t>
            </a:r>
            <a:r>
              <a:rPr lang="fr-FR" dirty="0" err="1"/>
              <a:t>users</a:t>
            </a:r>
            <a:endParaRPr lang="fr-FR" dirty="0"/>
          </a:p>
          <a:p>
            <a:pPr lvl="1"/>
            <a:r>
              <a:rPr lang="fr-FR" dirty="0"/>
              <a:t>Efficient </a:t>
            </a:r>
            <a:r>
              <a:rPr lang="fr-FR" dirty="0" err="1"/>
              <a:t>dataset</a:t>
            </a:r>
            <a:r>
              <a:rPr lang="fr-FR" dirty="0"/>
              <a:t> </a:t>
            </a:r>
            <a:r>
              <a:rPr lang="fr-FR" dirty="0" err="1"/>
              <a:t>movement</a:t>
            </a:r>
            <a:endParaRPr lang="fr-FR" dirty="0"/>
          </a:p>
          <a:p>
            <a:endParaRPr lang="fr-FR" dirty="0"/>
          </a:p>
        </p:txBody>
      </p:sp>
      <p:sp>
        <p:nvSpPr>
          <p:cNvPr id="4" name="Content Placeholder 3">
            <a:extLst>
              <a:ext uri="{FF2B5EF4-FFF2-40B4-BE49-F238E27FC236}">
                <a16:creationId xmlns:a16="http://schemas.microsoft.com/office/drawing/2014/main" id="{25985CEC-7350-0E4D-A26B-682E72E9E4AE}"/>
              </a:ext>
            </a:extLst>
          </p:cNvPr>
          <p:cNvSpPr>
            <a:spLocks noGrp="1"/>
          </p:cNvSpPr>
          <p:nvPr>
            <p:ph sz="half" idx="13"/>
          </p:nvPr>
        </p:nvSpPr>
        <p:spPr>
          <a:xfrm>
            <a:off x="4678363" y="1203325"/>
            <a:ext cx="4005264" cy="2281660"/>
          </a:xfrm>
        </p:spPr>
        <p:txBody>
          <a:bodyPr/>
          <a:lstStyle/>
          <a:p>
            <a:r>
              <a:rPr lang="fr-FR" dirty="0" err="1"/>
              <a:t>What</a:t>
            </a:r>
            <a:r>
              <a:rPr lang="fr-FR" dirty="0"/>
              <a:t> </a:t>
            </a:r>
            <a:r>
              <a:rPr lang="fr-FR" dirty="0" err="1"/>
              <a:t>this</a:t>
            </a:r>
            <a:r>
              <a:rPr lang="fr-FR" dirty="0"/>
              <a:t> talk </a:t>
            </a:r>
            <a:r>
              <a:rPr lang="fr-FR" b="1" dirty="0" err="1"/>
              <a:t>is</a:t>
            </a:r>
            <a:r>
              <a:rPr lang="fr-FR" b="1" dirty="0"/>
              <a:t> not </a:t>
            </a:r>
            <a:r>
              <a:rPr lang="fr-FR" dirty="0"/>
              <a:t>about</a:t>
            </a:r>
          </a:p>
          <a:p>
            <a:pPr lvl="1"/>
            <a:r>
              <a:rPr lang="fr-FR" dirty="0" err="1"/>
              <a:t>Burst</a:t>
            </a:r>
            <a:r>
              <a:rPr lang="fr-FR" dirty="0"/>
              <a:t> buffers or transparent </a:t>
            </a:r>
            <a:r>
              <a:rPr lang="fr-FR" dirty="0" err="1"/>
              <a:t>caching</a:t>
            </a:r>
            <a:endParaRPr lang="fr-FR" dirty="0"/>
          </a:p>
          <a:p>
            <a:pPr lvl="1"/>
            <a:r>
              <a:rPr lang="fr-FR" dirty="0"/>
              <a:t>DAOS </a:t>
            </a:r>
            <a:r>
              <a:rPr lang="fr-FR" dirty="0" err="1"/>
              <a:t>internals</a:t>
            </a:r>
            <a:endParaRPr lang="fr-FR" dirty="0"/>
          </a:p>
          <a:p>
            <a:pPr lvl="2"/>
            <a:r>
              <a:rPr lang="fr-FR" dirty="0"/>
              <a:t>Ping me </a:t>
            </a:r>
            <a:r>
              <a:rPr lang="fr-FR" dirty="0" err="1"/>
              <a:t>separately</a:t>
            </a:r>
            <a:r>
              <a:rPr lang="fr-FR" dirty="0"/>
              <a:t> if </a:t>
            </a:r>
            <a:r>
              <a:rPr lang="fr-FR" dirty="0" err="1"/>
              <a:t>you</a:t>
            </a:r>
            <a:r>
              <a:rPr lang="fr-FR" dirty="0"/>
              <a:t> are </a:t>
            </a:r>
            <a:r>
              <a:rPr lang="fr-FR" dirty="0" err="1"/>
              <a:t>interested</a:t>
            </a:r>
            <a:r>
              <a:rPr lang="fr-FR" dirty="0"/>
              <a:t> in the open-source DAOS </a:t>
            </a:r>
            <a:r>
              <a:rPr lang="fr-FR" dirty="0" err="1"/>
              <a:t>project</a:t>
            </a:r>
            <a:endParaRPr lang="fr-FR" dirty="0"/>
          </a:p>
          <a:p>
            <a:pPr lvl="1"/>
            <a:r>
              <a:rPr lang="fr-FR" dirty="0"/>
              <a:t>A </a:t>
            </a:r>
            <a:r>
              <a:rPr lang="fr-FR" dirty="0" err="1"/>
              <a:t>comparison</a:t>
            </a:r>
            <a:r>
              <a:rPr lang="fr-FR" dirty="0"/>
              <a:t> </a:t>
            </a:r>
            <a:r>
              <a:rPr lang="fr-FR" dirty="0" err="1"/>
              <a:t>between</a:t>
            </a:r>
            <a:r>
              <a:rPr lang="fr-FR" dirty="0"/>
              <a:t> Lustre and DAOS</a:t>
            </a:r>
          </a:p>
        </p:txBody>
      </p:sp>
      <p:sp>
        <p:nvSpPr>
          <p:cNvPr id="5" name="Title 4">
            <a:extLst>
              <a:ext uri="{FF2B5EF4-FFF2-40B4-BE49-F238E27FC236}">
                <a16:creationId xmlns:a16="http://schemas.microsoft.com/office/drawing/2014/main" id="{C1492E3D-FEEA-9F4C-8DCE-AF24F778EB38}"/>
              </a:ext>
            </a:extLst>
          </p:cNvPr>
          <p:cNvSpPr>
            <a:spLocks noGrp="1"/>
          </p:cNvSpPr>
          <p:nvPr>
            <p:ph type="title"/>
          </p:nvPr>
        </p:nvSpPr>
        <p:spPr/>
        <p:txBody>
          <a:bodyPr/>
          <a:lstStyle/>
          <a:p>
            <a:r>
              <a:rPr lang="fr-FR" dirty="0"/>
              <a:t>Agenda</a:t>
            </a:r>
          </a:p>
        </p:txBody>
      </p:sp>
      <p:grpSp>
        <p:nvGrpSpPr>
          <p:cNvPr id="19" name="Group 18">
            <a:extLst>
              <a:ext uri="{FF2B5EF4-FFF2-40B4-BE49-F238E27FC236}">
                <a16:creationId xmlns:a16="http://schemas.microsoft.com/office/drawing/2014/main" id="{47C8E785-6F74-1448-B37F-31F6499EDD5F}"/>
              </a:ext>
            </a:extLst>
          </p:cNvPr>
          <p:cNvGrpSpPr/>
          <p:nvPr/>
        </p:nvGrpSpPr>
        <p:grpSpPr>
          <a:xfrm>
            <a:off x="530117" y="3485843"/>
            <a:ext cx="3408047" cy="1240448"/>
            <a:chOff x="108876" y="3243833"/>
            <a:chExt cx="3755138" cy="1482458"/>
          </a:xfrm>
        </p:grpSpPr>
        <p:sp>
          <p:nvSpPr>
            <p:cNvPr id="6" name="Rounded Rectangle 5">
              <a:extLst>
                <a:ext uri="{FF2B5EF4-FFF2-40B4-BE49-F238E27FC236}">
                  <a16:creationId xmlns:a16="http://schemas.microsoft.com/office/drawing/2014/main" id="{13B546A7-57E1-4E44-925C-0A5A824B7F8C}"/>
                </a:ext>
              </a:extLst>
            </p:cNvPr>
            <p:cNvSpPr/>
            <p:nvPr/>
          </p:nvSpPr>
          <p:spPr>
            <a:xfrm>
              <a:off x="2430601" y="3243833"/>
              <a:ext cx="1382186" cy="663575"/>
            </a:xfrm>
            <a:prstGeom prst="roundRect">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t>Scale-out Object Store</a:t>
              </a:r>
            </a:p>
          </p:txBody>
        </p:sp>
        <p:sp>
          <p:nvSpPr>
            <p:cNvPr id="7" name="Rounded Rectangle 6">
              <a:extLst>
                <a:ext uri="{FF2B5EF4-FFF2-40B4-BE49-F238E27FC236}">
                  <a16:creationId xmlns:a16="http://schemas.microsoft.com/office/drawing/2014/main" id="{29DA620D-0F1A-AF48-B9E3-690F3E1E1788}"/>
                </a:ext>
              </a:extLst>
            </p:cNvPr>
            <p:cNvSpPr/>
            <p:nvPr/>
          </p:nvSpPr>
          <p:spPr>
            <a:xfrm>
              <a:off x="2481828" y="4062716"/>
              <a:ext cx="1382186" cy="663575"/>
            </a:xfrm>
            <a:prstGeom prst="roundRect">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t>PFS</a:t>
              </a:r>
            </a:p>
          </p:txBody>
        </p:sp>
        <p:sp>
          <p:nvSpPr>
            <p:cNvPr id="8" name="Rounded Rectangle 7">
              <a:extLst>
                <a:ext uri="{FF2B5EF4-FFF2-40B4-BE49-F238E27FC236}">
                  <a16:creationId xmlns:a16="http://schemas.microsoft.com/office/drawing/2014/main" id="{08B009BE-4B29-B944-BFF9-4A5342E9540A}"/>
                </a:ext>
              </a:extLst>
            </p:cNvPr>
            <p:cNvSpPr/>
            <p:nvPr/>
          </p:nvSpPr>
          <p:spPr>
            <a:xfrm>
              <a:off x="108876" y="3672188"/>
              <a:ext cx="1382186" cy="663575"/>
            </a:xfrm>
            <a:prstGeom prst="roundRect">
              <a:avLst/>
            </a:prstGeom>
            <a:solidFill>
              <a:schemeClr val="bg2"/>
            </a:solidFill>
            <a:ln>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t>Compute</a:t>
              </a:r>
              <a:br>
                <a:rPr lang="en-US" sz="1400" dirty="0"/>
              </a:br>
              <a:r>
                <a:rPr lang="en-US" sz="1400" dirty="0"/>
                <a:t>Nodes</a:t>
              </a:r>
            </a:p>
          </p:txBody>
        </p:sp>
        <p:cxnSp>
          <p:nvCxnSpPr>
            <p:cNvPr id="9" name="Elbow Connector 8">
              <a:extLst>
                <a:ext uri="{FF2B5EF4-FFF2-40B4-BE49-F238E27FC236}">
                  <a16:creationId xmlns:a16="http://schemas.microsoft.com/office/drawing/2014/main" id="{05683998-C12B-954C-B3B6-78AB94F92EBD}"/>
                </a:ext>
              </a:extLst>
            </p:cNvPr>
            <p:cNvCxnSpPr>
              <a:cxnSpLocks/>
              <a:stCxn id="8" idx="3"/>
              <a:endCxn id="6" idx="1"/>
            </p:cNvCxnSpPr>
            <p:nvPr/>
          </p:nvCxnSpPr>
          <p:spPr>
            <a:xfrm flipV="1">
              <a:off x="1491062" y="3575621"/>
              <a:ext cx="939539" cy="428355"/>
            </a:xfrm>
            <a:prstGeom prst="bentConnector3">
              <a:avLst>
                <a:gd name="adj1" fmla="val 28766"/>
              </a:avLst>
            </a:prstGeom>
            <a:ln>
              <a:solidFill>
                <a:schemeClr val="tx2"/>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0" name="Elbow Connector 9">
              <a:extLst>
                <a:ext uri="{FF2B5EF4-FFF2-40B4-BE49-F238E27FC236}">
                  <a16:creationId xmlns:a16="http://schemas.microsoft.com/office/drawing/2014/main" id="{8803FB94-4ECF-4D47-AFB9-41AF0224E362}"/>
                </a:ext>
              </a:extLst>
            </p:cNvPr>
            <p:cNvCxnSpPr>
              <a:cxnSpLocks/>
              <a:stCxn id="8" idx="3"/>
              <a:endCxn id="7" idx="1"/>
            </p:cNvCxnSpPr>
            <p:nvPr/>
          </p:nvCxnSpPr>
          <p:spPr>
            <a:xfrm>
              <a:off x="1491062" y="4003976"/>
              <a:ext cx="990766" cy="390528"/>
            </a:xfrm>
            <a:prstGeom prst="bentConnector3">
              <a:avLst>
                <a:gd name="adj1" fmla="val 27346"/>
              </a:avLst>
            </a:prstGeom>
            <a:ln>
              <a:solidFill>
                <a:schemeClr val="tx2"/>
              </a:solidFill>
              <a:tailEnd type="triangle"/>
            </a:ln>
            <a:effectLst/>
          </p:spPr>
          <p:style>
            <a:lnRef idx="2">
              <a:schemeClr val="accent1"/>
            </a:lnRef>
            <a:fillRef idx="0">
              <a:schemeClr val="accent1"/>
            </a:fillRef>
            <a:effectRef idx="1">
              <a:schemeClr val="accent1"/>
            </a:effectRef>
            <a:fontRef idx="minor">
              <a:schemeClr val="tx1"/>
            </a:fontRef>
          </p:style>
        </p:cxnSp>
        <p:sp>
          <p:nvSpPr>
            <p:cNvPr id="11" name="TextBox 10">
              <a:extLst>
                <a:ext uri="{FF2B5EF4-FFF2-40B4-BE49-F238E27FC236}">
                  <a16:creationId xmlns:a16="http://schemas.microsoft.com/office/drawing/2014/main" id="{4C8DBAD6-00B7-1D4F-871B-F088D8942651}"/>
                </a:ext>
              </a:extLst>
            </p:cNvPr>
            <p:cNvSpPr txBox="1"/>
            <p:nvPr/>
          </p:nvSpPr>
          <p:spPr>
            <a:xfrm>
              <a:off x="1898427" y="4430416"/>
              <a:ext cx="331822" cy="138499"/>
            </a:xfrm>
            <a:prstGeom prst="rect">
              <a:avLst/>
            </a:prstGeom>
            <a:noFill/>
          </p:spPr>
          <p:txBody>
            <a:bodyPr vert="horz" wrap="none" lIns="0" tIns="0" rIns="0" bIns="0" rtlCol="0">
              <a:spAutoFit/>
            </a:bodyPr>
            <a:lstStyle/>
            <a:p>
              <a:r>
                <a:rPr lang="fr-FR" sz="900" dirty="0">
                  <a:solidFill>
                    <a:srgbClr val="003C71"/>
                  </a:solidFill>
                </a:rPr>
                <a:t>POSIX</a:t>
              </a:r>
            </a:p>
          </p:txBody>
        </p:sp>
        <p:sp>
          <p:nvSpPr>
            <p:cNvPr id="12" name="TextBox 11">
              <a:extLst>
                <a:ext uri="{FF2B5EF4-FFF2-40B4-BE49-F238E27FC236}">
                  <a16:creationId xmlns:a16="http://schemas.microsoft.com/office/drawing/2014/main" id="{53401D82-9906-8E47-B442-DED9967D9976}"/>
                </a:ext>
              </a:extLst>
            </p:cNvPr>
            <p:cNvSpPr txBox="1"/>
            <p:nvPr/>
          </p:nvSpPr>
          <p:spPr>
            <a:xfrm>
              <a:off x="1627422" y="3374821"/>
              <a:ext cx="750205" cy="353943"/>
            </a:xfrm>
            <a:prstGeom prst="rect">
              <a:avLst/>
            </a:prstGeom>
            <a:noFill/>
          </p:spPr>
          <p:txBody>
            <a:bodyPr vert="horz" wrap="none" lIns="0" tIns="0" rIns="0" bIns="0" rtlCol="0">
              <a:spAutoFit/>
            </a:bodyPr>
            <a:lstStyle/>
            <a:p>
              <a:pPr algn="ctr"/>
              <a:r>
                <a:rPr lang="fr-FR" sz="900" dirty="0">
                  <a:solidFill>
                    <a:srgbClr val="003C71"/>
                  </a:solidFill>
                </a:rPr>
                <a:t>DAOS, RADOS</a:t>
              </a:r>
              <a:br>
                <a:rPr lang="fr-FR" sz="900" dirty="0">
                  <a:solidFill>
                    <a:srgbClr val="003C71"/>
                  </a:solidFill>
                </a:rPr>
              </a:br>
              <a:r>
                <a:rPr lang="fr-FR" sz="500" dirty="0">
                  <a:solidFill>
                    <a:srgbClr val="003C71"/>
                  </a:solidFill>
                </a:rPr>
                <a:t>-</a:t>
              </a:r>
              <a:br>
                <a:rPr lang="fr-FR" sz="900" dirty="0">
                  <a:solidFill>
                    <a:srgbClr val="003C71"/>
                  </a:solidFill>
                </a:rPr>
              </a:br>
              <a:r>
                <a:rPr lang="fr-FR" sz="900" dirty="0">
                  <a:solidFill>
                    <a:srgbClr val="003C71"/>
                  </a:solidFill>
                </a:rPr>
                <a:t>S3</a:t>
              </a:r>
            </a:p>
          </p:txBody>
        </p:sp>
      </p:grpSp>
      <p:grpSp>
        <p:nvGrpSpPr>
          <p:cNvPr id="13" name="Group 12">
            <a:extLst>
              <a:ext uri="{FF2B5EF4-FFF2-40B4-BE49-F238E27FC236}">
                <a16:creationId xmlns:a16="http://schemas.microsoft.com/office/drawing/2014/main" id="{E428F4DD-A7DF-DF43-97CE-2C4861602705}"/>
              </a:ext>
            </a:extLst>
          </p:cNvPr>
          <p:cNvGrpSpPr/>
          <p:nvPr/>
        </p:nvGrpSpPr>
        <p:grpSpPr>
          <a:xfrm>
            <a:off x="5453230" y="3485843"/>
            <a:ext cx="2271648" cy="1169102"/>
            <a:chOff x="5348850" y="3217025"/>
            <a:chExt cx="2271648" cy="1169102"/>
          </a:xfrm>
        </p:grpSpPr>
        <p:sp>
          <p:nvSpPr>
            <p:cNvPr id="14" name="Cube 13">
              <a:extLst>
                <a:ext uri="{FF2B5EF4-FFF2-40B4-BE49-F238E27FC236}">
                  <a16:creationId xmlns:a16="http://schemas.microsoft.com/office/drawing/2014/main" id="{731D1037-CA5E-0C40-BAD0-1E8C19468578}"/>
                </a:ext>
              </a:extLst>
            </p:cNvPr>
            <p:cNvSpPr/>
            <p:nvPr/>
          </p:nvSpPr>
          <p:spPr>
            <a:xfrm>
              <a:off x="5392888" y="3541222"/>
              <a:ext cx="739833" cy="747286"/>
            </a:xfrm>
            <a:prstGeom prst="cube">
              <a:avLst/>
            </a:prstGeom>
            <a:solidFill>
              <a:schemeClr val="tx2"/>
            </a:solidFill>
            <a:ln>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a:t>2</a:t>
              </a:r>
            </a:p>
          </p:txBody>
        </p:sp>
        <p:sp>
          <p:nvSpPr>
            <p:cNvPr id="15" name="Cube 14">
              <a:extLst>
                <a:ext uri="{FF2B5EF4-FFF2-40B4-BE49-F238E27FC236}">
                  <a16:creationId xmlns:a16="http://schemas.microsoft.com/office/drawing/2014/main" id="{54CC570B-BB6A-3743-A2A1-04694169CA39}"/>
                </a:ext>
              </a:extLst>
            </p:cNvPr>
            <p:cNvSpPr/>
            <p:nvPr/>
          </p:nvSpPr>
          <p:spPr>
            <a:xfrm>
              <a:off x="6880665" y="3740727"/>
              <a:ext cx="739833" cy="547781"/>
            </a:xfrm>
            <a:prstGeom prst="cube">
              <a:avLst/>
            </a:prstGeom>
            <a:solidFill>
              <a:schemeClr val="tx2"/>
            </a:solidFill>
            <a:ln>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a:t>3</a:t>
              </a:r>
            </a:p>
          </p:txBody>
        </p:sp>
        <p:sp>
          <p:nvSpPr>
            <p:cNvPr id="16" name="Cube 15">
              <a:extLst>
                <a:ext uri="{FF2B5EF4-FFF2-40B4-BE49-F238E27FC236}">
                  <a16:creationId xmlns:a16="http://schemas.microsoft.com/office/drawing/2014/main" id="{FD9762C5-B34B-3D45-A627-BF34CECD2351}"/>
                </a:ext>
              </a:extLst>
            </p:cNvPr>
            <p:cNvSpPr/>
            <p:nvPr/>
          </p:nvSpPr>
          <p:spPr>
            <a:xfrm>
              <a:off x="6132721" y="3217025"/>
              <a:ext cx="739833" cy="1071483"/>
            </a:xfrm>
            <a:prstGeom prst="cube">
              <a:avLst/>
            </a:prstGeom>
            <a:solidFill>
              <a:schemeClr val="tx2"/>
            </a:solidFill>
            <a:ln>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a:t>1</a:t>
              </a:r>
            </a:p>
          </p:txBody>
        </p:sp>
        <p:cxnSp>
          <p:nvCxnSpPr>
            <p:cNvPr id="17" name="Straight Connector 16">
              <a:extLst>
                <a:ext uri="{FF2B5EF4-FFF2-40B4-BE49-F238E27FC236}">
                  <a16:creationId xmlns:a16="http://schemas.microsoft.com/office/drawing/2014/main" id="{C6B10411-3C2C-EB4A-817F-AB3DF3D47B0C}"/>
                </a:ext>
              </a:extLst>
            </p:cNvPr>
            <p:cNvCxnSpPr/>
            <p:nvPr/>
          </p:nvCxnSpPr>
          <p:spPr>
            <a:xfrm>
              <a:off x="5348850" y="3313785"/>
              <a:ext cx="2244437" cy="1072342"/>
            </a:xfrm>
            <a:prstGeom prst="line">
              <a:avLst/>
            </a:prstGeom>
            <a:ln w="38100">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18" name="Straight Connector 17">
              <a:extLst>
                <a:ext uri="{FF2B5EF4-FFF2-40B4-BE49-F238E27FC236}">
                  <a16:creationId xmlns:a16="http://schemas.microsoft.com/office/drawing/2014/main" id="{89C3F18C-5236-3840-9B75-BCA87CC3AA89}"/>
                </a:ext>
              </a:extLst>
            </p:cNvPr>
            <p:cNvCxnSpPr>
              <a:cxnSpLocks/>
            </p:cNvCxnSpPr>
            <p:nvPr/>
          </p:nvCxnSpPr>
          <p:spPr>
            <a:xfrm flipV="1">
              <a:off x="5348850" y="3313785"/>
              <a:ext cx="2244437" cy="1072342"/>
            </a:xfrm>
            <a:prstGeom prst="line">
              <a:avLst/>
            </a:prstGeom>
            <a:ln w="38100">
              <a:solidFill>
                <a:schemeClr val="accent5"/>
              </a:solidFill>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70563587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fr-FR" dirty="0" err="1"/>
              <a:t>Targeted</a:t>
            </a:r>
            <a:r>
              <a:rPr lang="fr-FR" dirty="0"/>
              <a:t> Storage Architecture</a:t>
            </a:r>
            <a:endParaRPr lang="en-US" dirty="0"/>
          </a:p>
        </p:txBody>
      </p:sp>
      <p:sp>
        <p:nvSpPr>
          <p:cNvPr id="11" name="Rounded Rectangle 10"/>
          <p:cNvSpPr/>
          <p:nvPr/>
        </p:nvSpPr>
        <p:spPr>
          <a:xfrm>
            <a:off x="620235" y="2178090"/>
            <a:ext cx="1389405" cy="789190"/>
          </a:xfrm>
          <a:prstGeom prst="roundRect">
            <a:avLst/>
          </a:prstGeom>
          <a:solidFill>
            <a:schemeClr val="bg2"/>
          </a:solidFill>
          <a:ln>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dirty="0"/>
              <a:t>Compute Nodes</a:t>
            </a:r>
          </a:p>
        </p:txBody>
      </p:sp>
      <p:sp>
        <p:nvSpPr>
          <p:cNvPr id="13" name="TextBox 12"/>
          <p:cNvSpPr txBox="1"/>
          <p:nvPr/>
        </p:nvSpPr>
        <p:spPr>
          <a:xfrm>
            <a:off x="907266" y="3043064"/>
            <a:ext cx="65" cy="121252"/>
          </a:xfrm>
          <a:prstGeom prst="rect">
            <a:avLst/>
          </a:prstGeom>
          <a:noFill/>
        </p:spPr>
        <p:txBody>
          <a:bodyPr vert="horz" wrap="none" lIns="0" tIns="0" rIns="0" bIns="0" rtlCol="0">
            <a:spAutoFit/>
          </a:bodyPr>
          <a:lstStyle/>
          <a:p>
            <a:endParaRPr lang="en-US" sz="788" dirty="0" err="1">
              <a:solidFill>
                <a:srgbClr val="003C71"/>
              </a:solidFill>
            </a:endParaRPr>
          </a:p>
        </p:txBody>
      </p:sp>
      <p:sp>
        <p:nvSpPr>
          <p:cNvPr id="31" name="Rounded Rectangle 30"/>
          <p:cNvSpPr/>
          <p:nvPr/>
        </p:nvSpPr>
        <p:spPr>
          <a:xfrm>
            <a:off x="3659978" y="3306501"/>
            <a:ext cx="1433496" cy="683227"/>
          </a:xfrm>
          <a:prstGeom prst="roundRect">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dirty="0"/>
              <a:t>Gateway Nodes</a:t>
            </a:r>
          </a:p>
        </p:txBody>
      </p:sp>
      <p:sp>
        <p:nvSpPr>
          <p:cNvPr id="34" name="TextBox 33"/>
          <p:cNvSpPr txBox="1"/>
          <p:nvPr/>
        </p:nvSpPr>
        <p:spPr>
          <a:xfrm>
            <a:off x="4433231" y="2812860"/>
            <a:ext cx="1106072" cy="184666"/>
          </a:xfrm>
          <a:prstGeom prst="rect">
            <a:avLst/>
          </a:prstGeom>
          <a:noFill/>
        </p:spPr>
        <p:txBody>
          <a:bodyPr vert="horz" wrap="none" lIns="0" tIns="0" rIns="0" bIns="0" rtlCol="0">
            <a:spAutoFit/>
          </a:bodyPr>
          <a:lstStyle/>
          <a:p>
            <a:r>
              <a:rPr lang="en-US" sz="1200" dirty="0">
                <a:solidFill>
                  <a:srgbClr val="003C71"/>
                </a:solidFill>
              </a:rPr>
              <a:t>Data Movement</a:t>
            </a:r>
          </a:p>
        </p:txBody>
      </p:sp>
      <p:sp>
        <p:nvSpPr>
          <p:cNvPr id="17" name="Rounded Rectangle 16"/>
          <p:cNvSpPr/>
          <p:nvPr/>
        </p:nvSpPr>
        <p:spPr>
          <a:xfrm>
            <a:off x="6347258" y="3314872"/>
            <a:ext cx="1407119" cy="674856"/>
          </a:xfrm>
          <a:prstGeom prst="roundRect">
            <a:avLst/>
          </a:prstGeom>
          <a:solidFill>
            <a:schemeClr val="tx2">
              <a:lumMod val="60000"/>
              <a:lumOff val="40000"/>
            </a:schemeClr>
          </a:solidFill>
          <a:ln>
            <a:solidFill>
              <a:schemeClr val="accent1">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13" dirty="0" err="1"/>
              <a:t>Lustre</a:t>
            </a:r>
            <a:r>
              <a:rPr lang="en-US" sz="1013" dirty="0"/>
              <a:t> OSS &amp; MDS</a:t>
            </a:r>
            <a:br>
              <a:rPr lang="en-US" sz="1013" dirty="0"/>
            </a:br>
            <a:r>
              <a:rPr lang="en-US" sz="1013" dirty="0"/>
              <a:t>Nodes</a:t>
            </a:r>
            <a:endParaRPr lang="en-US" sz="788" dirty="0"/>
          </a:p>
        </p:txBody>
      </p:sp>
      <p:cxnSp>
        <p:nvCxnSpPr>
          <p:cNvPr id="19" name="Straight Arrow Connector 18"/>
          <p:cNvCxnSpPr>
            <a:cxnSpLocks/>
            <a:stCxn id="31" idx="3"/>
            <a:endCxn id="17" idx="1"/>
          </p:cNvCxnSpPr>
          <p:nvPr/>
        </p:nvCxnSpPr>
        <p:spPr>
          <a:xfrm>
            <a:off x="5093474" y="3648115"/>
            <a:ext cx="1253784" cy="4185"/>
          </a:xfrm>
          <a:prstGeom prst="straightConnector1">
            <a:avLst/>
          </a:prstGeom>
          <a:ln w="57150">
            <a:solidFill>
              <a:schemeClr val="tx2">
                <a:lumMod val="60000"/>
                <a:lumOff val="40000"/>
              </a:schemeClr>
            </a:solidFill>
            <a:headEnd type="triangle"/>
            <a:tailEnd type="triangle"/>
          </a:ln>
          <a:effectLst/>
        </p:spPr>
        <p:style>
          <a:lnRef idx="2">
            <a:schemeClr val="accent1"/>
          </a:lnRef>
          <a:fillRef idx="0">
            <a:schemeClr val="accent1"/>
          </a:fillRef>
          <a:effectRef idx="1">
            <a:schemeClr val="accent1"/>
          </a:effectRef>
          <a:fontRef idx="minor">
            <a:schemeClr val="tx1"/>
          </a:fontRef>
        </p:style>
      </p:cxnSp>
      <p:cxnSp>
        <p:nvCxnSpPr>
          <p:cNvPr id="24" name="Straight Arrow Connector 23"/>
          <p:cNvCxnSpPr>
            <a:cxnSpLocks/>
            <a:stCxn id="11" idx="3"/>
          </p:cNvCxnSpPr>
          <p:nvPr/>
        </p:nvCxnSpPr>
        <p:spPr>
          <a:xfrm flipV="1">
            <a:off x="2009640" y="1717219"/>
            <a:ext cx="1619217" cy="855467"/>
          </a:xfrm>
          <a:prstGeom prst="straightConnector1">
            <a:avLst/>
          </a:prstGeom>
          <a:ln w="57150">
            <a:solidFill>
              <a:srgbClr val="FF0000"/>
            </a:solidFill>
            <a:headEnd type="triangle"/>
            <a:tailEnd type="triangle"/>
          </a:ln>
          <a:effectLst/>
        </p:spPr>
        <p:style>
          <a:lnRef idx="2">
            <a:schemeClr val="accent1"/>
          </a:lnRef>
          <a:fillRef idx="0">
            <a:schemeClr val="accent1"/>
          </a:fillRef>
          <a:effectRef idx="1">
            <a:schemeClr val="accent1"/>
          </a:effectRef>
          <a:fontRef idx="minor">
            <a:schemeClr val="tx1"/>
          </a:fontRef>
        </p:style>
      </p:cxnSp>
      <p:cxnSp>
        <p:nvCxnSpPr>
          <p:cNvPr id="26" name="Straight Arrow Connector 25"/>
          <p:cNvCxnSpPr>
            <a:cxnSpLocks/>
            <a:stCxn id="11" idx="3"/>
          </p:cNvCxnSpPr>
          <p:nvPr/>
        </p:nvCxnSpPr>
        <p:spPr>
          <a:xfrm>
            <a:off x="2009640" y="2572686"/>
            <a:ext cx="1676715" cy="1075429"/>
          </a:xfrm>
          <a:prstGeom prst="straightConnector1">
            <a:avLst/>
          </a:prstGeom>
          <a:ln w="57150">
            <a:solidFill>
              <a:schemeClr val="accent4"/>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27" name="Rounded Rectangle 26"/>
          <p:cNvSpPr/>
          <p:nvPr/>
        </p:nvSpPr>
        <p:spPr>
          <a:xfrm>
            <a:off x="3646442" y="1382254"/>
            <a:ext cx="1396069" cy="669928"/>
          </a:xfrm>
          <a:prstGeom prst="roundRect">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dirty="0"/>
              <a:t>DAOS Nodes</a:t>
            </a:r>
          </a:p>
        </p:txBody>
      </p:sp>
      <p:sp>
        <p:nvSpPr>
          <p:cNvPr id="45" name="TextBox 44"/>
          <p:cNvSpPr txBox="1"/>
          <p:nvPr/>
        </p:nvSpPr>
        <p:spPr>
          <a:xfrm>
            <a:off x="7820776" y="3559967"/>
            <a:ext cx="599523" cy="184666"/>
          </a:xfrm>
          <a:prstGeom prst="rect">
            <a:avLst/>
          </a:prstGeom>
          <a:noFill/>
        </p:spPr>
        <p:txBody>
          <a:bodyPr vert="horz" wrap="none" lIns="0" tIns="0" rIns="0" bIns="0" rtlCol="0">
            <a:spAutoFit/>
          </a:bodyPr>
          <a:lstStyle/>
          <a:p>
            <a:r>
              <a:rPr lang="en-US" sz="1200" b="1" dirty="0">
                <a:solidFill>
                  <a:srgbClr val="003C71"/>
                </a:solidFill>
              </a:rPr>
              <a:t>PFS Tier</a:t>
            </a:r>
          </a:p>
        </p:txBody>
      </p:sp>
      <p:sp>
        <p:nvSpPr>
          <p:cNvPr id="48" name="TextBox 47"/>
          <p:cNvSpPr txBox="1"/>
          <p:nvPr/>
        </p:nvSpPr>
        <p:spPr>
          <a:xfrm>
            <a:off x="5085241" y="1346223"/>
            <a:ext cx="1625445" cy="369332"/>
          </a:xfrm>
          <a:prstGeom prst="rect">
            <a:avLst/>
          </a:prstGeom>
          <a:noFill/>
        </p:spPr>
        <p:txBody>
          <a:bodyPr vert="horz" wrap="none" lIns="0" tIns="0" rIns="0" bIns="0" rtlCol="0">
            <a:spAutoFit/>
          </a:bodyPr>
          <a:lstStyle/>
          <a:p>
            <a:pPr algn="ctr"/>
            <a:r>
              <a:rPr lang="en-US" sz="1200" b="1" dirty="0">
                <a:solidFill>
                  <a:srgbClr val="003C71"/>
                </a:solidFill>
              </a:rPr>
              <a:t>Scale-out Object Store</a:t>
            </a:r>
          </a:p>
          <a:p>
            <a:pPr algn="ctr"/>
            <a:r>
              <a:rPr lang="en-US" sz="1200" b="1" dirty="0">
                <a:solidFill>
                  <a:srgbClr val="003C71"/>
                </a:solidFill>
              </a:rPr>
              <a:t>Tier</a:t>
            </a:r>
            <a:endParaRPr lang="en-US" sz="1200" dirty="0">
              <a:solidFill>
                <a:srgbClr val="003C71"/>
              </a:solidFill>
            </a:endParaRPr>
          </a:p>
        </p:txBody>
      </p:sp>
      <p:sp>
        <p:nvSpPr>
          <p:cNvPr id="29" name="TextBox 28"/>
          <p:cNvSpPr txBox="1"/>
          <p:nvPr/>
        </p:nvSpPr>
        <p:spPr>
          <a:xfrm rot="1940313">
            <a:off x="2309900" y="2946044"/>
            <a:ext cx="1155766" cy="126958"/>
          </a:xfrm>
          <a:prstGeom prst="rect">
            <a:avLst/>
          </a:prstGeom>
          <a:noFill/>
        </p:spPr>
        <p:txBody>
          <a:bodyPr vert="horz" wrap="none" lIns="0" tIns="0" rIns="0" bIns="0" rtlCol="0">
            <a:spAutoFit/>
          </a:bodyPr>
          <a:lstStyle/>
          <a:p>
            <a:r>
              <a:rPr lang="en-US" sz="825">
                <a:solidFill>
                  <a:srgbClr val="003C71"/>
                </a:solidFill>
              </a:rPr>
              <a:t>I/O Forwarding Protocol</a:t>
            </a:r>
            <a:endParaRPr lang="en-US" sz="825" dirty="0">
              <a:solidFill>
                <a:srgbClr val="003C71"/>
              </a:solidFill>
            </a:endParaRPr>
          </a:p>
        </p:txBody>
      </p:sp>
      <p:sp>
        <p:nvSpPr>
          <p:cNvPr id="30" name="TextBox 29"/>
          <p:cNvSpPr txBox="1"/>
          <p:nvPr/>
        </p:nvSpPr>
        <p:spPr>
          <a:xfrm rot="19827931">
            <a:off x="2524074" y="2163495"/>
            <a:ext cx="721351" cy="126958"/>
          </a:xfrm>
          <a:prstGeom prst="rect">
            <a:avLst/>
          </a:prstGeom>
          <a:noFill/>
        </p:spPr>
        <p:txBody>
          <a:bodyPr vert="horz" wrap="none" lIns="0" tIns="0" rIns="0" bIns="0" rtlCol="0">
            <a:spAutoFit/>
          </a:bodyPr>
          <a:lstStyle/>
          <a:p>
            <a:r>
              <a:rPr lang="en-US" sz="825">
                <a:solidFill>
                  <a:srgbClr val="003C71"/>
                </a:solidFill>
              </a:rPr>
              <a:t>DAOS Protocol</a:t>
            </a:r>
            <a:endParaRPr lang="en-US" sz="825" dirty="0">
              <a:solidFill>
                <a:srgbClr val="003C71"/>
              </a:solidFill>
            </a:endParaRPr>
          </a:p>
        </p:txBody>
      </p:sp>
      <p:sp>
        <p:nvSpPr>
          <p:cNvPr id="37" name="TextBox 36">
            <a:extLst>
              <a:ext uri="{FF2B5EF4-FFF2-40B4-BE49-F238E27FC236}">
                <a16:creationId xmlns:a16="http://schemas.microsoft.com/office/drawing/2014/main" id="{DF7EF99B-DDE5-FC4D-B46C-84B82B7577BD}"/>
              </a:ext>
            </a:extLst>
          </p:cNvPr>
          <p:cNvSpPr txBox="1"/>
          <p:nvPr/>
        </p:nvSpPr>
        <p:spPr>
          <a:xfrm>
            <a:off x="5308936" y="3674774"/>
            <a:ext cx="842177" cy="126958"/>
          </a:xfrm>
          <a:prstGeom prst="rect">
            <a:avLst/>
          </a:prstGeom>
          <a:noFill/>
        </p:spPr>
        <p:txBody>
          <a:bodyPr vert="horz" wrap="square" lIns="0" tIns="0" rIns="0" bIns="0" rtlCol="0">
            <a:spAutoFit/>
          </a:bodyPr>
          <a:lstStyle/>
          <a:p>
            <a:r>
              <a:rPr lang="en-US" sz="825" dirty="0" err="1">
                <a:solidFill>
                  <a:srgbClr val="003C71"/>
                </a:solidFill>
              </a:rPr>
              <a:t>Lustre</a:t>
            </a:r>
            <a:r>
              <a:rPr lang="en-US" sz="825" dirty="0">
                <a:solidFill>
                  <a:srgbClr val="003C71"/>
                </a:solidFill>
              </a:rPr>
              <a:t>  Protocol</a:t>
            </a:r>
          </a:p>
        </p:txBody>
      </p:sp>
      <p:sp>
        <p:nvSpPr>
          <p:cNvPr id="7" name="Bent Arrow 6">
            <a:extLst>
              <a:ext uri="{FF2B5EF4-FFF2-40B4-BE49-F238E27FC236}">
                <a16:creationId xmlns:a16="http://schemas.microsoft.com/office/drawing/2014/main" id="{3CA47EED-ADD6-3048-B416-331DEA2EE5B0}"/>
              </a:ext>
            </a:extLst>
          </p:cNvPr>
          <p:cNvSpPr/>
          <p:nvPr/>
        </p:nvSpPr>
        <p:spPr>
          <a:xfrm rot="10800000" flipH="1">
            <a:off x="4315968" y="2148839"/>
            <a:ext cx="2092510" cy="1349843"/>
          </a:xfrm>
          <a:prstGeom prst="bentArrow">
            <a:avLst>
              <a:gd name="adj1" fmla="val 4477"/>
              <a:gd name="adj2" fmla="val 6575"/>
              <a:gd name="adj3" fmla="val 13345"/>
              <a:gd name="adj4" fmla="val 43750"/>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solidFill>
                <a:schemeClr val="tx1"/>
              </a:solidFill>
            </a:endParaRPr>
          </a:p>
        </p:txBody>
      </p:sp>
      <p:cxnSp>
        <p:nvCxnSpPr>
          <p:cNvPr id="38" name="Straight Arrow Connector 37">
            <a:extLst>
              <a:ext uri="{FF2B5EF4-FFF2-40B4-BE49-F238E27FC236}">
                <a16:creationId xmlns:a16="http://schemas.microsoft.com/office/drawing/2014/main" id="{9CE555E0-38BC-F547-B3B6-F656C212D224}"/>
              </a:ext>
            </a:extLst>
          </p:cNvPr>
          <p:cNvCxnSpPr>
            <a:cxnSpLocks/>
            <a:endCxn id="27" idx="2"/>
          </p:cNvCxnSpPr>
          <p:nvPr/>
        </p:nvCxnSpPr>
        <p:spPr>
          <a:xfrm flipV="1">
            <a:off x="4344476" y="2052182"/>
            <a:ext cx="1" cy="570640"/>
          </a:xfrm>
          <a:prstGeom prst="straightConnector1">
            <a:avLst/>
          </a:prstGeom>
          <a:ln w="57150">
            <a:solidFill>
              <a:schemeClr val="tx2"/>
            </a:solidFill>
            <a:headEnd type="none"/>
            <a:tailEnd type="triangle"/>
          </a:ln>
          <a:effectLst/>
        </p:spPr>
        <p:style>
          <a:lnRef idx="2">
            <a:schemeClr val="accent1"/>
          </a:lnRef>
          <a:fillRef idx="0">
            <a:schemeClr val="accent1"/>
          </a:fillRef>
          <a:effectRef idx="1">
            <a:schemeClr val="accent1"/>
          </a:effectRef>
          <a:fontRef idx="minor">
            <a:schemeClr val="tx1"/>
          </a:fontRef>
        </p:style>
      </p:cxnSp>
      <p:sp>
        <p:nvSpPr>
          <p:cNvPr id="21" name="Slide Number Placeholder 1">
            <a:extLst>
              <a:ext uri="{FF2B5EF4-FFF2-40B4-BE49-F238E27FC236}">
                <a16:creationId xmlns:a16="http://schemas.microsoft.com/office/drawing/2014/main" id="{3B0ED928-6AA0-B346-849E-BF843109886F}"/>
              </a:ext>
            </a:extLst>
          </p:cNvPr>
          <p:cNvSpPr txBox="1">
            <a:spLocks/>
          </p:cNvSpPr>
          <p:nvPr/>
        </p:nvSpPr>
        <p:spPr>
          <a:xfrm>
            <a:off x="6958616" y="4841640"/>
            <a:ext cx="2133600" cy="273844"/>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EE2556C5-CE8C-6547-B838-EA80C61A4AF7}" type="slidenum">
              <a:rPr lang="en-US" sz="800" smtClean="0">
                <a:solidFill>
                  <a:schemeClr val="bg1"/>
                </a:solidFill>
              </a:rPr>
              <a:pPr algn="r"/>
              <a:t>4</a:t>
            </a:fld>
            <a:endParaRPr lang="en-US" sz="800" dirty="0">
              <a:solidFill>
                <a:schemeClr val="bg1"/>
              </a:solidFill>
            </a:endParaRPr>
          </a:p>
        </p:txBody>
      </p:sp>
    </p:spTree>
    <p:extLst>
      <p:ext uri="{BB962C8B-B14F-4D97-AF65-F5344CB8AC3E}">
        <p14:creationId xmlns:p14="http://schemas.microsoft.com/office/powerpoint/2010/main" val="11462121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A9F6251-BD87-3642-BADF-31C65859F519}"/>
              </a:ext>
            </a:extLst>
          </p:cNvPr>
          <p:cNvSpPr>
            <a:spLocks noGrp="1"/>
          </p:cNvSpPr>
          <p:nvPr>
            <p:ph type="title"/>
          </p:nvPr>
        </p:nvSpPr>
        <p:spPr/>
        <p:txBody>
          <a:bodyPr/>
          <a:lstStyle/>
          <a:p>
            <a:r>
              <a:rPr lang="fr-FR" b="1" u="sng" dirty="0" err="1"/>
              <a:t>D</a:t>
            </a:r>
            <a:r>
              <a:rPr lang="fr-FR" dirty="0" err="1"/>
              <a:t>istributed</a:t>
            </a:r>
            <a:r>
              <a:rPr lang="fr-FR" dirty="0"/>
              <a:t> </a:t>
            </a:r>
            <a:r>
              <a:rPr lang="fr-FR" b="1" u="sng" dirty="0" err="1"/>
              <a:t>A</a:t>
            </a:r>
            <a:r>
              <a:rPr lang="fr-FR" dirty="0" err="1"/>
              <a:t>sync</a:t>
            </a:r>
            <a:r>
              <a:rPr lang="fr-FR" dirty="0"/>
              <a:t> </a:t>
            </a:r>
            <a:r>
              <a:rPr lang="fr-FR" b="1" u="sng" dirty="0"/>
              <a:t>O</a:t>
            </a:r>
            <a:r>
              <a:rPr lang="fr-FR" dirty="0"/>
              <a:t>bject </a:t>
            </a:r>
            <a:r>
              <a:rPr lang="fr-FR" b="1" u="sng" dirty="0"/>
              <a:t>S</a:t>
            </a:r>
            <a:r>
              <a:rPr lang="fr-FR" dirty="0"/>
              <a:t>torage</a:t>
            </a:r>
          </a:p>
        </p:txBody>
      </p:sp>
      <p:sp>
        <p:nvSpPr>
          <p:cNvPr id="37" name="Rounded Rectangle 36">
            <a:extLst>
              <a:ext uri="{FF2B5EF4-FFF2-40B4-BE49-F238E27FC236}">
                <a16:creationId xmlns:a16="http://schemas.microsoft.com/office/drawing/2014/main" id="{0795DECB-CC85-704D-9F41-4A2CCD1B2CB7}"/>
              </a:ext>
            </a:extLst>
          </p:cNvPr>
          <p:cNvSpPr/>
          <p:nvPr/>
        </p:nvSpPr>
        <p:spPr>
          <a:xfrm>
            <a:off x="1055967" y="2751197"/>
            <a:ext cx="3354342" cy="436243"/>
          </a:xfrm>
          <a:prstGeom prst="roundRect">
            <a:avLst/>
          </a:prstGeom>
          <a:solidFill>
            <a:srgbClr val="0071C5"/>
          </a:solidFill>
          <a:ln w="9525" cap="flat" cmpd="sng" algn="ctr">
            <a:noFill/>
            <a:prstDash val="solid"/>
          </a:ln>
          <a:effectLst/>
        </p:spPr>
        <p:txBody>
          <a:bodyPr rtlCol="0" anchor="ctr"/>
          <a:lstStyle/>
          <a:p>
            <a:pPr algn="ctr" defTabSz="685783">
              <a:defRPr/>
            </a:pPr>
            <a:r>
              <a:rPr lang="en-US" sz="1200" b="1" kern="0" dirty="0">
                <a:solidFill>
                  <a:prstClr val="white"/>
                </a:solidFill>
              </a:rPr>
              <a:t>DAOS Storage Engine</a:t>
            </a:r>
          </a:p>
          <a:p>
            <a:pPr algn="ctr" defTabSz="685783">
              <a:defRPr/>
            </a:pPr>
            <a:r>
              <a:rPr lang="en-US" sz="750" i="1" kern="0" dirty="0">
                <a:solidFill>
                  <a:prstClr val="white"/>
                </a:solidFill>
              </a:rPr>
              <a:t>Open Source Apache 2.0 License</a:t>
            </a:r>
          </a:p>
        </p:txBody>
      </p:sp>
      <p:sp>
        <p:nvSpPr>
          <p:cNvPr id="38" name="Rectangle 37">
            <a:extLst>
              <a:ext uri="{FF2B5EF4-FFF2-40B4-BE49-F238E27FC236}">
                <a16:creationId xmlns:a16="http://schemas.microsoft.com/office/drawing/2014/main" id="{5CFEFBB7-CB39-CE40-8C39-6D0831FD8187}"/>
              </a:ext>
            </a:extLst>
          </p:cNvPr>
          <p:cNvSpPr/>
          <p:nvPr/>
        </p:nvSpPr>
        <p:spPr>
          <a:xfrm>
            <a:off x="1191412" y="3481030"/>
            <a:ext cx="548418" cy="297739"/>
          </a:xfrm>
          <a:prstGeom prst="rect">
            <a:avLst/>
          </a:prstGeom>
          <a:solidFill>
            <a:srgbClr val="FF4E00"/>
          </a:solidFill>
          <a:ln w="9525" cap="flat" cmpd="sng" algn="ctr">
            <a:solidFill>
              <a:srgbClr val="002060"/>
            </a:solidFill>
            <a:prstDash val="solid"/>
          </a:ln>
          <a:effectLst/>
        </p:spPr>
        <p:txBody>
          <a:bodyPr rtlCol="0" anchor="ctr"/>
          <a:lstStyle/>
          <a:p>
            <a:pPr algn="ctr" defTabSz="514337">
              <a:defRPr/>
            </a:pPr>
            <a:r>
              <a:rPr lang="en-US" sz="675" kern="0" dirty="0">
                <a:solidFill>
                  <a:prstClr val="white"/>
                </a:solidFill>
              </a:rPr>
              <a:t>NVRAM</a:t>
            </a:r>
            <a:endParaRPr lang="en-US" sz="450" kern="0" dirty="0">
              <a:solidFill>
                <a:prstClr val="white"/>
              </a:solidFill>
            </a:endParaRPr>
          </a:p>
        </p:txBody>
      </p:sp>
      <p:sp>
        <p:nvSpPr>
          <p:cNvPr id="39" name="Can 38">
            <a:extLst>
              <a:ext uri="{FF2B5EF4-FFF2-40B4-BE49-F238E27FC236}">
                <a16:creationId xmlns:a16="http://schemas.microsoft.com/office/drawing/2014/main" id="{33172BCA-67F5-7E47-8FD9-B0C12941A517}"/>
              </a:ext>
            </a:extLst>
          </p:cNvPr>
          <p:cNvSpPr/>
          <p:nvPr/>
        </p:nvSpPr>
        <p:spPr>
          <a:xfrm>
            <a:off x="2839029" y="3478062"/>
            <a:ext cx="454790" cy="294958"/>
          </a:xfrm>
          <a:prstGeom prst="can">
            <a:avLst/>
          </a:prstGeom>
          <a:solidFill>
            <a:srgbClr val="B1BABF">
              <a:lumMod val="50000"/>
            </a:srgbClr>
          </a:solidFill>
          <a:ln w="9525" cap="flat" cmpd="sng" algn="ctr">
            <a:solidFill>
              <a:srgbClr val="B1BABF"/>
            </a:solidFill>
            <a:prstDash val="solid"/>
          </a:ln>
          <a:effectLst/>
        </p:spPr>
        <p:txBody>
          <a:bodyPr rtlCol="0" anchor="ctr"/>
          <a:lstStyle/>
          <a:p>
            <a:pPr algn="ctr" defTabSz="514337">
              <a:defRPr/>
            </a:pPr>
            <a:r>
              <a:rPr lang="en-US" sz="675" kern="0" dirty="0">
                <a:solidFill>
                  <a:prstClr val="white"/>
                </a:solidFill>
              </a:rPr>
              <a:t>HDD</a:t>
            </a:r>
          </a:p>
        </p:txBody>
      </p:sp>
      <p:sp>
        <p:nvSpPr>
          <p:cNvPr id="40" name="Rectangle 39">
            <a:extLst>
              <a:ext uri="{FF2B5EF4-FFF2-40B4-BE49-F238E27FC236}">
                <a16:creationId xmlns:a16="http://schemas.microsoft.com/office/drawing/2014/main" id="{8D241082-A279-1E40-86D8-F5457C2F2395}"/>
              </a:ext>
            </a:extLst>
          </p:cNvPr>
          <p:cNvSpPr/>
          <p:nvPr/>
        </p:nvSpPr>
        <p:spPr>
          <a:xfrm>
            <a:off x="1160287" y="3514629"/>
            <a:ext cx="548418" cy="297739"/>
          </a:xfrm>
          <a:prstGeom prst="rect">
            <a:avLst/>
          </a:prstGeom>
          <a:solidFill>
            <a:srgbClr val="FF4E00"/>
          </a:solidFill>
          <a:ln w="9525" cap="flat" cmpd="sng" algn="ctr">
            <a:solidFill>
              <a:srgbClr val="002060"/>
            </a:solidFill>
            <a:prstDash val="solid"/>
          </a:ln>
          <a:effectLst/>
        </p:spPr>
        <p:txBody>
          <a:bodyPr rtlCol="0" anchor="ctr"/>
          <a:lstStyle/>
          <a:p>
            <a:pPr algn="ctr" defTabSz="514337">
              <a:defRPr/>
            </a:pPr>
            <a:r>
              <a:rPr lang="en-US" sz="675" kern="0" dirty="0">
                <a:solidFill>
                  <a:prstClr val="white"/>
                </a:solidFill>
              </a:rPr>
              <a:t>SCM</a:t>
            </a:r>
            <a:endParaRPr lang="en-US" sz="450" kern="0" dirty="0">
              <a:solidFill>
                <a:prstClr val="white"/>
              </a:solidFill>
            </a:endParaRPr>
          </a:p>
        </p:txBody>
      </p:sp>
      <p:cxnSp>
        <p:nvCxnSpPr>
          <p:cNvPr id="41" name="Straight Connector 40">
            <a:extLst>
              <a:ext uri="{FF2B5EF4-FFF2-40B4-BE49-F238E27FC236}">
                <a16:creationId xmlns:a16="http://schemas.microsoft.com/office/drawing/2014/main" id="{E6C40AB3-7E39-2D4C-875E-9D55908CEE83}"/>
              </a:ext>
            </a:extLst>
          </p:cNvPr>
          <p:cNvCxnSpPr/>
          <p:nvPr/>
        </p:nvCxnSpPr>
        <p:spPr>
          <a:xfrm>
            <a:off x="2753670" y="3481030"/>
            <a:ext cx="623099" cy="337904"/>
          </a:xfrm>
          <a:prstGeom prst="line">
            <a:avLst/>
          </a:prstGeom>
          <a:noFill/>
          <a:ln w="25400" cap="flat" cmpd="sng" algn="ctr">
            <a:solidFill>
              <a:srgbClr val="003C71"/>
            </a:solidFill>
            <a:prstDash val="solid"/>
          </a:ln>
          <a:effectLst/>
        </p:spPr>
      </p:cxnSp>
      <p:cxnSp>
        <p:nvCxnSpPr>
          <p:cNvPr id="42" name="Straight Connector 41">
            <a:extLst>
              <a:ext uri="{FF2B5EF4-FFF2-40B4-BE49-F238E27FC236}">
                <a16:creationId xmlns:a16="http://schemas.microsoft.com/office/drawing/2014/main" id="{ADA05D07-285A-1E47-A06C-654C90136C37}"/>
              </a:ext>
            </a:extLst>
          </p:cNvPr>
          <p:cNvCxnSpPr/>
          <p:nvPr/>
        </p:nvCxnSpPr>
        <p:spPr>
          <a:xfrm flipV="1">
            <a:off x="2753670" y="3452863"/>
            <a:ext cx="623099" cy="366071"/>
          </a:xfrm>
          <a:prstGeom prst="line">
            <a:avLst/>
          </a:prstGeom>
          <a:noFill/>
          <a:ln w="25400" cap="flat" cmpd="sng" algn="ctr">
            <a:solidFill>
              <a:srgbClr val="003C71"/>
            </a:solidFill>
            <a:prstDash val="solid"/>
          </a:ln>
          <a:effectLst/>
        </p:spPr>
      </p:cxnSp>
      <p:sp>
        <p:nvSpPr>
          <p:cNvPr id="43" name="Rounded Rectangle 42">
            <a:extLst>
              <a:ext uri="{FF2B5EF4-FFF2-40B4-BE49-F238E27FC236}">
                <a16:creationId xmlns:a16="http://schemas.microsoft.com/office/drawing/2014/main" id="{76AE14D1-E0A9-3E4A-B720-CE3E9BBE8C68}"/>
              </a:ext>
            </a:extLst>
          </p:cNvPr>
          <p:cNvSpPr/>
          <p:nvPr/>
        </p:nvSpPr>
        <p:spPr>
          <a:xfrm>
            <a:off x="1060583" y="2289248"/>
            <a:ext cx="900140" cy="354189"/>
          </a:xfrm>
          <a:prstGeom prst="roundRect">
            <a:avLst/>
          </a:prstGeom>
          <a:solidFill>
            <a:srgbClr val="003C71"/>
          </a:solidFill>
          <a:ln w="9525" cap="flat" cmpd="sng" algn="ctr">
            <a:solidFill>
              <a:srgbClr val="003C71"/>
            </a:solidFill>
            <a:prstDash val="solid"/>
          </a:ln>
          <a:effectLst/>
        </p:spPr>
        <p:txBody>
          <a:bodyPr rtlCol="0" anchor="ctr"/>
          <a:lstStyle/>
          <a:p>
            <a:pPr algn="ctr" defTabSz="685783">
              <a:defRPr/>
            </a:pPr>
            <a:r>
              <a:rPr lang="en-US" sz="1000" b="1" kern="0" dirty="0">
                <a:solidFill>
                  <a:prstClr val="white"/>
                </a:solidFill>
              </a:rPr>
              <a:t>Relaxed</a:t>
            </a:r>
          </a:p>
          <a:p>
            <a:pPr algn="ctr" defTabSz="685783">
              <a:defRPr/>
            </a:pPr>
            <a:r>
              <a:rPr lang="en-US" sz="1000" b="1" kern="0" dirty="0">
                <a:solidFill>
                  <a:prstClr val="white"/>
                </a:solidFill>
              </a:rPr>
              <a:t>POSIX I/O</a:t>
            </a:r>
          </a:p>
        </p:txBody>
      </p:sp>
      <p:sp>
        <p:nvSpPr>
          <p:cNvPr id="44" name="Rectangle 43">
            <a:extLst>
              <a:ext uri="{FF2B5EF4-FFF2-40B4-BE49-F238E27FC236}">
                <a16:creationId xmlns:a16="http://schemas.microsoft.com/office/drawing/2014/main" id="{47DA3A82-5DA7-EF40-BC80-43E1BF543A4A}"/>
              </a:ext>
            </a:extLst>
          </p:cNvPr>
          <p:cNvSpPr/>
          <p:nvPr/>
        </p:nvSpPr>
        <p:spPr>
          <a:xfrm>
            <a:off x="2046659" y="3456947"/>
            <a:ext cx="548418" cy="297739"/>
          </a:xfrm>
          <a:prstGeom prst="rect">
            <a:avLst/>
          </a:prstGeom>
          <a:solidFill>
            <a:srgbClr val="FF4E00">
              <a:lumMod val="75000"/>
            </a:srgbClr>
          </a:solidFill>
          <a:ln w="9525" cap="flat" cmpd="sng" algn="ctr">
            <a:solidFill>
              <a:srgbClr val="002060"/>
            </a:solidFill>
            <a:prstDash val="solid"/>
          </a:ln>
          <a:effectLst/>
        </p:spPr>
        <p:txBody>
          <a:bodyPr rtlCol="0" anchor="ctr"/>
          <a:lstStyle/>
          <a:p>
            <a:pPr algn="ctr" defTabSz="514337">
              <a:defRPr/>
            </a:pPr>
            <a:r>
              <a:rPr lang="en-US" sz="675" kern="0">
                <a:solidFill>
                  <a:prstClr val="white"/>
                </a:solidFill>
              </a:rPr>
              <a:t>NVMe</a:t>
            </a:r>
            <a:endParaRPr lang="en-US" sz="675" kern="0" dirty="0">
              <a:solidFill>
                <a:prstClr val="white"/>
              </a:solidFill>
            </a:endParaRPr>
          </a:p>
        </p:txBody>
      </p:sp>
      <p:sp>
        <p:nvSpPr>
          <p:cNvPr id="45" name="Rectangle 44">
            <a:extLst>
              <a:ext uri="{FF2B5EF4-FFF2-40B4-BE49-F238E27FC236}">
                <a16:creationId xmlns:a16="http://schemas.microsoft.com/office/drawing/2014/main" id="{C81C255A-030D-394D-9974-3B11022D3FF2}"/>
              </a:ext>
            </a:extLst>
          </p:cNvPr>
          <p:cNvSpPr/>
          <p:nvPr/>
        </p:nvSpPr>
        <p:spPr>
          <a:xfrm>
            <a:off x="2013304" y="3484920"/>
            <a:ext cx="548418" cy="297739"/>
          </a:xfrm>
          <a:prstGeom prst="rect">
            <a:avLst/>
          </a:prstGeom>
          <a:solidFill>
            <a:srgbClr val="FF4E00">
              <a:lumMod val="75000"/>
            </a:srgbClr>
          </a:solidFill>
          <a:ln w="9525" cap="flat" cmpd="sng" algn="ctr">
            <a:solidFill>
              <a:srgbClr val="002060"/>
            </a:solidFill>
            <a:prstDash val="solid"/>
          </a:ln>
          <a:effectLst/>
        </p:spPr>
        <p:txBody>
          <a:bodyPr rtlCol="0" anchor="ctr"/>
          <a:lstStyle/>
          <a:p>
            <a:pPr algn="ctr" defTabSz="514337">
              <a:defRPr/>
            </a:pPr>
            <a:r>
              <a:rPr lang="en-US" sz="675" kern="0">
                <a:solidFill>
                  <a:prstClr val="white"/>
                </a:solidFill>
              </a:rPr>
              <a:t>NVMe</a:t>
            </a:r>
            <a:endParaRPr lang="en-US" sz="675" kern="0" dirty="0">
              <a:solidFill>
                <a:prstClr val="white"/>
              </a:solidFill>
            </a:endParaRPr>
          </a:p>
        </p:txBody>
      </p:sp>
      <p:sp>
        <p:nvSpPr>
          <p:cNvPr id="46" name="Rectangle 45">
            <a:extLst>
              <a:ext uri="{FF2B5EF4-FFF2-40B4-BE49-F238E27FC236}">
                <a16:creationId xmlns:a16="http://schemas.microsoft.com/office/drawing/2014/main" id="{A7924DA9-E602-F846-80FD-5D9456128245}"/>
              </a:ext>
            </a:extLst>
          </p:cNvPr>
          <p:cNvSpPr/>
          <p:nvPr/>
        </p:nvSpPr>
        <p:spPr>
          <a:xfrm>
            <a:off x="1972541" y="3514629"/>
            <a:ext cx="548418" cy="297739"/>
          </a:xfrm>
          <a:prstGeom prst="rect">
            <a:avLst/>
          </a:prstGeom>
          <a:solidFill>
            <a:srgbClr val="FF4E00">
              <a:lumMod val="75000"/>
            </a:srgbClr>
          </a:solidFill>
          <a:ln w="9525" cap="flat" cmpd="sng" algn="ctr">
            <a:solidFill>
              <a:srgbClr val="002060"/>
            </a:solidFill>
            <a:prstDash val="solid"/>
          </a:ln>
          <a:effectLst/>
        </p:spPr>
        <p:txBody>
          <a:bodyPr rtlCol="0" anchor="ctr"/>
          <a:lstStyle/>
          <a:p>
            <a:pPr algn="ctr" defTabSz="514337">
              <a:defRPr/>
            </a:pPr>
            <a:r>
              <a:rPr lang="en-US" sz="675" kern="0">
                <a:solidFill>
                  <a:prstClr val="white"/>
                </a:solidFill>
              </a:rPr>
              <a:t>NVMe</a:t>
            </a:r>
            <a:endParaRPr lang="en-US" sz="675" kern="0" dirty="0">
              <a:solidFill>
                <a:prstClr val="white"/>
              </a:solidFill>
            </a:endParaRPr>
          </a:p>
        </p:txBody>
      </p:sp>
      <p:sp>
        <p:nvSpPr>
          <p:cNvPr id="47" name="TextBox 46">
            <a:extLst>
              <a:ext uri="{FF2B5EF4-FFF2-40B4-BE49-F238E27FC236}">
                <a16:creationId xmlns:a16="http://schemas.microsoft.com/office/drawing/2014/main" id="{96B550CF-62CF-8D45-BFCF-03EEB940C639}"/>
              </a:ext>
            </a:extLst>
          </p:cNvPr>
          <p:cNvSpPr txBox="1"/>
          <p:nvPr/>
        </p:nvSpPr>
        <p:spPr>
          <a:xfrm>
            <a:off x="126509" y="1804921"/>
            <a:ext cx="866109" cy="369332"/>
          </a:xfrm>
          <a:prstGeom prst="rect">
            <a:avLst/>
          </a:prstGeom>
          <a:noFill/>
        </p:spPr>
        <p:txBody>
          <a:bodyPr wrap="square" rtlCol="0">
            <a:spAutoFit/>
          </a:bodyPr>
          <a:lstStyle/>
          <a:p>
            <a:pPr algn="ctr"/>
            <a:r>
              <a:rPr lang="en-US" sz="900" b="1" dirty="0">
                <a:solidFill>
                  <a:schemeClr val="tx2"/>
                </a:solidFill>
                <a:cs typeface="Neo Sans Intel"/>
              </a:rPr>
              <a:t>3</a:t>
            </a:r>
            <a:r>
              <a:rPr lang="en-US" sz="900" b="1" baseline="30000" dirty="0">
                <a:solidFill>
                  <a:schemeClr val="tx2"/>
                </a:solidFill>
                <a:cs typeface="Neo Sans Intel"/>
              </a:rPr>
              <a:t>rd</a:t>
            </a:r>
            <a:r>
              <a:rPr lang="en-US" sz="900" b="1" dirty="0">
                <a:solidFill>
                  <a:schemeClr val="tx2"/>
                </a:solidFill>
                <a:cs typeface="Neo Sans Intel"/>
              </a:rPr>
              <a:t> Party Applications</a:t>
            </a:r>
          </a:p>
        </p:txBody>
      </p:sp>
      <p:sp>
        <p:nvSpPr>
          <p:cNvPr id="48" name="TextBox 47">
            <a:extLst>
              <a:ext uri="{FF2B5EF4-FFF2-40B4-BE49-F238E27FC236}">
                <a16:creationId xmlns:a16="http://schemas.microsoft.com/office/drawing/2014/main" id="{8302758C-65F0-514D-9562-A167712D2C50}"/>
              </a:ext>
            </a:extLst>
          </p:cNvPr>
          <p:cNvSpPr txBox="1"/>
          <p:nvPr/>
        </p:nvSpPr>
        <p:spPr>
          <a:xfrm>
            <a:off x="1" y="2334744"/>
            <a:ext cx="1119126" cy="405352"/>
          </a:xfrm>
          <a:prstGeom prst="rect">
            <a:avLst/>
          </a:prstGeom>
          <a:noFill/>
        </p:spPr>
        <p:txBody>
          <a:bodyPr wrap="square" rtlCol="0">
            <a:spAutoFit/>
          </a:bodyPr>
          <a:lstStyle/>
          <a:p>
            <a:r>
              <a:rPr lang="en-US" sz="900" b="1">
                <a:solidFill>
                  <a:schemeClr val="tx2"/>
                </a:solidFill>
                <a:cs typeface="Neo Sans Intel"/>
              </a:rPr>
              <a:t>Rich Data Models</a:t>
            </a:r>
            <a:endParaRPr lang="en-US" sz="900" b="1" dirty="0">
              <a:solidFill>
                <a:schemeClr val="tx2"/>
              </a:solidFill>
              <a:cs typeface="Neo Sans Intel"/>
            </a:endParaRPr>
          </a:p>
        </p:txBody>
      </p:sp>
      <p:sp>
        <p:nvSpPr>
          <p:cNvPr id="49" name="TextBox 48">
            <a:extLst>
              <a:ext uri="{FF2B5EF4-FFF2-40B4-BE49-F238E27FC236}">
                <a16:creationId xmlns:a16="http://schemas.microsoft.com/office/drawing/2014/main" id="{5F7B5A22-5D79-1F47-A34F-D6D592DE1570}"/>
              </a:ext>
            </a:extLst>
          </p:cNvPr>
          <p:cNvSpPr txBox="1"/>
          <p:nvPr/>
        </p:nvSpPr>
        <p:spPr>
          <a:xfrm>
            <a:off x="-11280" y="2813854"/>
            <a:ext cx="1119126" cy="405352"/>
          </a:xfrm>
          <a:prstGeom prst="rect">
            <a:avLst/>
          </a:prstGeom>
          <a:noFill/>
        </p:spPr>
        <p:txBody>
          <a:bodyPr wrap="square" rtlCol="0">
            <a:spAutoFit/>
          </a:bodyPr>
          <a:lstStyle/>
          <a:p>
            <a:r>
              <a:rPr lang="en-US" sz="900" b="1" dirty="0">
                <a:solidFill>
                  <a:schemeClr val="tx2"/>
                </a:solidFill>
                <a:cs typeface="Neo Sans Intel"/>
              </a:rPr>
              <a:t>Storage Platform</a:t>
            </a:r>
          </a:p>
        </p:txBody>
      </p:sp>
      <p:sp>
        <p:nvSpPr>
          <p:cNvPr id="50" name="TextBox 49">
            <a:extLst>
              <a:ext uri="{FF2B5EF4-FFF2-40B4-BE49-F238E27FC236}">
                <a16:creationId xmlns:a16="http://schemas.microsoft.com/office/drawing/2014/main" id="{6D27A934-B9AC-7D4C-98EB-FF3E24FEC02E}"/>
              </a:ext>
            </a:extLst>
          </p:cNvPr>
          <p:cNvSpPr txBox="1"/>
          <p:nvPr/>
        </p:nvSpPr>
        <p:spPr>
          <a:xfrm>
            <a:off x="72247" y="3492045"/>
            <a:ext cx="1011133" cy="230832"/>
          </a:xfrm>
          <a:prstGeom prst="rect">
            <a:avLst/>
          </a:prstGeom>
          <a:noFill/>
        </p:spPr>
        <p:txBody>
          <a:bodyPr wrap="square" rtlCol="0">
            <a:spAutoFit/>
          </a:bodyPr>
          <a:lstStyle/>
          <a:p>
            <a:r>
              <a:rPr lang="en-US" sz="900" b="1" dirty="0">
                <a:solidFill>
                  <a:schemeClr val="tx2"/>
                </a:solidFill>
                <a:cs typeface="Neo Sans Intel"/>
              </a:rPr>
              <a:t>Storage Media</a:t>
            </a:r>
          </a:p>
        </p:txBody>
      </p:sp>
      <p:sp>
        <p:nvSpPr>
          <p:cNvPr id="51" name="Up-Down Arrow 50">
            <a:extLst>
              <a:ext uri="{FF2B5EF4-FFF2-40B4-BE49-F238E27FC236}">
                <a16:creationId xmlns:a16="http://schemas.microsoft.com/office/drawing/2014/main" id="{ACF68726-D38B-1A40-BAB8-43470990B9B1}"/>
              </a:ext>
            </a:extLst>
          </p:cNvPr>
          <p:cNvSpPr/>
          <p:nvPr/>
        </p:nvSpPr>
        <p:spPr>
          <a:xfrm>
            <a:off x="1389204" y="3188543"/>
            <a:ext cx="140338" cy="294489"/>
          </a:xfrm>
          <a:prstGeom prst="upDownArrow">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53" name="TextBox 52">
            <a:extLst>
              <a:ext uri="{FF2B5EF4-FFF2-40B4-BE49-F238E27FC236}">
                <a16:creationId xmlns:a16="http://schemas.microsoft.com/office/drawing/2014/main" id="{CADC0A1B-955C-FC48-B74C-7D6DFDAC3CEC}"/>
              </a:ext>
            </a:extLst>
          </p:cNvPr>
          <p:cNvSpPr txBox="1"/>
          <p:nvPr/>
        </p:nvSpPr>
        <p:spPr>
          <a:xfrm>
            <a:off x="1434496" y="3226971"/>
            <a:ext cx="564436" cy="228010"/>
          </a:xfrm>
          <a:prstGeom prst="rect">
            <a:avLst/>
          </a:prstGeom>
          <a:noFill/>
        </p:spPr>
        <p:txBody>
          <a:bodyPr wrap="square" rtlCol="0">
            <a:spAutoFit/>
          </a:bodyPr>
          <a:lstStyle/>
          <a:p>
            <a:r>
              <a:rPr lang="en-US" sz="750" b="1" dirty="0">
                <a:solidFill>
                  <a:schemeClr val="tx2"/>
                </a:solidFill>
                <a:cs typeface="Neo Sans Intel"/>
              </a:rPr>
              <a:t>PMDK</a:t>
            </a:r>
          </a:p>
        </p:txBody>
      </p:sp>
      <p:sp>
        <p:nvSpPr>
          <p:cNvPr id="55" name="Rounded Rectangle 54">
            <a:extLst>
              <a:ext uri="{FF2B5EF4-FFF2-40B4-BE49-F238E27FC236}">
                <a16:creationId xmlns:a16="http://schemas.microsoft.com/office/drawing/2014/main" id="{3951B45B-AE89-B248-9E1A-091D453BB893}"/>
              </a:ext>
            </a:extLst>
          </p:cNvPr>
          <p:cNvSpPr/>
          <p:nvPr/>
        </p:nvSpPr>
        <p:spPr>
          <a:xfrm>
            <a:off x="1055967" y="1820064"/>
            <a:ext cx="3354342" cy="354189"/>
          </a:xfrm>
          <a:prstGeom prst="roundRect">
            <a:avLst/>
          </a:prstGeom>
          <a:solidFill>
            <a:schemeClr val="bg2">
              <a:lumMod val="50000"/>
            </a:schemeClr>
          </a:solidFill>
          <a:ln w="9525" cap="flat" cmpd="sng" algn="ctr">
            <a:solidFill>
              <a:schemeClr val="bg2">
                <a:lumMod val="50000"/>
              </a:schemeClr>
            </a:solidFill>
            <a:prstDash val="solid"/>
          </a:ln>
          <a:effectLst/>
        </p:spPr>
        <p:txBody>
          <a:bodyPr rtlCol="0" anchor="ctr"/>
          <a:lstStyle/>
          <a:p>
            <a:pPr algn="ctr" defTabSz="685783">
              <a:defRPr/>
            </a:pPr>
            <a:r>
              <a:rPr lang="en-US" sz="1200" b="1" kern="0" dirty="0">
                <a:solidFill>
                  <a:prstClr val="white"/>
                </a:solidFill>
              </a:rPr>
              <a:t>HPC Workflow</a:t>
            </a:r>
          </a:p>
        </p:txBody>
      </p:sp>
      <p:sp>
        <p:nvSpPr>
          <p:cNvPr id="61" name="TextBox 60">
            <a:extLst>
              <a:ext uri="{FF2B5EF4-FFF2-40B4-BE49-F238E27FC236}">
                <a16:creationId xmlns:a16="http://schemas.microsoft.com/office/drawing/2014/main" id="{524DFF65-B823-8E44-B0E1-7E666EB4B9A3}"/>
              </a:ext>
            </a:extLst>
          </p:cNvPr>
          <p:cNvSpPr txBox="1"/>
          <p:nvPr/>
        </p:nvSpPr>
        <p:spPr>
          <a:xfrm rot="5400000">
            <a:off x="3478571" y="3520393"/>
            <a:ext cx="835012" cy="207749"/>
          </a:xfrm>
          <a:prstGeom prst="rect">
            <a:avLst/>
          </a:prstGeom>
          <a:noFill/>
        </p:spPr>
        <p:txBody>
          <a:bodyPr wrap="square" rtlCol="0">
            <a:spAutoFit/>
          </a:bodyPr>
          <a:lstStyle/>
          <a:p>
            <a:r>
              <a:rPr lang="en-US" sz="750" b="1" dirty="0">
                <a:solidFill>
                  <a:schemeClr val="tx2"/>
                </a:solidFill>
                <a:cs typeface="Neo Sans Intel"/>
              </a:rPr>
              <a:t>Mercury/OFI</a:t>
            </a:r>
          </a:p>
        </p:txBody>
      </p:sp>
      <p:sp>
        <p:nvSpPr>
          <p:cNvPr id="63" name="Up-Down Arrow 62">
            <a:extLst>
              <a:ext uri="{FF2B5EF4-FFF2-40B4-BE49-F238E27FC236}">
                <a16:creationId xmlns:a16="http://schemas.microsoft.com/office/drawing/2014/main" id="{6F9246AB-15E3-E746-8BBF-45E81217099A}"/>
              </a:ext>
            </a:extLst>
          </p:cNvPr>
          <p:cNvSpPr/>
          <p:nvPr/>
        </p:nvSpPr>
        <p:spPr>
          <a:xfrm rot="10800000">
            <a:off x="3711990" y="3194440"/>
            <a:ext cx="140162" cy="776546"/>
          </a:xfrm>
          <a:prstGeom prst="upDownArrow">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64" name="TextBox 63">
            <a:extLst>
              <a:ext uri="{FF2B5EF4-FFF2-40B4-BE49-F238E27FC236}">
                <a16:creationId xmlns:a16="http://schemas.microsoft.com/office/drawing/2014/main" id="{AED5AD9C-C5F7-9D43-9EED-DF8ADE7C8B85}"/>
              </a:ext>
            </a:extLst>
          </p:cNvPr>
          <p:cNvSpPr txBox="1"/>
          <p:nvPr/>
        </p:nvSpPr>
        <p:spPr>
          <a:xfrm rot="5400000">
            <a:off x="3942168" y="3585108"/>
            <a:ext cx="564436" cy="228010"/>
          </a:xfrm>
          <a:prstGeom prst="rect">
            <a:avLst/>
          </a:prstGeom>
          <a:noFill/>
        </p:spPr>
        <p:txBody>
          <a:bodyPr wrap="square" rtlCol="0">
            <a:spAutoFit/>
          </a:bodyPr>
          <a:lstStyle/>
          <a:p>
            <a:r>
              <a:rPr lang="en-US" sz="750" b="1" dirty="0" err="1">
                <a:solidFill>
                  <a:schemeClr val="tx2"/>
                </a:solidFill>
                <a:cs typeface="Neo Sans Intel"/>
              </a:rPr>
              <a:t>gRPC</a:t>
            </a:r>
            <a:endParaRPr lang="en-US" sz="750" b="1" dirty="0">
              <a:solidFill>
                <a:schemeClr val="tx2"/>
              </a:solidFill>
              <a:cs typeface="Neo Sans Intel"/>
            </a:endParaRPr>
          </a:p>
        </p:txBody>
      </p:sp>
      <p:sp>
        <p:nvSpPr>
          <p:cNvPr id="65" name="TextBox 64">
            <a:extLst>
              <a:ext uri="{FF2B5EF4-FFF2-40B4-BE49-F238E27FC236}">
                <a16:creationId xmlns:a16="http://schemas.microsoft.com/office/drawing/2014/main" id="{8D46F15E-4FAE-9645-8099-78D1AEF33CA3}"/>
              </a:ext>
            </a:extLst>
          </p:cNvPr>
          <p:cNvSpPr txBox="1"/>
          <p:nvPr/>
        </p:nvSpPr>
        <p:spPr>
          <a:xfrm>
            <a:off x="3749504" y="4153341"/>
            <a:ext cx="987849" cy="228010"/>
          </a:xfrm>
          <a:prstGeom prst="rect">
            <a:avLst/>
          </a:prstGeom>
          <a:noFill/>
        </p:spPr>
        <p:txBody>
          <a:bodyPr wrap="square" rtlCol="0">
            <a:spAutoFit/>
          </a:bodyPr>
          <a:lstStyle/>
          <a:p>
            <a:r>
              <a:rPr lang="en-US" sz="750" dirty="0">
                <a:solidFill>
                  <a:schemeClr val="tx2"/>
                </a:solidFill>
                <a:cs typeface="Neo Sans Intel"/>
              </a:rPr>
              <a:t>Control Plane</a:t>
            </a:r>
          </a:p>
        </p:txBody>
      </p:sp>
      <p:sp>
        <p:nvSpPr>
          <p:cNvPr id="66" name="TextBox 65">
            <a:extLst>
              <a:ext uri="{FF2B5EF4-FFF2-40B4-BE49-F238E27FC236}">
                <a16:creationId xmlns:a16="http://schemas.microsoft.com/office/drawing/2014/main" id="{55A56896-65F7-2545-916F-2B036D7A7152}"/>
              </a:ext>
            </a:extLst>
          </p:cNvPr>
          <p:cNvSpPr txBox="1"/>
          <p:nvPr/>
        </p:nvSpPr>
        <p:spPr>
          <a:xfrm>
            <a:off x="3439870" y="3970986"/>
            <a:ext cx="769316" cy="228010"/>
          </a:xfrm>
          <a:prstGeom prst="rect">
            <a:avLst/>
          </a:prstGeom>
          <a:noFill/>
        </p:spPr>
        <p:txBody>
          <a:bodyPr wrap="square" rtlCol="0">
            <a:spAutoFit/>
          </a:bodyPr>
          <a:lstStyle/>
          <a:p>
            <a:r>
              <a:rPr lang="en-US" sz="750" dirty="0">
                <a:solidFill>
                  <a:schemeClr val="tx2"/>
                </a:solidFill>
                <a:cs typeface="Neo Sans Intel"/>
              </a:rPr>
              <a:t>Data Plane</a:t>
            </a:r>
          </a:p>
        </p:txBody>
      </p:sp>
      <p:sp>
        <p:nvSpPr>
          <p:cNvPr id="57" name="Rounded Rectangle 56">
            <a:extLst>
              <a:ext uri="{FF2B5EF4-FFF2-40B4-BE49-F238E27FC236}">
                <a16:creationId xmlns:a16="http://schemas.microsoft.com/office/drawing/2014/main" id="{7551FC63-FFE9-0A4A-BED7-03E580A5F973}"/>
              </a:ext>
            </a:extLst>
          </p:cNvPr>
          <p:cNvSpPr/>
          <p:nvPr/>
        </p:nvSpPr>
        <p:spPr>
          <a:xfrm>
            <a:off x="2012732" y="2288131"/>
            <a:ext cx="548717" cy="354189"/>
          </a:xfrm>
          <a:prstGeom prst="roundRect">
            <a:avLst/>
          </a:prstGeom>
          <a:solidFill>
            <a:srgbClr val="003C71"/>
          </a:solidFill>
          <a:ln w="9525" cap="flat" cmpd="sng" algn="ctr">
            <a:solidFill>
              <a:srgbClr val="003C71"/>
            </a:solidFill>
            <a:prstDash val="solid"/>
          </a:ln>
          <a:effectLst/>
        </p:spPr>
        <p:txBody>
          <a:bodyPr rtlCol="0" anchor="ctr"/>
          <a:lstStyle/>
          <a:p>
            <a:pPr algn="ctr" defTabSz="685783">
              <a:defRPr/>
            </a:pPr>
            <a:r>
              <a:rPr lang="en-US" sz="1000" b="1" kern="0" dirty="0">
                <a:solidFill>
                  <a:prstClr val="white"/>
                </a:solidFill>
              </a:rPr>
              <a:t>HDF5</a:t>
            </a:r>
          </a:p>
        </p:txBody>
      </p:sp>
      <p:sp>
        <p:nvSpPr>
          <p:cNvPr id="58" name="Rounded Rectangle 57">
            <a:extLst>
              <a:ext uri="{FF2B5EF4-FFF2-40B4-BE49-F238E27FC236}">
                <a16:creationId xmlns:a16="http://schemas.microsoft.com/office/drawing/2014/main" id="{1092FDA4-E279-D640-8811-FC3E9A83A204}"/>
              </a:ext>
            </a:extLst>
          </p:cNvPr>
          <p:cNvSpPr/>
          <p:nvPr/>
        </p:nvSpPr>
        <p:spPr>
          <a:xfrm>
            <a:off x="2613458" y="2289248"/>
            <a:ext cx="712176" cy="354189"/>
          </a:xfrm>
          <a:prstGeom prst="roundRect">
            <a:avLst/>
          </a:prstGeom>
          <a:solidFill>
            <a:srgbClr val="003C71"/>
          </a:solidFill>
          <a:ln w="9525" cap="flat" cmpd="sng" algn="ctr">
            <a:solidFill>
              <a:srgbClr val="003C71"/>
            </a:solidFill>
            <a:prstDash val="solid"/>
          </a:ln>
          <a:effectLst/>
        </p:spPr>
        <p:txBody>
          <a:bodyPr rtlCol="0" anchor="ctr"/>
          <a:lstStyle/>
          <a:p>
            <a:pPr algn="ctr" defTabSz="685783">
              <a:defRPr/>
            </a:pPr>
            <a:r>
              <a:rPr lang="en-US" sz="1000" b="1" kern="0" dirty="0">
                <a:solidFill>
                  <a:prstClr val="white"/>
                </a:solidFill>
              </a:rPr>
              <a:t>Apache</a:t>
            </a:r>
          </a:p>
          <a:p>
            <a:pPr algn="ctr" defTabSz="685783">
              <a:defRPr/>
            </a:pPr>
            <a:r>
              <a:rPr lang="en-US" sz="1000" b="1" kern="0" dirty="0">
                <a:solidFill>
                  <a:prstClr val="white"/>
                </a:solidFill>
              </a:rPr>
              <a:t>Arrow</a:t>
            </a:r>
          </a:p>
        </p:txBody>
      </p:sp>
      <p:sp>
        <p:nvSpPr>
          <p:cNvPr id="59" name="Rounded Rectangle 58">
            <a:extLst>
              <a:ext uri="{FF2B5EF4-FFF2-40B4-BE49-F238E27FC236}">
                <a16:creationId xmlns:a16="http://schemas.microsoft.com/office/drawing/2014/main" id="{D94FDD9A-26E5-F34D-988F-58A276364289}"/>
              </a:ext>
            </a:extLst>
          </p:cNvPr>
          <p:cNvSpPr/>
          <p:nvPr/>
        </p:nvSpPr>
        <p:spPr>
          <a:xfrm>
            <a:off x="3381470" y="2296594"/>
            <a:ext cx="666364" cy="354189"/>
          </a:xfrm>
          <a:prstGeom prst="roundRect">
            <a:avLst/>
          </a:prstGeom>
          <a:solidFill>
            <a:srgbClr val="003C71"/>
          </a:solidFill>
          <a:ln w="9525" cap="flat" cmpd="sng" algn="ctr">
            <a:solidFill>
              <a:srgbClr val="003C71"/>
            </a:solidFill>
            <a:prstDash val="solid"/>
          </a:ln>
          <a:effectLst/>
        </p:spPr>
        <p:txBody>
          <a:bodyPr rtlCol="0" anchor="ctr"/>
          <a:lstStyle/>
          <a:p>
            <a:pPr algn="ctr" defTabSz="685783">
              <a:defRPr/>
            </a:pPr>
            <a:r>
              <a:rPr lang="en-US" sz="1000" b="1" kern="0" dirty="0">
                <a:solidFill>
                  <a:prstClr val="white"/>
                </a:solidFill>
              </a:rPr>
              <a:t>SQL</a:t>
            </a:r>
          </a:p>
        </p:txBody>
      </p:sp>
      <p:sp>
        <p:nvSpPr>
          <p:cNvPr id="60" name="Rounded Rectangle 59">
            <a:extLst>
              <a:ext uri="{FF2B5EF4-FFF2-40B4-BE49-F238E27FC236}">
                <a16:creationId xmlns:a16="http://schemas.microsoft.com/office/drawing/2014/main" id="{05A205EC-E1D4-6742-9054-42D11AEDB1F8}"/>
              </a:ext>
            </a:extLst>
          </p:cNvPr>
          <p:cNvSpPr/>
          <p:nvPr/>
        </p:nvSpPr>
        <p:spPr>
          <a:xfrm>
            <a:off x="4103670" y="2296594"/>
            <a:ext cx="305776" cy="354189"/>
          </a:xfrm>
          <a:prstGeom prst="roundRect">
            <a:avLst/>
          </a:prstGeom>
          <a:solidFill>
            <a:srgbClr val="003C71"/>
          </a:solidFill>
          <a:ln w="9525" cap="flat" cmpd="sng" algn="ctr">
            <a:solidFill>
              <a:srgbClr val="003C71"/>
            </a:solidFill>
            <a:prstDash val="solid"/>
          </a:ln>
          <a:effectLst/>
        </p:spPr>
        <p:txBody>
          <a:bodyPr rtlCol="0" anchor="ctr"/>
          <a:lstStyle/>
          <a:p>
            <a:pPr algn="ctr" defTabSz="685783">
              <a:defRPr/>
            </a:pPr>
            <a:r>
              <a:rPr lang="en-US" sz="1000" b="1" kern="0" dirty="0">
                <a:solidFill>
                  <a:prstClr val="white"/>
                </a:solidFill>
              </a:rPr>
              <a:t>…</a:t>
            </a:r>
          </a:p>
        </p:txBody>
      </p:sp>
      <p:sp>
        <p:nvSpPr>
          <p:cNvPr id="68" name="TextBox 67">
            <a:extLst>
              <a:ext uri="{FF2B5EF4-FFF2-40B4-BE49-F238E27FC236}">
                <a16:creationId xmlns:a16="http://schemas.microsoft.com/office/drawing/2014/main" id="{5C98B326-CD24-D948-98E7-9E15C779789F}"/>
              </a:ext>
            </a:extLst>
          </p:cNvPr>
          <p:cNvSpPr txBox="1"/>
          <p:nvPr/>
        </p:nvSpPr>
        <p:spPr>
          <a:xfrm>
            <a:off x="3458095" y="4206240"/>
            <a:ext cx="65" cy="169277"/>
          </a:xfrm>
          <a:prstGeom prst="rect">
            <a:avLst/>
          </a:prstGeom>
          <a:noFill/>
        </p:spPr>
        <p:txBody>
          <a:bodyPr vert="horz" wrap="none" lIns="0" tIns="0" rIns="0" bIns="0" rtlCol="0">
            <a:spAutoFit/>
          </a:bodyPr>
          <a:lstStyle/>
          <a:p>
            <a:endParaRPr lang="fr-FR" sz="1100" dirty="0" err="1">
              <a:solidFill>
                <a:srgbClr val="003C71"/>
              </a:solidFill>
            </a:endParaRPr>
          </a:p>
        </p:txBody>
      </p:sp>
      <p:sp>
        <p:nvSpPr>
          <p:cNvPr id="69" name="Up-Down Arrow 68">
            <a:extLst>
              <a:ext uri="{FF2B5EF4-FFF2-40B4-BE49-F238E27FC236}">
                <a16:creationId xmlns:a16="http://schemas.microsoft.com/office/drawing/2014/main" id="{CC89347A-167D-DD43-AA36-B719B25BEFDB}"/>
              </a:ext>
            </a:extLst>
          </p:cNvPr>
          <p:cNvSpPr/>
          <p:nvPr/>
        </p:nvSpPr>
        <p:spPr>
          <a:xfrm>
            <a:off x="2250886" y="3176985"/>
            <a:ext cx="140338" cy="294489"/>
          </a:xfrm>
          <a:prstGeom prst="upDownArrow">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70" name="TextBox 69">
            <a:extLst>
              <a:ext uri="{FF2B5EF4-FFF2-40B4-BE49-F238E27FC236}">
                <a16:creationId xmlns:a16="http://schemas.microsoft.com/office/drawing/2014/main" id="{7F4AC396-398D-3042-9775-72AF103F0B88}"/>
              </a:ext>
            </a:extLst>
          </p:cNvPr>
          <p:cNvSpPr txBox="1"/>
          <p:nvPr/>
        </p:nvSpPr>
        <p:spPr>
          <a:xfrm>
            <a:off x="2296178" y="3215413"/>
            <a:ext cx="564436" cy="207749"/>
          </a:xfrm>
          <a:prstGeom prst="rect">
            <a:avLst/>
          </a:prstGeom>
          <a:noFill/>
        </p:spPr>
        <p:txBody>
          <a:bodyPr wrap="square" rtlCol="0">
            <a:spAutoFit/>
          </a:bodyPr>
          <a:lstStyle/>
          <a:p>
            <a:r>
              <a:rPr lang="en-US" sz="750" b="1" dirty="0">
                <a:solidFill>
                  <a:schemeClr val="tx2"/>
                </a:solidFill>
                <a:cs typeface="Neo Sans Intel"/>
              </a:rPr>
              <a:t>SPDK</a:t>
            </a:r>
          </a:p>
        </p:txBody>
      </p:sp>
      <p:sp>
        <p:nvSpPr>
          <p:cNvPr id="71" name="Up-Down Arrow 70">
            <a:extLst>
              <a:ext uri="{FF2B5EF4-FFF2-40B4-BE49-F238E27FC236}">
                <a16:creationId xmlns:a16="http://schemas.microsoft.com/office/drawing/2014/main" id="{CB22F2D2-BF0C-8947-B816-426B481D8D94}"/>
              </a:ext>
            </a:extLst>
          </p:cNvPr>
          <p:cNvSpPr/>
          <p:nvPr/>
        </p:nvSpPr>
        <p:spPr>
          <a:xfrm rot="10800000">
            <a:off x="4047832" y="3179090"/>
            <a:ext cx="139956" cy="1019905"/>
          </a:xfrm>
          <a:prstGeom prst="upDownArrow">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33" name="Slide Number Placeholder 1">
            <a:extLst>
              <a:ext uri="{FF2B5EF4-FFF2-40B4-BE49-F238E27FC236}">
                <a16:creationId xmlns:a16="http://schemas.microsoft.com/office/drawing/2014/main" id="{9EB7F6CE-3DE4-FD48-9639-3CE651966F08}"/>
              </a:ext>
            </a:extLst>
          </p:cNvPr>
          <p:cNvSpPr>
            <a:spLocks noGrp="1"/>
          </p:cNvSpPr>
          <p:nvPr>
            <p:ph type="sldNum" sz="quarter" idx="12"/>
          </p:nvPr>
        </p:nvSpPr>
        <p:spPr>
          <a:xfrm>
            <a:off x="6872352" y="4824387"/>
            <a:ext cx="2133600" cy="273844"/>
          </a:xfrm>
        </p:spPr>
        <p:txBody>
          <a:bodyPr/>
          <a:lstStyle/>
          <a:p>
            <a:fld id="{EE2556C5-CE8C-6547-B838-EA80C61A4AF7}" type="slidenum">
              <a:rPr lang="en-US" smtClean="0"/>
              <a:pPr/>
              <a:t>5</a:t>
            </a:fld>
            <a:endParaRPr lang="en-US" dirty="0"/>
          </a:p>
        </p:txBody>
      </p:sp>
    </p:spTree>
    <p:extLst>
      <p:ext uri="{BB962C8B-B14F-4D97-AF65-F5344CB8AC3E}">
        <p14:creationId xmlns:p14="http://schemas.microsoft.com/office/powerpoint/2010/main" val="32358678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6EC49C0-8D53-1541-A54D-441AAFE60991}"/>
              </a:ext>
            </a:extLst>
          </p:cNvPr>
          <p:cNvSpPr>
            <a:spLocks noGrp="1"/>
          </p:cNvSpPr>
          <p:nvPr>
            <p:ph type="sldNum" sz="quarter" idx="12"/>
          </p:nvPr>
        </p:nvSpPr>
        <p:spPr/>
        <p:txBody>
          <a:bodyPr/>
          <a:lstStyle/>
          <a:p>
            <a:fld id="{EE2556C5-CE8C-6547-B838-EA80C61A4AF7}" type="slidenum">
              <a:rPr lang="en-US" smtClean="0"/>
              <a:pPr/>
              <a:t>6</a:t>
            </a:fld>
            <a:endParaRPr lang="en-US" dirty="0"/>
          </a:p>
        </p:txBody>
      </p:sp>
      <p:sp>
        <p:nvSpPr>
          <p:cNvPr id="3" name="Title 2">
            <a:extLst>
              <a:ext uri="{FF2B5EF4-FFF2-40B4-BE49-F238E27FC236}">
                <a16:creationId xmlns:a16="http://schemas.microsoft.com/office/drawing/2014/main" id="{6A9F6251-BD87-3642-BADF-31C65859F519}"/>
              </a:ext>
            </a:extLst>
          </p:cNvPr>
          <p:cNvSpPr>
            <a:spLocks noGrp="1"/>
          </p:cNvSpPr>
          <p:nvPr>
            <p:ph type="title"/>
          </p:nvPr>
        </p:nvSpPr>
        <p:spPr/>
        <p:txBody>
          <a:bodyPr/>
          <a:lstStyle/>
          <a:p>
            <a:r>
              <a:rPr lang="fr-FR" b="1" u="sng" dirty="0" err="1"/>
              <a:t>D</a:t>
            </a:r>
            <a:r>
              <a:rPr lang="fr-FR" dirty="0" err="1"/>
              <a:t>istributed</a:t>
            </a:r>
            <a:r>
              <a:rPr lang="fr-FR" dirty="0"/>
              <a:t> </a:t>
            </a:r>
            <a:r>
              <a:rPr lang="fr-FR" b="1" u="sng" dirty="0" err="1"/>
              <a:t>A</a:t>
            </a:r>
            <a:r>
              <a:rPr lang="fr-FR" dirty="0" err="1"/>
              <a:t>sync</a:t>
            </a:r>
            <a:r>
              <a:rPr lang="fr-FR" dirty="0"/>
              <a:t> </a:t>
            </a:r>
            <a:r>
              <a:rPr lang="fr-FR" b="1" u="sng" dirty="0"/>
              <a:t>O</a:t>
            </a:r>
            <a:r>
              <a:rPr lang="fr-FR" dirty="0"/>
              <a:t>bject </a:t>
            </a:r>
            <a:r>
              <a:rPr lang="fr-FR" b="1" u="sng" dirty="0"/>
              <a:t>S</a:t>
            </a:r>
            <a:r>
              <a:rPr lang="fr-FR" dirty="0"/>
              <a:t>torage</a:t>
            </a:r>
          </a:p>
        </p:txBody>
      </p:sp>
      <p:sp>
        <p:nvSpPr>
          <p:cNvPr id="37" name="Rounded Rectangle 36">
            <a:extLst>
              <a:ext uri="{FF2B5EF4-FFF2-40B4-BE49-F238E27FC236}">
                <a16:creationId xmlns:a16="http://schemas.microsoft.com/office/drawing/2014/main" id="{0795DECB-CC85-704D-9F41-4A2CCD1B2CB7}"/>
              </a:ext>
            </a:extLst>
          </p:cNvPr>
          <p:cNvSpPr/>
          <p:nvPr/>
        </p:nvSpPr>
        <p:spPr>
          <a:xfrm>
            <a:off x="1055967" y="2751197"/>
            <a:ext cx="3354342" cy="436243"/>
          </a:xfrm>
          <a:prstGeom prst="roundRect">
            <a:avLst/>
          </a:prstGeom>
          <a:solidFill>
            <a:srgbClr val="0071C5"/>
          </a:solidFill>
          <a:ln w="9525" cap="flat" cmpd="sng" algn="ctr">
            <a:noFill/>
            <a:prstDash val="solid"/>
          </a:ln>
          <a:effectLst/>
        </p:spPr>
        <p:txBody>
          <a:bodyPr rtlCol="0" anchor="ctr"/>
          <a:lstStyle/>
          <a:p>
            <a:pPr algn="ctr" defTabSz="685783">
              <a:defRPr/>
            </a:pPr>
            <a:r>
              <a:rPr lang="en-US" sz="1200" b="1" kern="0" dirty="0">
                <a:solidFill>
                  <a:prstClr val="white"/>
                </a:solidFill>
              </a:rPr>
              <a:t>DAOS Storage Engine</a:t>
            </a:r>
          </a:p>
          <a:p>
            <a:pPr algn="ctr" defTabSz="685783">
              <a:defRPr/>
            </a:pPr>
            <a:r>
              <a:rPr lang="en-US" sz="750" i="1" kern="0" dirty="0">
                <a:solidFill>
                  <a:prstClr val="white"/>
                </a:solidFill>
              </a:rPr>
              <a:t>Open Source Apache 2.0 License</a:t>
            </a:r>
          </a:p>
        </p:txBody>
      </p:sp>
      <p:sp>
        <p:nvSpPr>
          <p:cNvPr id="38" name="Rectangle 37">
            <a:extLst>
              <a:ext uri="{FF2B5EF4-FFF2-40B4-BE49-F238E27FC236}">
                <a16:creationId xmlns:a16="http://schemas.microsoft.com/office/drawing/2014/main" id="{5CFEFBB7-CB39-CE40-8C39-6D0831FD8187}"/>
              </a:ext>
            </a:extLst>
          </p:cNvPr>
          <p:cNvSpPr/>
          <p:nvPr/>
        </p:nvSpPr>
        <p:spPr>
          <a:xfrm>
            <a:off x="1191412" y="3481030"/>
            <a:ext cx="548418" cy="297739"/>
          </a:xfrm>
          <a:prstGeom prst="rect">
            <a:avLst/>
          </a:prstGeom>
          <a:solidFill>
            <a:srgbClr val="FF4E00"/>
          </a:solidFill>
          <a:ln w="9525" cap="flat" cmpd="sng" algn="ctr">
            <a:solidFill>
              <a:srgbClr val="002060"/>
            </a:solidFill>
            <a:prstDash val="solid"/>
          </a:ln>
          <a:effectLst/>
        </p:spPr>
        <p:txBody>
          <a:bodyPr rtlCol="0" anchor="ctr"/>
          <a:lstStyle/>
          <a:p>
            <a:pPr algn="ctr" defTabSz="514337">
              <a:defRPr/>
            </a:pPr>
            <a:r>
              <a:rPr lang="en-US" sz="675" kern="0" dirty="0">
                <a:solidFill>
                  <a:prstClr val="white"/>
                </a:solidFill>
              </a:rPr>
              <a:t>NVRAM</a:t>
            </a:r>
            <a:endParaRPr lang="en-US" sz="450" kern="0" dirty="0">
              <a:solidFill>
                <a:prstClr val="white"/>
              </a:solidFill>
            </a:endParaRPr>
          </a:p>
        </p:txBody>
      </p:sp>
      <p:sp>
        <p:nvSpPr>
          <p:cNvPr id="39" name="Can 38">
            <a:extLst>
              <a:ext uri="{FF2B5EF4-FFF2-40B4-BE49-F238E27FC236}">
                <a16:creationId xmlns:a16="http://schemas.microsoft.com/office/drawing/2014/main" id="{33172BCA-67F5-7E47-8FD9-B0C12941A517}"/>
              </a:ext>
            </a:extLst>
          </p:cNvPr>
          <p:cNvSpPr/>
          <p:nvPr/>
        </p:nvSpPr>
        <p:spPr>
          <a:xfrm>
            <a:off x="2839029" y="3478062"/>
            <a:ext cx="454790" cy="294958"/>
          </a:xfrm>
          <a:prstGeom prst="can">
            <a:avLst/>
          </a:prstGeom>
          <a:solidFill>
            <a:srgbClr val="B1BABF">
              <a:lumMod val="50000"/>
            </a:srgbClr>
          </a:solidFill>
          <a:ln w="9525" cap="flat" cmpd="sng" algn="ctr">
            <a:solidFill>
              <a:srgbClr val="B1BABF"/>
            </a:solidFill>
            <a:prstDash val="solid"/>
          </a:ln>
          <a:effectLst/>
        </p:spPr>
        <p:txBody>
          <a:bodyPr rtlCol="0" anchor="ctr"/>
          <a:lstStyle/>
          <a:p>
            <a:pPr algn="ctr" defTabSz="514337">
              <a:defRPr/>
            </a:pPr>
            <a:r>
              <a:rPr lang="en-US" sz="675" kern="0" dirty="0">
                <a:solidFill>
                  <a:prstClr val="white"/>
                </a:solidFill>
              </a:rPr>
              <a:t>HDD</a:t>
            </a:r>
          </a:p>
        </p:txBody>
      </p:sp>
      <p:sp>
        <p:nvSpPr>
          <p:cNvPr id="40" name="Rectangle 39">
            <a:extLst>
              <a:ext uri="{FF2B5EF4-FFF2-40B4-BE49-F238E27FC236}">
                <a16:creationId xmlns:a16="http://schemas.microsoft.com/office/drawing/2014/main" id="{8D241082-A279-1E40-86D8-F5457C2F2395}"/>
              </a:ext>
            </a:extLst>
          </p:cNvPr>
          <p:cNvSpPr/>
          <p:nvPr/>
        </p:nvSpPr>
        <p:spPr>
          <a:xfrm>
            <a:off x="1160287" y="3514629"/>
            <a:ext cx="548418" cy="297739"/>
          </a:xfrm>
          <a:prstGeom prst="rect">
            <a:avLst/>
          </a:prstGeom>
          <a:solidFill>
            <a:srgbClr val="FF4E00"/>
          </a:solidFill>
          <a:ln w="9525" cap="flat" cmpd="sng" algn="ctr">
            <a:solidFill>
              <a:srgbClr val="002060"/>
            </a:solidFill>
            <a:prstDash val="solid"/>
          </a:ln>
          <a:effectLst/>
        </p:spPr>
        <p:txBody>
          <a:bodyPr rtlCol="0" anchor="ctr"/>
          <a:lstStyle/>
          <a:p>
            <a:pPr algn="ctr" defTabSz="514337">
              <a:defRPr/>
            </a:pPr>
            <a:r>
              <a:rPr lang="en-US" sz="675" kern="0" dirty="0">
                <a:solidFill>
                  <a:prstClr val="white"/>
                </a:solidFill>
              </a:rPr>
              <a:t>SCM</a:t>
            </a:r>
            <a:endParaRPr lang="en-US" sz="450" kern="0" dirty="0">
              <a:solidFill>
                <a:prstClr val="white"/>
              </a:solidFill>
            </a:endParaRPr>
          </a:p>
        </p:txBody>
      </p:sp>
      <p:cxnSp>
        <p:nvCxnSpPr>
          <p:cNvPr id="41" name="Straight Connector 40">
            <a:extLst>
              <a:ext uri="{FF2B5EF4-FFF2-40B4-BE49-F238E27FC236}">
                <a16:creationId xmlns:a16="http://schemas.microsoft.com/office/drawing/2014/main" id="{E6C40AB3-7E39-2D4C-875E-9D55908CEE83}"/>
              </a:ext>
            </a:extLst>
          </p:cNvPr>
          <p:cNvCxnSpPr/>
          <p:nvPr/>
        </p:nvCxnSpPr>
        <p:spPr>
          <a:xfrm>
            <a:off x="2753670" y="3481030"/>
            <a:ext cx="623099" cy="337904"/>
          </a:xfrm>
          <a:prstGeom prst="line">
            <a:avLst/>
          </a:prstGeom>
          <a:noFill/>
          <a:ln w="25400" cap="flat" cmpd="sng" algn="ctr">
            <a:solidFill>
              <a:srgbClr val="003C71"/>
            </a:solidFill>
            <a:prstDash val="solid"/>
          </a:ln>
          <a:effectLst/>
        </p:spPr>
      </p:cxnSp>
      <p:cxnSp>
        <p:nvCxnSpPr>
          <p:cNvPr id="42" name="Straight Connector 41">
            <a:extLst>
              <a:ext uri="{FF2B5EF4-FFF2-40B4-BE49-F238E27FC236}">
                <a16:creationId xmlns:a16="http://schemas.microsoft.com/office/drawing/2014/main" id="{ADA05D07-285A-1E47-A06C-654C90136C37}"/>
              </a:ext>
            </a:extLst>
          </p:cNvPr>
          <p:cNvCxnSpPr/>
          <p:nvPr/>
        </p:nvCxnSpPr>
        <p:spPr>
          <a:xfrm flipV="1">
            <a:off x="2753670" y="3452863"/>
            <a:ext cx="623099" cy="366071"/>
          </a:xfrm>
          <a:prstGeom prst="line">
            <a:avLst/>
          </a:prstGeom>
          <a:noFill/>
          <a:ln w="25400" cap="flat" cmpd="sng" algn="ctr">
            <a:solidFill>
              <a:srgbClr val="003C71"/>
            </a:solidFill>
            <a:prstDash val="solid"/>
          </a:ln>
          <a:effectLst/>
        </p:spPr>
      </p:cxnSp>
      <p:sp>
        <p:nvSpPr>
          <p:cNvPr id="43" name="Rounded Rectangle 42">
            <a:extLst>
              <a:ext uri="{FF2B5EF4-FFF2-40B4-BE49-F238E27FC236}">
                <a16:creationId xmlns:a16="http://schemas.microsoft.com/office/drawing/2014/main" id="{76AE14D1-E0A9-3E4A-B720-CE3E9BBE8C68}"/>
              </a:ext>
            </a:extLst>
          </p:cNvPr>
          <p:cNvSpPr/>
          <p:nvPr/>
        </p:nvSpPr>
        <p:spPr>
          <a:xfrm>
            <a:off x="1060583" y="2289248"/>
            <a:ext cx="900140" cy="354189"/>
          </a:xfrm>
          <a:prstGeom prst="roundRect">
            <a:avLst/>
          </a:prstGeom>
          <a:solidFill>
            <a:srgbClr val="003C71"/>
          </a:solidFill>
          <a:ln w="9525" cap="flat" cmpd="sng" algn="ctr">
            <a:solidFill>
              <a:srgbClr val="003C71"/>
            </a:solidFill>
            <a:prstDash val="solid"/>
          </a:ln>
          <a:effectLst/>
        </p:spPr>
        <p:txBody>
          <a:bodyPr rtlCol="0" anchor="ctr"/>
          <a:lstStyle/>
          <a:p>
            <a:pPr algn="ctr" defTabSz="685783">
              <a:defRPr/>
            </a:pPr>
            <a:r>
              <a:rPr lang="en-US" sz="1000" b="1" kern="0" dirty="0">
                <a:solidFill>
                  <a:prstClr val="white"/>
                </a:solidFill>
              </a:rPr>
              <a:t>Relaxed</a:t>
            </a:r>
          </a:p>
          <a:p>
            <a:pPr algn="ctr" defTabSz="685783">
              <a:defRPr/>
            </a:pPr>
            <a:r>
              <a:rPr lang="en-US" sz="1000" b="1" kern="0" dirty="0">
                <a:solidFill>
                  <a:prstClr val="white"/>
                </a:solidFill>
              </a:rPr>
              <a:t>POSIX I/O</a:t>
            </a:r>
          </a:p>
        </p:txBody>
      </p:sp>
      <p:sp>
        <p:nvSpPr>
          <p:cNvPr id="44" name="Rectangle 43">
            <a:extLst>
              <a:ext uri="{FF2B5EF4-FFF2-40B4-BE49-F238E27FC236}">
                <a16:creationId xmlns:a16="http://schemas.microsoft.com/office/drawing/2014/main" id="{47DA3A82-5DA7-EF40-BC80-43E1BF543A4A}"/>
              </a:ext>
            </a:extLst>
          </p:cNvPr>
          <p:cNvSpPr/>
          <p:nvPr/>
        </p:nvSpPr>
        <p:spPr>
          <a:xfrm>
            <a:off x="2046659" y="3456947"/>
            <a:ext cx="548418" cy="297739"/>
          </a:xfrm>
          <a:prstGeom prst="rect">
            <a:avLst/>
          </a:prstGeom>
          <a:solidFill>
            <a:srgbClr val="FF4E00">
              <a:lumMod val="75000"/>
            </a:srgbClr>
          </a:solidFill>
          <a:ln w="9525" cap="flat" cmpd="sng" algn="ctr">
            <a:solidFill>
              <a:srgbClr val="002060"/>
            </a:solidFill>
            <a:prstDash val="solid"/>
          </a:ln>
          <a:effectLst/>
        </p:spPr>
        <p:txBody>
          <a:bodyPr rtlCol="0" anchor="ctr"/>
          <a:lstStyle/>
          <a:p>
            <a:pPr algn="ctr" defTabSz="514337">
              <a:defRPr/>
            </a:pPr>
            <a:r>
              <a:rPr lang="en-US" sz="675" kern="0">
                <a:solidFill>
                  <a:prstClr val="white"/>
                </a:solidFill>
              </a:rPr>
              <a:t>NVMe</a:t>
            </a:r>
            <a:endParaRPr lang="en-US" sz="675" kern="0" dirty="0">
              <a:solidFill>
                <a:prstClr val="white"/>
              </a:solidFill>
            </a:endParaRPr>
          </a:p>
        </p:txBody>
      </p:sp>
      <p:sp>
        <p:nvSpPr>
          <p:cNvPr id="45" name="Rectangle 44">
            <a:extLst>
              <a:ext uri="{FF2B5EF4-FFF2-40B4-BE49-F238E27FC236}">
                <a16:creationId xmlns:a16="http://schemas.microsoft.com/office/drawing/2014/main" id="{C81C255A-030D-394D-9974-3B11022D3FF2}"/>
              </a:ext>
            </a:extLst>
          </p:cNvPr>
          <p:cNvSpPr/>
          <p:nvPr/>
        </p:nvSpPr>
        <p:spPr>
          <a:xfrm>
            <a:off x="2013304" y="3484920"/>
            <a:ext cx="548418" cy="297739"/>
          </a:xfrm>
          <a:prstGeom prst="rect">
            <a:avLst/>
          </a:prstGeom>
          <a:solidFill>
            <a:srgbClr val="FF4E00">
              <a:lumMod val="75000"/>
            </a:srgbClr>
          </a:solidFill>
          <a:ln w="9525" cap="flat" cmpd="sng" algn="ctr">
            <a:solidFill>
              <a:srgbClr val="002060"/>
            </a:solidFill>
            <a:prstDash val="solid"/>
          </a:ln>
          <a:effectLst/>
        </p:spPr>
        <p:txBody>
          <a:bodyPr rtlCol="0" anchor="ctr"/>
          <a:lstStyle/>
          <a:p>
            <a:pPr algn="ctr" defTabSz="514337">
              <a:defRPr/>
            </a:pPr>
            <a:r>
              <a:rPr lang="en-US" sz="675" kern="0">
                <a:solidFill>
                  <a:prstClr val="white"/>
                </a:solidFill>
              </a:rPr>
              <a:t>NVMe</a:t>
            </a:r>
            <a:endParaRPr lang="en-US" sz="675" kern="0" dirty="0">
              <a:solidFill>
                <a:prstClr val="white"/>
              </a:solidFill>
            </a:endParaRPr>
          </a:p>
        </p:txBody>
      </p:sp>
      <p:sp>
        <p:nvSpPr>
          <p:cNvPr id="46" name="Rectangle 45">
            <a:extLst>
              <a:ext uri="{FF2B5EF4-FFF2-40B4-BE49-F238E27FC236}">
                <a16:creationId xmlns:a16="http://schemas.microsoft.com/office/drawing/2014/main" id="{A7924DA9-E602-F846-80FD-5D9456128245}"/>
              </a:ext>
            </a:extLst>
          </p:cNvPr>
          <p:cNvSpPr/>
          <p:nvPr/>
        </p:nvSpPr>
        <p:spPr>
          <a:xfrm>
            <a:off x="1972541" y="3514629"/>
            <a:ext cx="548418" cy="297739"/>
          </a:xfrm>
          <a:prstGeom prst="rect">
            <a:avLst/>
          </a:prstGeom>
          <a:solidFill>
            <a:srgbClr val="FF4E00">
              <a:lumMod val="75000"/>
            </a:srgbClr>
          </a:solidFill>
          <a:ln w="9525" cap="flat" cmpd="sng" algn="ctr">
            <a:solidFill>
              <a:srgbClr val="002060"/>
            </a:solidFill>
            <a:prstDash val="solid"/>
          </a:ln>
          <a:effectLst/>
        </p:spPr>
        <p:txBody>
          <a:bodyPr rtlCol="0" anchor="ctr"/>
          <a:lstStyle/>
          <a:p>
            <a:pPr algn="ctr" defTabSz="514337">
              <a:defRPr/>
            </a:pPr>
            <a:r>
              <a:rPr lang="en-US" sz="675" kern="0">
                <a:solidFill>
                  <a:prstClr val="white"/>
                </a:solidFill>
              </a:rPr>
              <a:t>NVMe</a:t>
            </a:r>
            <a:endParaRPr lang="en-US" sz="675" kern="0" dirty="0">
              <a:solidFill>
                <a:prstClr val="white"/>
              </a:solidFill>
            </a:endParaRPr>
          </a:p>
        </p:txBody>
      </p:sp>
      <p:sp>
        <p:nvSpPr>
          <p:cNvPr id="47" name="TextBox 46">
            <a:extLst>
              <a:ext uri="{FF2B5EF4-FFF2-40B4-BE49-F238E27FC236}">
                <a16:creationId xmlns:a16="http://schemas.microsoft.com/office/drawing/2014/main" id="{96B550CF-62CF-8D45-BFCF-03EEB940C639}"/>
              </a:ext>
            </a:extLst>
          </p:cNvPr>
          <p:cNvSpPr txBox="1"/>
          <p:nvPr/>
        </p:nvSpPr>
        <p:spPr>
          <a:xfrm>
            <a:off x="126509" y="1804921"/>
            <a:ext cx="866109" cy="369332"/>
          </a:xfrm>
          <a:prstGeom prst="rect">
            <a:avLst/>
          </a:prstGeom>
          <a:noFill/>
        </p:spPr>
        <p:txBody>
          <a:bodyPr wrap="square" rtlCol="0">
            <a:spAutoFit/>
          </a:bodyPr>
          <a:lstStyle/>
          <a:p>
            <a:pPr algn="ctr"/>
            <a:r>
              <a:rPr lang="en-US" sz="900" b="1" dirty="0">
                <a:solidFill>
                  <a:schemeClr val="tx2"/>
                </a:solidFill>
                <a:cs typeface="Neo Sans Intel"/>
              </a:rPr>
              <a:t>3</a:t>
            </a:r>
            <a:r>
              <a:rPr lang="en-US" sz="900" b="1" baseline="30000" dirty="0">
                <a:solidFill>
                  <a:schemeClr val="tx2"/>
                </a:solidFill>
                <a:cs typeface="Neo Sans Intel"/>
              </a:rPr>
              <a:t>rd</a:t>
            </a:r>
            <a:r>
              <a:rPr lang="en-US" sz="900" b="1" dirty="0">
                <a:solidFill>
                  <a:schemeClr val="tx2"/>
                </a:solidFill>
                <a:cs typeface="Neo Sans Intel"/>
              </a:rPr>
              <a:t> Party Applications</a:t>
            </a:r>
          </a:p>
        </p:txBody>
      </p:sp>
      <p:sp>
        <p:nvSpPr>
          <p:cNvPr id="48" name="TextBox 47">
            <a:extLst>
              <a:ext uri="{FF2B5EF4-FFF2-40B4-BE49-F238E27FC236}">
                <a16:creationId xmlns:a16="http://schemas.microsoft.com/office/drawing/2014/main" id="{8302758C-65F0-514D-9562-A167712D2C50}"/>
              </a:ext>
            </a:extLst>
          </p:cNvPr>
          <p:cNvSpPr txBox="1"/>
          <p:nvPr/>
        </p:nvSpPr>
        <p:spPr>
          <a:xfrm>
            <a:off x="1" y="2334744"/>
            <a:ext cx="1119126" cy="405352"/>
          </a:xfrm>
          <a:prstGeom prst="rect">
            <a:avLst/>
          </a:prstGeom>
          <a:noFill/>
        </p:spPr>
        <p:txBody>
          <a:bodyPr wrap="square" rtlCol="0">
            <a:spAutoFit/>
          </a:bodyPr>
          <a:lstStyle/>
          <a:p>
            <a:r>
              <a:rPr lang="en-US" sz="900" b="1">
                <a:solidFill>
                  <a:schemeClr val="tx2"/>
                </a:solidFill>
                <a:cs typeface="Neo Sans Intel"/>
              </a:rPr>
              <a:t>Rich Data Models</a:t>
            </a:r>
            <a:endParaRPr lang="en-US" sz="900" b="1" dirty="0">
              <a:solidFill>
                <a:schemeClr val="tx2"/>
              </a:solidFill>
              <a:cs typeface="Neo Sans Intel"/>
            </a:endParaRPr>
          </a:p>
        </p:txBody>
      </p:sp>
      <p:sp>
        <p:nvSpPr>
          <p:cNvPr id="49" name="TextBox 48">
            <a:extLst>
              <a:ext uri="{FF2B5EF4-FFF2-40B4-BE49-F238E27FC236}">
                <a16:creationId xmlns:a16="http://schemas.microsoft.com/office/drawing/2014/main" id="{5F7B5A22-5D79-1F47-A34F-D6D592DE1570}"/>
              </a:ext>
            </a:extLst>
          </p:cNvPr>
          <p:cNvSpPr txBox="1"/>
          <p:nvPr/>
        </p:nvSpPr>
        <p:spPr>
          <a:xfrm>
            <a:off x="-11280" y="2813854"/>
            <a:ext cx="1119126" cy="405352"/>
          </a:xfrm>
          <a:prstGeom prst="rect">
            <a:avLst/>
          </a:prstGeom>
          <a:noFill/>
        </p:spPr>
        <p:txBody>
          <a:bodyPr wrap="square" rtlCol="0">
            <a:spAutoFit/>
          </a:bodyPr>
          <a:lstStyle/>
          <a:p>
            <a:r>
              <a:rPr lang="en-US" sz="900" b="1" dirty="0">
                <a:solidFill>
                  <a:schemeClr val="tx2"/>
                </a:solidFill>
                <a:cs typeface="Neo Sans Intel"/>
              </a:rPr>
              <a:t>Storage Platform</a:t>
            </a:r>
          </a:p>
        </p:txBody>
      </p:sp>
      <p:sp>
        <p:nvSpPr>
          <p:cNvPr id="50" name="TextBox 49">
            <a:extLst>
              <a:ext uri="{FF2B5EF4-FFF2-40B4-BE49-F238E27FC236}">
                <a16:creationId xmlns:a16="http://schemas.microsoft.com/office/drawing/2014/main" id="{6D27A934-B9AC-7D4C-98EB-FF3E24FEC02E}"/>
              </a:ext>
            </a:extLst>
          </p:cNvPr>
          <p:cNvSpPr txBox="1"/>
          <p:nvPr/>
        </p:nvSpPr>
        <p:spPr>
          <a:xfrm>
            <a:off x="72247" y="3492045"/>
            <a:ext cx="1011133" cy="230832"/>
          </a:xfrm>
          <a:prstGeom prst="rect">
            <a:avLst/>
          </a:prstGeom>
          <a:noFill/>
        </p:spPr>
        <p:txBody>
          <a:bodyPr wrap="square" rtlCol="0">
            <a:spAutoFit/>
          </a:bodyPr>
          <a:lstStyle/>
          <a:p>
            <a:r>
              <a:rPr lang="en-US" sz="900" b="1" dirty="0">
                <a:solidFill>
                  <a:schemeClr val="tx2"/>
                </a:solidFill>
                <a:cs typeface="Neo Sans Intel"/>
              </a:rPr>
              <a:t>Storage Media</a:t>
            </a:r>
          </a:p>
        </p:txBody>
      </p:sp>
      <p:sp>
        <p:nvSpPr>
          <p:cNvPr id="51" name="Up-Down Arrow 50">
            <a:extLst>
              <a:ext uri="{FF2B5EF4-FFF2-40B4-BE49-F238E27FC236}">
                <a16:creationId xmlns:a16="http://schemas.microsoft.com/office/drawing/2014/main" id="{ACF68726-D38B-1A40-BAB8-43470990B9B1}"/>
              </a:ext>
            </a:extLst>
          </p:cNvPr>
          <p:cNvSpPr/>
          <p:nvPr/>
        </p:nvSpPr>
        <p:spPr>
          <a:xfrm>
            <a:off x="1389204" y="3188543"/>
            <a:ext cx="140338" cy="294489"/>
          </a:xfrm>
          <a:prstGeom prst="upDownArrow">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53" name="TextBox 52">
            <a:extLst>
              <a:ext uri="{FF2B5EF4-FFF2-40B4-BE49-F238E27FC236}">
                <a16:creationId xmlns:a16="http://schemas.microsoft.com/office/drawing/2014/main" id="{CADC0A1B-955C-FC48-B74C-7D6DFDAC3CEC}"/>
              </a:ext>
            </a:extLst>
          </p:cNvPr>
          <p:cNvSpPr txBox="1"/>
          <p:nvPr/>
        </p:nvSpPr>
        <p:spPr>
          <a:xfrm>
            <a:off x="1434496" y="3226971"/>
            <a:ext cx="564436" cy="228010"/>
          </a:xfrm>
          <a:prstGeom prst="rect">
            <a:avLst/>
          </a:prstGeom>
          <a:noFill/>
        </p:spPr>
        <p:txBody>
          <a:bodyPr wrap="square" rtlCol="0">
            <a:spAutoFit/>
          </a:bodyPr>
          <a:lstStyle/>
          <a:p>
            <a:r>
              <a:rPr lang="en-US" sz="750" b="1" dirty="0">
                <a:solidFill>
                  <a:schemeClr val="tx2"/>
                </a:solidFill>
                <a:cs typeface="Neo Sans Intel"/>
              </a:rPr>
              <a:t>PMDK</a:t>
            </a:r>
          </a:p>
        </p:txBody>
      </p:sp>
      <p:sp>
        <p:nvSpPr>
          <p:cNvPr id="55" name="Rounded Rectangle 54">
            <a:extLst>
              <a:ext uri="{FF2B5EF4-FFF2-40B4-BE49-F238E27FC236}">
                <a16:creationId xmlns:a16="http://schemas.microsoft.com/office/drawing/2014/main" id="{3951B45B-AE89-B248-9E1A-091D453BB893}"/>
              </a:ext>
            </a:extLst>
          </p:cNvPr>
          <p:cNvSpPr/>
          <p:nvPr/>
        </p:nvSpPr>
        <p:spPr>
          <a:xfrm>
            <a:off x="1055967" y="1820064"/>
            <a:ext cx="3354342" cy="354189"/>
          </a:xfrm>
          <a:prstGeom prst="roundRect">
            <a:avLst/>
          </a:prstGeom>
          <a:solidFill>
            <a:schemeClr val="bg2">
              <a:lumMod val="50000"/>
            </a:schemeClr>
          </a:solidFill>
          <a:ln w="9525" cap="flat" cmpd="sng" algn="ctr">
            <a:solidFill>
              <a:schemeClr val="bg2">
                <a:lumMod val="50000"/>
              </a:schemeClr>
            </a:solidFill>
            <a:prstDash val="solid"/>
          </a:ln>
          <a:effectLst/>
        </p:spPr>
        <p:txBody>
          <a:bodyPr rtlCol="0" anchor="ctr"/>
          <a:lstStyle/>
          <a:p>
            <a:pPr algn="ctr" defTabSz="685783">
              <a:defRPr/>
            </a:pPr>
            <a:r>
              <a:rPr lang="en-US" sz="1200" b="1" kern="0" dirty="0">
                <a:solidFill>
                  <a:prstClr val="white"/>
                </a:solidFill>
              </a:rPr>
              <a:t>HPC Workflow</a:t>
            </a:r>
          </a:p>
        </p:txBody>
      </p:sp>
      <p:sp>
        <p:nvSpPr>
          <p:cNvPr id="61" name="TextBox 60">
            <a:extLst>
              <a:ext uri="{FF2B5EF4-FFF2-40B4-BE49-F238E27FC236}">
                <a16:creationId xmlns:a16="http://schemas.microsoft.com/office/drawing/2014/main" id="{524DFF65-B823-8E44-B0E1-7E666EB4B9A3}"/>
              </a:ext>
            </a:extLst>
          </p:cNvPr>
          <p:cNvSpPr txBox="1"/>
          <p:nvPr/>
        </p:nvSpPr>
        <p:spPr>
          <a:xfrm rot="5400000">
            <a:off x="3478571" y="3520393"/>
            <a:ext cx="835012" cy="207749"/>
          </a:xfrm>
          <a:prstGeom prst="rect">
            <a:avLst/>
          </a:prstGeom>
          <a:noFill/>
        </p:spPr>
        <p:txBody>
          <a:bodyPr wrap="square" rtlCol="0">
            <a:spAutoFit/>
          </a:bodyPr>
          <a:lstStyle/>
          <a:p>
            <a:r>
              <a:rPr lang="en-US" sz="750" b="1" dirty="0">
                <a:solidFill>
                  <a:schemeClr val="tx2"/>
                </a:solidFill>
                <a:cs typeface="Neo Sans Intel"/>
              </a:rPr>
              <a:t>Mercury/OFI</a:t>
            </a:r>
          </a:p>
        </p:txBody>
      </p:sp>
      <p:sp>
        <p:nvSpPr>
          <p:cNvPr id="63" name="Up-Down Arrow 62">
            <a:extLst>
              <a:ext uri="{FF2B5EF4-FFF2-40B4-BE49-F238E27FC236}">
                <a16:creationId xmlns:a16="http://schemas.microsoft.com/office/drawing/2014/main" id="{6F9246AB-15E3-E746-8BBF-45E81217099A}"/>
              </a:ext>
            </a:extLst>
          </p:cNvPr>
          <p:cNvSpPr/>
          <p:nvPr/>
        </p:nvSpPr>
        <p:spPr>
          <a:xfrm rot="10800000">
            <a:off x="3711990" y="3194440"/>
            <a:ext cx="140162" cy="776546"/>
          </a:xfrm>
          <a:prstGeom prst="upDownArrow">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64" name="TextBox 63">
            <a:extLst>
              <a:ext uri="{FF2B5EF4-FFF2-40B4-BE49-F238E27FC236}">
                <a16:creationId xmlns:a16="http://schemas.microsoft.com/office/drawing/2014/main" id="{AED5AD9C-C5F7-9D43-9EED-DF8ADE7C8B85}"/>
              </a:ext>
            </a:extLst>
          </p:cNvPr>
          <p:cNvSpPr txBox="1"/>
          <p:nvPr/>
        </p:nvSpPr>
        <p:spPr>
          <a:xfrm rot="5400000">
            <a:off x="3942168" y="3585108"/>
            <a:ext cx="564436" cy="228010"/>
          </a:xfrm>
          <a:prstGeom prst="rect">
            <a:avLst/>
          </a:prstGeom>
          <a:noFill/>
        </p:spPr>
        <p:txBody>
          <a:bodyPr wrap="square" rtlCol="0">
            <a:spAutoFit/>
          </a:bodyPr>
          <a:lstStyle/>
          <a:p>
            <a:r>
              <a:rPr lang="en-US" sz="750" b="1" dirty="0" err="1">
                <a:solidFill>
                  <a:schemeClr val="tx2"/>
                </a:solidFill>
                <a:cs typeface="Neo Sans Intel"/>
              </a:rPr>
              <a:t>gRPC</a:t>
            </a:r>
            <a:endParaRPr lang="en-US" sz="750" b="1" dirty="0">
              <a:solidFill>
                <a:schemeClr val="tx2"/>
              </a:solidFill>
              <a:cs typeface="Neo Sans Intel"/>
            </a:endParaRPr>
          </a:p>
        </p:txBody>
      </p:sp>
      <p:sp>
        <p:nvSpPr>
          <p:cNvPr id="65" name="TextBox 64">
            <a:extLst>
              <a:ext uri="{FF2B5EF4-FFF2-40B4-BE49-F238E27FC236}">
                <a16:creationId xmlns:a16="http://schemas.microsoft.com/office/drawing/2014/main" id="{8D46F15E-4FAE-9645-8099-78D1AEF33CA3}"/>
              </a:ext>
            </a:extLst>
          </p:cNvPr>
          <p:cNvSpPr txBox="1"/>
          <p:nvPr/>
        </p:nvSpPr>
        <p:spPr>
          <a:xfrm>
            <a:off x="3749504" y="4153341"/>
            <a:ext cx="987849" cy="228010"/>
          </a:xfrm>
          <a:prstGeom prst="rect">
            <a:avLst/>
          </a:prstGeom>
          <a:noFill/>
        </p:spPr>
        <p:txBody>
          <a:bodyPr wrap="square" rtlCol="0">
            <a:spAutoFit/>
          </a:bodyPr>
          <a:lstStyle/>
          <a:p>
            <a:r>
              <a:rPr lang="en-US" sz="750" dirty="0">
                <a:solidFill>
                  <a:schemeClr val="tx2"/>
                </a:solidFill>
                <a:cs typeface="Neo Sans Intel"/>
              </a:rPr>
              <a:t>Control Plane</a:t>
            </a:r>
          </a:p>
        </p:txBody>
      </p:sp>
      <p:sp>
        <p:nvSpPr>
          <p:cNvPr id="66" name="TextBox 65">
            <a:extLst>
              <a:ext uri="{FF2B5EF4-FFF2-40B4-BE49-F238E27FC236}">
                <a16:creationId xmlns:a16="http://schemas.microsoft.com/office/drawing/2014/main" id="{55A56896-65F7-2545-916F-2B036D7A7152}"/>
              </a:ext>
            </a:extLst>
          </p:cNvPr>
          <p:cNvSpPr txBox="1"/>
          <p:nvPr/>
        </p:nvSpPr>
        <p:spPr>
          <a:xfrm>
            <a:off x="3439870" y="3970986"/>
            <a:ext cx="769316" cy="228010"/>
          </a:xfrm>
          <a:prstGeom prst="rect">
            <a:avLst/>
          </a:prstGeom>
          <a:noFill/>
        </p:spPr>
        <p:txBody>
          <a:bodyPr wrap="square" rtlCol="0">
            <a:spAutoFit/>
          </a:bodyPr>
          <a:lstStyle/>
          <a:p>
            <a:r>
              <a:rPr lang="en-US" sz="750" dirty="0">
                <a:solidFill>
                  <a:schemeClr val="tx2"/>
                </a:solidFill>
                <a:cs typeface="Neo Sans Intel"/>
              </a:rPr>
              <a:t>Data Plane</a:t>
            </a:r>
          </a:p>
        </p:txBody>
      </p:sp>
      <p:sp>
        <p:nvSpPr>
          <p:cNvPr id="57" name="Rounded Rectangle 56">
            <a:extLst>
              <a:ext uri="{FF2B5EF4-FFF2-40B4-BE49-F238E27FC236}">
                <a16:creationId xmlns:a16="http://schemas.microsoft.com/office/drawing/2014/main" id="{7551FC63-FFE9-0A4A-BED7-03E580A5F973}"/>
              </a:ext>
            </a:extLst>
          </p:cNvPr>
          <p:cNvSpPr/>
          <p:nvPr/>
        </p:nvSpPr>
        <p:spPr>
          <a:xfrm>
            <a:off x="2012732" y="2288131"/>
            <a:ext cx="548717" cy="354189"/>
          </a:xfrm>
          <a:prstGeom prst="roundRect">
            <a:avLst/>
          </a:prstGeom>
          <a:solidFill>
            <a:srgbClr val="003C71"/>
          </a:solidFill>
          <a:ln w="9525" cap="flat" cmpd="sng" algn="ctr">
            <a:solidFill>
              <a:srgbClr val="003C71"/>
            </a:solidFill>
            <a:prstDash val="solid"/>
          </a:ln>
          <a:effectLst/>
        </p:spPr>
        <p:txBody>
          <a:bodyPr rtlCol="0" anchor="ctr"/>
          <a:lstStyle/>
          <a:p>
            <a:pPr algn="ctr" defTabSz="685783">
              <a:defRPr/>
            </a:pPr>
            <a:r>
              <a:rPr lang="en-US" sz="1000" b="1" kern="0" dirty="0">
                <a:solidFill>
                  <a:prstClr val="white"/>
                </a:solidFill>
              </a:rPr>
              <a:t>HDF5</a:t>
            </a:r>
          </a:p>
        </p:txBody>
      </p:sp>
      <p:sp>
        <p:nvSpPr>
          <p:cNvPr id="58" name="Rounded Rectangle 57">
            <a:extLst>
              <a:ext uri="{FF2B5EF4-FFF2-40B4-BE49-F238E27FC236}">
                <a16:creationId xmlns:a16="http://schemas.microsoft.com/office/drawing/2014/main" id="{1092FDA4-E279-D640-8811-FC3E9A83A204}"/>
              </a:ext>
            </a:extLst>
          </p:cNvPr>
          <p:cNvSpPr/>
          <p:nvPr/>
        </p:nvSpPr>
        <p:spPr>
          <a:xfrm>
            <a:off x="2613458" y="2289248"/>
            <a:ext cx="712176" cy="354189"/>
          </a:xfrm>
          <a:prstGeom prst="roundRect">
            <a:avLst/>
          </a:prstGeom>
          <a:solidFill>
            <a:srgbClr val="003C71"/>
          </a:solidFill>
          <a:ln w="9525" cap="flat" cmpd="sng" algn="ctr">
            <a:solidFill>
              <a:srgbClr val="003C71"/>
            </a:solidFill>
            <a:prstDash val="solid"/>
          </a:ln>
          <a:effectLst/>
        </p:spPr>
        <p:txBody>
          <a:bodyPr rtlCol="0" anchor="ctr"/>
          <a:lstStyle/>
          <a:p>
            <a:pPr algn="ctr" defTabSz="685783">
              <a:defRPr/>
            </a:pPr>
            <a:r>
              <a:rPr lang="en-US" sz="1000" b="1" kern="0" dirty="0">
                <a:solidFill>
                  <a:prstClr val="white"/>
                </a:solidFill>
              </a:rPr>
              <a:t>Apache</a:t>
            </a:r>
          </a:p>
          <a:p>
            <a:pPr algn="ctr" defTabSz="685783">
              <a:defRPr/>
            </a:pPr>
            <a:r>
              <a:rPr lang="en-US" sz="1000" b="1" kern="0" dirty="0">
                <a:solidFill>
                  <a:prstClr val="white"/>
                </a:solidFill>
              </a:rPr>
              <a:t>Arrow</a:t>
            </a:r>
          </a:p>
        </p:txBody>
      </p:sp>
      <p:sp>
        <p:nvSpPr>
          <p:cNvPr id="59" name="Rounded Rectangle 58">
            <a:extLst>
              <a:ext uri="{FF2B5EF4-FFF2-40B4-BE49-F238E27FC236}">
                <a16:creationId xmlns:a16="http://schemas.microsoft.com/office/drawing/2014/main" id="{D94FDD9A-26E5-F34D-988F-58A276364289}"/>
              </a:ext>
            </a:extLst>
          </p:cNvPr>
          <p:cNvSpPr/>
          <p:nvPr/>
        </p:nvSpPr>
        <p:spPr>
          <a:xfrm>
            <a:off x="3381470" y="2296594"/>
            <a:ext cx="666364" cy="354189"/>
          </a:xfrm>
          <a:prstGeom prst="roundRect">
            <a:avLst/>
          </a:prstGeom>
          <a:solidFill>
            <a:srgbClr val="003C71"/>
          </a:solidFill>
          <a:ln w="9525" cap="flat" cmpd="sng" algn="ctr">
            <a:solidFill>
              <a:srgbClr val="003C71"/>
            </a:solidFill>
            <a:prstDash val="solid"/>
          </a:ln>
          <a:effectLst/>
        </p:spPr>
        <p:txBody>
          <a:bodyPr rtlCol="0" anchor="ctr"/>
          <a:lstStyle/>
          <a:p>
            <a:pPr algn="ctr" defTabSz="685783">
              <a:defRPr/>
            </a:pPr>
            <a:r>
              <a:rPr lang="en-US" sz="1000" b="1" kern="0" dirty="0">
                <a:solidFill>
                  <a:prstClr val="white"/>
                </a:solidFill>
              </a:rPr>
              <a:t>SQL</a:t>
            </a:r>
          </a:p>
        </p:txBody>
      </p:sp>
      <p:sp>
        <p:nvSpPr>
          <p:cNvPr id="60" name="Rounded Rectangle 59">
            <a:extLst>
              <a:ext uri="{FF2B5EF4-FFF2-40B4-BE49-F238E27FC236}">
                <a16:creationId xmlns:a16="http://schemas.microsoft.com/office/drawing/2014/main" id="{05A205EC-E1D4-6742-9054-42D11AEDB1F8}"/>
              </a:ext>
            </a:extLst>
          </p:cNvPr>
          <p:cNvSpPr/>
          <p:nvPr/>
        </p:nvSpPr>
        <p:spPr>
          <a:xfrm>
            <a:off x="4103670" y="2296594"/>
            <a:ext cx="305776" cy="354189"/>
          </a:xfrm>
          <a:prstGeom prst="roundRect">
            <a:avLst/>
          </a:prstGeom>
          <a:solidFill>
            <a:srgbClr val="003C71"/>
          </a:solidFill>
          <a:ln w="9525" cap="flat" cmpd="sng" algn="ctr">
            <a:solidFill>
              <a:srgbClr val="003C71"/>
            </a:solidFill>
            <a:prstDash val="solid"/>
          </a:ln>
          <a:effectLst/>
        </p:spPr>
        <p:txBody>
          <a:bodyPr rtlCol="0" anchor="ctr"/>
          <a:lstStyle/>
          <a:p>
            <a:pPr algn="ctr" defTabSz="685783">
              <a:defRPr/>
            </a:pPr>
            <a:r>
              <a:rPr lang="en-US" sz="1000" b="1" kern="0" dirty="0">
                <a:solidFill>
                  <a:prstClr val="white"/>
                </a:solidFill>
              </a:rPr>
              <a:t>…</a:t>
            </a:r>
          </a:p>
        </p:txBody>
      </p:sp>
      <p:sp>
        <p:nvSpPr>
          <p:cNvPr id="68" name="TextBox 67">
            <a:extLst>
              <a:ext uri="{FF2B5EF4-FFF2-40B4-BE49-F238E27FC236}">
                <a16:creationId xmlns:a16="http://schemas.microsoft.com/office/drawing/2014/main" id="{5C98B326-CD24-D948-98E7-9E15C779789F}"/>
              </a:ext>
            </a:extLst>
          </p:cNvPr>
          <p:cNvSpPr txBox="1"/>
          <p:nvPr/>
        </p:nvSpPr>
        <p:spPr>
          <a:xfrm>
            <a:off x="3458095" y="4206240"/>
            <a:ext cx="65" cy="169277"/>
          </a:xfrm>
          <a:prstGeom prst="rect">
            <a:avLst/>
          </a:prstGeom>
          <a:noFill/>
        </p:spPr>
        <p:txBody>
          <a:bodyPr vert="horz" wrap="none" lIns="0" tIns="0" rIns="0" bIns="0" rtlCol="0">
            <a:spAutoFit/>
          </a:bodyPr>
          <a:lstStyle/>
          <a:p>
            <a:endParaRPr lang="fr-FR" sz="1100" dirty="0" err="1">
              <a:solidFill>
                <a:srgbClr val="003C71"/>
              </a:solidFill>
            </a:endParaRPr>
          </a:p>
        </p:txBody>
      </p:sp>
      <p:sp>
        <p:nvSpPr>
          <p:cNvPr id="69" name="Up-Down Arrow 68">
            <a:extLst>
              <a:ext uri="{FF2B5EF4-FFF2-40B4-BE49-F238E27FC236}">
                <a16:creationId xmlns:a16="http://schemas.microsoft.com/office/drawing/2014/main" id="{CC89347A-167D-DD43-AA36-B719B25BEFDB}"/>
              </a:ext>
            </a:extLst>
          </p:cNvPr>
          <p:cNvSpPr/>
          <p:nvPr/>
        </p:nvSpPr>
        <p:spPr>
          <a:xfrm>
            <a:off x="2250886" y="3176985"/>
            <a:ext cx="140338" cy="294489"/>
          </a:xfrm>
          <a:prstGeom prst="upDownArrow">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70" name="TextBox 69">
            <a:extLst>
              <a:ext uri="{FF2B5EF4-FFF2-40B4-BE49-F238E27FC236}">
                <a16:creationId xmlns:a16="http://schemas.microsoft.com/office/drawing/2014/main" id="{7F4AC396-398D-3042-9775-72AF103F0B88}"/>
              </a:ext>
            </a:extLst>
          </p:cNvPr>
          <p:cNvSpPr txBox="1"/>
          <p:nvPr/>
        </p:nvSpPr>
        <p:spPr>
          <a:xfrm>
            <a:off x="2296178" y="3215413"/>
            <a:ext cx="564436" cy="207749"/>
          </a:xfrm>
          <a:prstGeom prst="rect">
            <a:avLst/>
          </a:prstGeom>
          <a:noFill/>
        </p:spPr>
        <p:txBody>
          <a:bodyPr wrap="square" rtlCol="0">
            <a:spAutoFit/>
          </a:bodyPr>
          <a:lstStyle/>
          <a:p>
            <a:r>
              <a:rPr lang="en-US" sz="750" b="1" dirty="0">
                <a:solidFill>
                  <a:schemeClr val="tx2"/>
                </a:solidFill>
                <a:cs typeface="Neo Sans Intel"/>
              </a:rPr>
              <a:t>SPDK</a:t>
            </a:r>
          </a:p>
        </p:txBody>
      </p:sp>
      <p:sp>
        <p:nvSpPr>
          <p:cNvPr id="71" name="Up-Down Arrow 70">
            <a:extLst>
              <a:ext uri="{FF2B5EF4-FFF2-40B4-BE49-F238E27FC236}">
                <a16:creationId xmlns:a16="http://schemas.microsoft.com/office/drawing/2014/main" id="{CB22F2D2-BF0C-8947-B816-426B481D8D94}"/>
              </a:ext>
            </a:extLst>
          </p:cNvPr>
          <p:cNvSpPr/>
          <p:nvPr/>
        </p:nvSpPr>
        <p:spPr>
          <a:xfrm rot="10800000">
            <a:off x="4047832" y="3179090"/>
            <a:ext cx="139956" cy="1019905"/>
          </a:xfrm>
          <a:prstGeom prst="upDownArrow">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cxnSp>
        <p:nvCxnSpPr>
          <p:cNvPr id="73" name="Straight Connector 72">
            <a:extLst>
              <a:ext uri="{FF2B5EF4-FFF2-40B4-BE49-F238E27FC236}">
                <a16:creationId xmlns:a16="http://schemas.microsoft.com/office/drawing/2014/main" id="{08598E92-8779-3A44-B08F-099BEC3BFB45}"/>
              </a:ext>
            </a:extLst>
          </p:cNvPr>
          <p:cNvCxnSpPr>
            <a:cxnSpLocks/>
          </p:cNvCxnSpPr>
          <p:nvPr/>
        </p:nvCxnSpPr>
        <p:spPr>
          <a:xfrm flipV="1">
            <a:off x="4409446" y="982980"/>
            <a:ext cx="779774" cy="1767115"/>
          </a:xfrm>
          <a:prstGeom prst="line">
            <a:avLst/>
          </a:prstGeom>
          <a:ln>
            <a:solidFill>
              <a:schemeClr val="tx2"/>
            </a:solidFill>
            <a:prstDash val="dash"/>
          </a:ln>
          <a:effectLst/>
        </p:spPr>
        <p:style>
          <a:lnRef idx="2">
            <a:schemeClr val="accent1"/>
          </a:lnRef>
          <a:fillRef idx="0">
            <a:schemeClr val="accent1"/>
          </a:fillRef>
          <a:effectRef idx="1">
            <a:schemeClr val="accent1"/>
          </a:effectRef>
          <a:fontRef idx="minor">
            <a:schemeClr val="tx1"/>
          </a:fontRef>
        </p:style>
      </p:cxnSp>
      <p:cxnSp>
        <p:nvCxnSpPr>
          <p:cNvPr id="74" name="Straight Connector 73">
            <a:extLst>
              <a:ext uri="{FF2B5EF4-FFF2-40B4-BE49-F238E27FC236}">
                <a16:creationId xmlns:a16="http://schemas.microsoft.com/office/drawing/2014/main" id="{52E98EE8-D236-4A40-87AC-A96CAF8AE851}"/>
              </a:ext>
            </a:extLst>
          </p:cNvPr>
          <p:cNvCxnSpPr>
            <a:cxnSpLocks/>
          </p:cNvCxnSpPr>
          <p:nvPr/>
        </p:nvCxnSpPr>
        <p:spPr>
          <a:xfrm>
            <a:off x="4377058" y="3176985"/>
            <a:ext cx="983612" cy="1463595"/>
          </a:xfrm>
          <a:prstGeom prst="line">
            <a:avLst/>
          </a:prstGeom>
          <a:ln>
            <a:solidFill>
              <a:schemeClr val="tx2"/>
            </a:solidFill>
            <a:prstDash val="dash"/>
          </a:ln>
          <a:effectLst/>
        </p:spPr>
        <p:style>
          <a:lnRef idx="2">
            <a:schemeClr val="accent1"/>
          </a:lnRef>
          <a:fillRef idx="0">
            <a:schemeClr val="accent1"/>
          </a:fillRef>
          <a:effectRef idx="1">
            <a:schemeClr val="accent1"/>
          </a:effectRef>
          <a:fontRef idx="minor">
            <a:schemeClr val="tx1"/>
          </a:fontRef>
        </p:style>
      </p:cxnSp>
      <p:grpSp>
        <p:nvGrpSpPr>
          <p:cNvPr id="14" name="Group 13">
            <a:extLst>
              <a:ext uri="{FF2B5EF4-FFF2-40B4-BE49-F238E27FC236}">
                <a16:creationId xmlns:a16="http://schemas.microsoft.com/office/drawing/2014/main" id="{C85AE987-98DB-D54C-961A-B1418BA576F4}"/>
              </a:ext>
            </a:extLst>
          </p:cNvPr>
          <p:cNvGrpSpPr/>
          <p:nvPr/>
        </p:nvGrpSpPr>
        <p:grpSpPr>
          <a:xfrm>
            <a:off x="5216192" y="958047"/>
            <a:ext cx="3868817" cy="3711613"/>
            <a:chOff x="5216192" y="958047"/>
            <a:chExt cx="3868817" cy="3711613"/>
          </a:xfrm>
        </p:grpSpPr>
        <p:grpSp>
          <p:nvGrpSpPr>
            <p:cNvPr id="8" name="Group 7">
              <a:extLst>
                <a:ext uri="{FF2B5EF4-FFF2-40B4-BE49-F238E27FC236}">
                  <a16:creationId xmlns:a16="http://schemas.microsoft.com/office/drawing/2014/main" id="{531982C3-BE8B-A74B-B27B-9165BEBDED6B}"/>
                </a:ext>
              </a:extLst>
            </p:cNvPr>
            <p:cNvGrpSpPr/>
            <p:nvPr/>
          </p:nvGrpSpPr>
          <p:grpSpPr>
            <a:xfrm>
              <a:off x="5216192" y="958047"/>
              <a:ext cx="1860872" cy="1171006"/>
              <a:chOff x="5216192" y="958047"/>
              <a:chExt cx="1860872" cy="1171006"/>
            </a:xfrm>
          </p:grpSpPr>
          <p:grpSp>
            <p:nvGrpSpPr>
              <p:cNvPr id="127" name="Group 126">
                <a:extLst>
                  <a:ext uri="{FF2B5EF4-FFF2-40B4-BE49-F238E27FC236}">
                    <a16:creationId xmlns:a16="http://schemas.microsoft.com/office/drawing/2014/main" id="{2C631186-A19B-FD4D-956C-BD64C4ECCA45}"/>
                  </a:ext>
                </a:extLst>
              </p:cNvPr>
              <p:cNvGrpSpPr/>
              <p:nvPr/>
            </p:nvGrpSpPr>
            <p:grpSpPr>
              <a:xfrm>
                <a:off x="5392900" y="958047"/>
                <a:ext cx="1684164" cy="1171006"/>
                <a:chOff x="714871" y="2063673"/>
                <a:chExt cx="2896729" cy="2957300"/>
              </a:xfrm>
            </p:grpSpPr>
            <p:sp>
              <p:nvSpPr>
                <p:cNvPr id="283" name="Rounded Rectangle 282">
                  <a:extLst>
                    <a:ext uri="{FF2B5EF4-FFF2-40B4-BE49-F238E27FC236}">
                      <a16:creationId xmlns:a16="http://schemas.microsoft.com/office/drawing/2014/main" id="{2D24376B-B24A-3F46-B5FA-AE710460B6FD}"/>
                    </a:ext>
                  </a:extLst>
                </p:cNvPr>
                <p:cNvSpPr/>
                <p:nvPr/>
              </p:nvSpPr>
              <p:spPr bwMode="auto">
                <a:xfrm>
                  <a:off x="714871" y="2063673"/>
                  <a:ext cx="2896729" cy="2957300"/>
                </a:xfrm>
                <a:prstGeom prst="roundRect">
                  <a:avLst>
                    <a:gd name="adj" fmla="val 8051"/>
                  </a:avLst>
                </a:prstGeom>
                <a:solidFill>
                  <a:schemeClr val="accent6"/>
                </a:solidFill>
                <a:ln w="25400" cap="flat" cmpd="sng" algn="ctr">
                  <a:solidFill>
                    <a:srgbClr val="C3D600">
                      <a:shade val="50000"/>
                    </a:srgbClr>
                  </a:solidFill>
                  <a:prstDash val="soli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377" eaLnBrk="0" fontAlgn="base" hangingPunct="0">
                    <a:spcBef>
                      <a:spcPct val="0"/>
                    </a:spcBef>
                    <a:spcAft>
                      <a:spcPct val="0"/>
                    </a:spcAft>
                    <a:defRPr/>
                  </a:pPr>
                  <a:r>
                    <a:rPr lang="en-GB" sz="900" kern="0" dirty="0">
                      <a:solidFill>
                        <a:prstClr val="black"/>
                      </a:solidFill>
                      <a:latin typeface="Arial" charset="0"/>
                      <a:ea typeface="ＭＳ Ｐゴシック" pitchFamily="1" charset="-128"/>
                      <a:cs typeface=""/>
                    </a:rPr>
                    <a:t>POSIX Container</a:t>
                  </a:r>
                </a:p>
              </p:txBody>
            </p:sp>
            <p:cxnSp>
              <p:nvCxnSpPr>
                <p:cNvPr id="284" name="Straight Arrow Connector 283">
                  <a:extLst>
                    <a:ext uri="{FF2B5EF4-FFF2-40B4-BE49-F238E27FC236}">
                      <a16:creationId xmlns:a16="http://schemas.microsoft.com/office/drawing/2014/main" id="{A8CEAB39-D2FF-7A43-9B70-261C6B548B4F}"/>
                    </a:ext>
                  </a:extLst>
                </p:cNvPr>
                <p:cNvCxnSpPr/>
                <p:nvPr/>
              </p:nvCxnSpPr>
              <p:spPr>
                <a:xfrm>
                  <a:off x="2166165" y="3103876"/>
                  <a:ext cx="812939" cy="315437"/>
                </a:xfrm>
                <a:prstGeom prst="straightConnector1">
                  <a:avLst/>
                </a:prstGeom>
                <a:solidFill>
                  <a:srgbClr val="0071C5"/>
                </a:solidFill>
                <a:ln w="9525" cap="flat" cmpd="sng" algn="ctr">
                  <a:solidFill>
                    <a:sysClr val="windowText" lastClr="000000"/>
                  </a:solidFill>
                  <a:prstDash val="solid"/>
                  <a:round/>
                  <a:headEnd type="none" w="med" len="med"/>
                  <a:tailEnd type="triangle" w="sm" len="med"/>
                </a:ln>
                <a:effectLst/>
              </p:spPr>
            </p:cxnSp>
            <p:sp>
              <p:nvSpPr>
                <p:cNvPr id="285" name="Rounded Rectangle 284">
                  <a:extLst>
                    <a:ext uri="{FF2B5EF4-FFF2-40B4-BE49-F238E27FC236}">
                      <a16:creationId xmlns:a16="http://schemas.microsoft.com/office/drawing/2014/main" id="{852A25FB-1946-E04B-A8B5-EEAA765C4B3C}"/>
                    </a:ext>
                  </a:extLst>
                </p:cNvPr>
                <p:cNvSpPr/>
                <p:nvPr/>
              </p:nvSpPr>
              <p:spPr bwMode="auto">
                <a:xfrm>
                  <a:off x="2506821" y="4216232"/>
                  <a:ext cx="689167" cy="387787"/>
                </a:xfrm>
                <a:prstGeom prst="roundRect">
                  <a:avLst/>
                </a:prstGeom>
                <a:solidFill>
                  <a:srgbClr val="C3D600">
                    <a:lumMod val="60000"/>
                    <a:lumOff val="40000"/>
                  </a:srgbClr>
                </a:solidFill>
                <a:ln w="9525" cap="flat" cmpd="sng" algn="ctr">
                  <a:solidFill>
                    <a:sysClr val="windowText" lastClr="000000"/>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7" eaLnBrk="0" fontAlgn="base" hangingPunct="0">
                    <a:spcBef>
                      <a:spcPct val="0"/>
                    </a:spcBef>
                    <a:spcAft>
                      <a:spcPct val="0"/>
                    </a:spcAft>
                    <a:defRPr/>
                  </a:pPr>
                  <a:r>
                    <a:rPr lang="en-GB" sz="900" kern="0" dirty="0">
                      <a:solidFill>
                        <a:prstClr val="black"/>
                      </a:solidFill>
                      <a:latin typeface="Intel Clear"/>
                    </a:rPr>
                    <a:t>data</a:t>
                  </a:r>
                  <a:endParaRPr lang="en-GB" sz="900" kern="0" dirty="0">
                    <a:solidFill>
                      <a:prstClr val="black"/>
                    </a:solidFill>
                    <a:latin typeface="Arial" charset="0"/>
                    <a:ea typeface="ＭＳ Ｐゴシック" pitchFamily="1" charset="-128"/>
                  </a:endParaRPr>
                </a:p>
              </p:txBody>
            </p:sp>
            <p:sp>
              <p:nvSpPr>
                <p:cNvPr id="286" name="Rounded Rectangle 285">
                  <a:extLst>
                    <a:ext uri="{FF2B5EF4-FFF2-40B4-BE49-F238E27FC236}">
                      <a16:creationId xmlns:a16="http://schemas.microsoft.com/office/drawing/2014/main" id="{A3E0693D-980C-224D-BA39-86DB90FA0ABE}"/>
                    </a:ext>
                  </a:extLst>
                </p:cNvPr>
                <p:cNvSpPr/>
                <p:nvPr/>
              </p:nvSpPr>
              <p:spPr bwMode="auto">
                <a:xfrm>
                  <a:off x="2592967" y="4313178"/>
                  <a:ext cx="689167" cy="387787"/>
                </a:xfrm>
                <a:prstGeom prst="roundRect">
                  <a:avLst/>
                </a:prstGeom>
                <a:solidFill>
                  <a:srgbClr val="C3D600">
                    <a:lumMod val="60000"/>
                    <a:lumOff val="40000"/>
                  </a:srgbClr>
                </a:solidFill>
                <a:ln w="9525" cap="flat" cmpd="sng" algn="ctr">
                  <a:solidFill>
                    <a:sysClr val="windowText" lastClr="000000"/>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7" eaLnBrk="0" fontAlgn="base" hangingPunct="0">
                    <a:spcBef>
                      <a:spcPct val="0"/>
                    </a:spcBef>
                    <a:spcAft>
                      <a:spcPct val="0"/>
                    </a:spcAft>
                    <a:defRPr/>
                  </a:pPr>
                  <a:r>
                    <a:rPr lang="en-GB" sz="900" kern="0" dirty="0">
                      <a:solidFill>
                        <a:prstClr val="black"/>
                      </a:solidFill>
                      <a:latin typeface="Intel Clear"/>
                    </a:rPr>
                    <a:t>data</a:t>
                  </a:r>
                  <a:endParaRPr lang="en-GB" sz="900" kern="0" dirty="0">
                    <a:solidFill>
                      <a:prstClr val="black"/>
                    </a:solidFill>
                    <a:latin typeface="Arial" charset="0"/>
                    <a:ea typeface="ＭＳ Ｐゴシック" pitchFamily="1" charset="-128"/>
                  </a:endParaRPr>
                </a:p>
              </p:txBody>
            </p:sp>
            <p:sp>
              <p:nvSpPr>
                <p:cNvPr id="287" name="Rounded Rectangle 286">
                  <a:extLst>
                    <a:ext uri="{FF2B5EF4-FFF2-40B4-BE49-F238E27FC236}">
                      <a16:creationId xmlns:a16="http://schemas.microsoft.com/office/drawing/2014/main" id="{4EFA4158-2424-F44F-9412-94FD8968B85F}"/>
                    </a:ext>
                  </a:extLst>
                </p:cNvPr>
                <p:cNvSpPr/>
                <p:nvPr/>
              </p:nvSpPr>
              <p:spPr bwMode="auto">
                <a:xfrm>
                  <a:off x="2679112" y="4410125"/>
                  <a:ext cx="689167" cy="387787"/>
                </a:xfrm>
                <a:prstGeom prst="roundRect">
                  <a:avLst/>
                </a:prstGeom>
                <a:solidFill>
                  <a:srgbClr val="C3D600">
                    <a:lumMod val="60000"/>
                    <a:lumOff val="40000"/>
                  </a:srgbClr>
                </a:solidFill>
                <a:ln w="9525" cap="flat" cmpd="sng" algn="ctr">
                  <a:solidFill>
                    <a:sysClr val="windowText" lastClr="000000"/>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7" eaLnBrk="0" fontAlgn="base" hangingPunct="0">
                    <a:spcBef>
                      <a:spcPct val="0"/>
                    </a:spcBef>
                    <a:spcAft>
                      <a:spcPct val="0"/>
                    </a:spcAft>
                    <a:defRPr/>
                  </a:pPr>
                  <a:r>
                    <a:rPr lang="en-GB" sz="900" kern="0" dirty="0">
                      <a:solidFill>
                        <a:prstClr val="black"/>
                      </a:solidFill>
                      <a:latin typeface="Intel Clear"/>
                    </a:rPr>
                    <a:t>data</a:t>
                  </a:r>
                  <a:endParaRPr lang="en-GB" sz="900" kern="0" dirty="0">
                    <a:solidFill>
                      <a:prstClr val="black"/>
                    </a:solidFill>
                    <a:latin typeface="Arial" charset="0"/>
                    <a:ea typeface="ＭＳ Ｐゴシック" pitchFamily="1" charset="-128"/>
                  </a:endParaRPr>
                </a:p>
              </p:txBody>
            </p:sp>
            <p:sp>
              <p:nvSpPr>
                <p:cNvPr id="288" name="Rounded Rectangle 287">
                  <a:extLst>
                    <a:ext uri="{FF2B5EF4-FFF2-40B4-BE49-F238E27FC236}">
                      <a16:creationId xmlns:a16="http://schemas.microsoft.com/office/drawing/2014/main" id="{5E162185-3D87-2B4C-8AE5-6A2C53D7DB68}"/>
                    </a:ext>
                  </a:extLst>
                </p:cNvPr>
                <p:cNvSpPr/>
                <p:nvPr/>
              </p:nvSpPr>
              <p:spPr bwMode="auto">
                <a:xfrm>
                  <a:off x="2765259" y="4507073"/>
                  <a:ext cx="689167" cy="387787"/>
                </a:xfrm>
                <a:prstGeom prst="roundRect">
                  <a:avLst/>
                </a:prstGeom>
                <a:solidFill>
                  <a:srgbClr val="C3D600">
                    <a:lumMod val="60000"/>
                    <a:lumOff val="40000"/>
                  </a:srgbClr>
                </a:solidFill>
                <a:ln w="9525" cap="flat" cmpd="sng" algn="ctr">
                  <a:solidFill>
                    <a:sysClr val="windowText" lastClr="000000"/>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defTabSz="914377" eaLnBrk="0" fontAlgn="base" hangingPunct="0">
                    <a:spcBef>
                      <a:spcPct val="0"/>
                    </a:spcBef>
                    <a:spcAft>
                      <a:spcPct val="0"/>
                    </a:spcAft>
                    <a:defRPr/>
                  </a:pPr>
                  <a:r>
                    <a:rPr lang="en-GB" sz="900" kern="0" dirty="0">
                      <a:solidFill>
                        <a:prstClr val="black"/>
                      </a:solidFill>
                      <a:latin typeface="Intel Clear"/>
                    </a:rPr>
                    <a:t>file</a:t>
                  </a:r>
                  <a:endParaRPr lang="en-GB" sz="900" kern="0" dirty="0">
                    <a:solidFill>
                      <a:prstClr val="black"/>
                    </a:solidFill>
                    <a:latin typeface="Arial" charset="0"/>
                    <a:ea typeface="ＭＳ Ｐゴシック" pitchFamily="1" charset="-128"/>
                  </a:endParaRPr>
                </a:p>
              </p:txBody>
            </p:sp>
            <p:cxnSp>
              <p:nvCxnSpPr>
                <p:cNvPr id="289" name="Straight Arrow Connector 288">
                  <a:extLst>
                    <a:ext uri="{FF2B5EF4-FFF2-40B4-BE49-F238E27FC236}">
                      <a16:creationId xmlns:a16="http://schemas.microsoft.com/office/drawing/2014/main" id="{55C3C84A-2471-8D4B-B8AF-9583CA7F6E4E}"/>
                    </a:ext>
                  </a:extLst>
                </p:cNvPr>
                <p:cNvCxnSpPr/>
                <p:nvPr/>
              </p:nvCxnSpPr>
              <p:spPr bwMode="auto">
                <a:xfrm flipH="1">
                  <a:off x="2851403" y="3807100"/>
                  <a:ext cx="127700" cy="409132"/>
                </a:xfrm>
                <a:prstGeom prst="straightConnector1">
                  <a:avLst/>
                </a:prstGeom>
                <a:solidFill>
                  <a:srgbClr val="0071C5"/>
                </a:solidFill>
                <a:ln w="9525" cap="flat" cmpd="sng" algn="ctr">
                  <a:solidFill>
                    <a:sysClr val="windowText" lastClr="000000"/>
                  </a:solidFill>
                  <a:prstDash val="solid"/>
                  <a:round/>
                  <a:headEnd type="none" w="med" len="med"/>
                  <a:tailEnd type="triangle" w="sm" len="med"/>
                </a:ln>
                <a:effectLst/>
              </p:spPr>
            </p:cxnSp>
            <p:cxnSp>
              <p:nvCxnSpPr>
                <p:cNvPr id="290" name="Straight Arrow Connector 289">
                  <a:extLst>
                    <a:ext uri="{FF2B5EF4-FFF2-40B4-BE49-F238E27FC236}">
                      <a16:creationId xmlns:a16="http://schemas.microsoft.com/office/drawing/2014/main" id="{3B696CB9-ADB2-1949-B659-7FCBA7DC0569}"/>
                    </a:ext>
                  </a:extLst>
                </p:cNvPr>
                <p:cNvCxnSpPr/>
                <p:nvPr/>
              </p:nvCxnSpPr>
              <p:spPr bwMode="auto">
                <a:xfrm flipH="1">
                  <a:off x="2937550" y="3807100"/>
                  <a:ext cx="41555" cy="506080"/>
                </a:xfrm>
                <a:prstGeom prst="straightConnector1">
                  <a:avLst/>
                </a:prstGeom>
                <a:solidFill>
                  <a:srgbClr val="0071C5"/>
                </a:solidFill>
                <a:ln w="9525" cap="flat" cmpd="sng" algn="ctr">
                  <a:solidFill>
                    <a:sysClr val="windowText" lastClr="000000"/>
                  </a:solidFill>
                  <a:prstDash val="solid"/>
                  <a:round/>
                  <a:headEnd type="none" w="med" len="med"/>
                  <a:tailEnd type="triangle" w="sm" len="med"/>
                </a:ln>
                <a:effectLst/>
              </p:spPr>
            </p:cxnSp>
            <p:cxnSp>
              <p:nvCxnSpPr>
                <p:cNvPr id="291" name="Straight Arrow Connector 290">
                  <a:extLst>
                    <a:ext uri="{FF2B5EF4-FFF2-40B4-BE49-F238E27FC236}">
                      <a16:creationId xmlns:a16="http://schemas.microsoft.com/office/drawing/2014/main" id="{438C8592-F287-E54C-A71C-E12928E89199}"/>
                    </a:ext>
                  </a:extLst>
                </p:cNvPr>
                <p:cNvCxnSpPr/>
                <p:nvPr/>
              </p:nvCxnSpPr>
              <p:spPr bwMode="auto">
                <a:xfrm>
                  <a:off x="2979105" y="3807100"/>
                  <a:ext cx="44592" cy="603026"/>
                </a:xfrm>
                <a:prstGeom prst="straightConnector1">
                  <a:avLst/>
                </a:prstGeom>
                <a:solidFill>
                  <a:srgbClr val="0071C5"/>
                </a:solidFill>
                <a:ln w="9525" cap="flat" cmpd="sng" algn="ctr">
                  <a:solidFill>
                    <a:sysClr val="windowText" lastClr="000000"/>
                  </a:solidFill>
                  <a:prstDash val="solid"/>
                  <a:round/>
                  <a:headEnd type="none" w="med" len="med"/>
                  <a:tailEnd type="triangle" w="sm" len="med"/>
                </a:ln>
                <a:effectLst/>
              </p:spPr>
            </p:cxnSp>
            <p:cxnSp>
              <p:nvCxnSpPr>
                <p:cNvPr id="292" name="Straight Arrow Connector 291">
                  <a:extLst>
                    <a:ext uri="{FF2B5EF4-FFF2-40B4-BE49-F238E27FC236}">
                      <a16:creationId xmlns:a16="http://schemas.microsoft.com/office/drawing/2014/main" id="{2AC26960-4B88-5948-B1C5-15DB32B0E052}"/>
                    </a:ext>
                  </a:extLst>
                </p:cNvPr>
                <p:cNvCxnSpPr/>
                <p:nvPr/>
              </p:nvCxnSpPr>
              <p:spPr bwMode="auto">
                <a:xfrm>
                  <a:off x="2979105" y="3807100"/>
                  <a:ext cx="130738" cy="699973"/>
                </a:xfrm>
                <a:prstGeom prst="straightConnector1">
                  <a:avLst/>
                </a:prstGeom>
                <a:solidFill>
                  <a:srgbClr val="0071C5"/>
                </a:solidFill>
                <a:ln w="9525" cap="flat" cmpd="sng" algn="ctr">
                  <a:solidFill>
                    <a:sysClr val="windowText" lastClr="000000"/>
                  </a:solidFill>
                  <a:prstDash val="solid"/>
                  <a:round/>
                  <a:headEnd type="none" w="med" len="med"/>
                  <a:tailEnd type="triangle" w="sm" len="med"/>
                </a:ln>
                <a:effectLst/>
              </p:spPr>
            </p:cxnSp>
            <p:sp>
              <p:nvSpPr>
                <p:cNvPr id="293" name="Rounded Rectangle 292">
                  <a:extLst>
                    <a:ext uri="{FF2B5EF4-FFF2-40B4-BE49-F238E27FC236}">
                      <a16:creationId xmlns:a16="http://schemas.microsoft.com/office/drawing/2014/main" id="{43F61E8F-817C-CC42-9A61-17AE0729DCE3}"/>
                    </a:ext>
                  </a:extLst>
                </p:cNvPr>
                <p:cNvSpPr/>
                <p:nvPr/>
              </p:nvSpPr>
              <p:spPr bwMode="auto">
                <a:xfrm>
                  <a:off x="2634520" y="3419311"/>
                  <a:ext cx="689167" cy="387787"/>
                </a:xfrm>
                <a:prstGeom prst="roundRect">
                  <a:avLst/>
                </a:prstGeom>
                <a:solidFill>
                  <a:srgbClr val="C3D600">
                    <a:lumMod val="40000"/>
                    <a:lumOff val="60000"/>
                  </a:srgbClr>
                </a:solidFill>
                <a:ln w="9525" cap="flat" cmpd="sng" algn="ctr">
                  <a:solidFill>
                    <a:sysClr val="windowText" lastClr="000000"/>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7" eaLnBrk="0" fontAlgn="base" hangingPunct="0">
                    <a:spcBef>
                      <a:spcPct val="0"/>
                    </a:spcBef>
                    <a:spcAft>
                      <a:spcPct val="0"/>
                    </a:spcAft>
                    <a:defRPr/>
                  </a:pPr>
                  <a:r>
                    <a:rPr lang="en-GB" sz="900" kern="0" dirty="0" err="1">
                      <a:solidFill>
                        <a:prstClr val="black"/>
                      </a:solidFill>
                      <a:latin typeface="Intel Clear"/>
                    </a:rPr>
                    <a:t>dir</a:t>
                  </a:r>
                  <a:endParaRPr lang="en-GB" sz="900" kern="0" dirty="0">
                    <a:solidFill>
                      <a:prstClr val="black"/>
                    </a:solidFill>
                    <a:latin typeface="Arial" charset="0"/>
                    <a:ea typeface="ＭＳ Ｐゴシック" pitchFamily="1" charset="-128"/>
                  </a:endParaRPr>
                </a:p>
              </p:txBody>
            </p:sp>
            <p:sp>
              <p:nvSpPr>
                <p:cNvPr id="294" name="Rounded Rectangle 293">
                  <a:extLst>
                    <a:ext uri="{FF2B5EF4-FFF2-40B4-BE49-F238E27FC236}">
                      <a16:creationId xmlns:a16="http://schemas.microsoft.com/office/drawing/2014/main" id="{AFDEB0AD-EA36-A644-AD7A-365B14420347}"/>
                    </a:ext>
                  </a:extLst>
                </p:cNvPr>
                <p:cNvSpPr/>
                <p:nvPr/>
              </p:nvSpPr>
              <p:spPr bwMode="auto">
                <a:xfrm>
                  <a:off x="1781676" y="4319216"/>
                  <a:ext cx="689167" cy="387787"/>
                </a:xfrm>
                <a:prstGeom prst="roundRect">
                  <a:avLst/>
                </a:prstGeom>
                <a:solidFill>
                  <a:srgbClr val="C3D600">
                    <a:lumMod val="60000"/>
                    <a:lumOff val="40000"/>
                  </a:srgbClr>
                </a:solidFill>
                <a:ln w="9525" cap="flat" cmpd="sng" algn="ctr">
                  <a:solidFill>
                    <a:sysClr val="windowText" lastClr="000000"/>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7" eaLnBrk="0" fontAlgn="base" hangingPunct="0">
                    <a:spcBef>
                      <a:spcPct val="0"/>
                    </a:spcBef>
                    <a:spcAft>
                      <a:spcPct val="0"/>
                    </a:spcAft>
                    <a:defRPr/>
                  </a:pPr>
                  <a:r>
                    <a:rPr lang="en-GB" sz="900" kern="0" dirty="0">
                      <a:solidFill>
                        <a:prstClr val="black"/>
                      </a:solidFill>
                      <a:latin typeface="Intel Clear"/>
                    </a:rPr>
                    <a:t>data</a:t>
                  </a:r>
                  <a:endParaRPr lang="en-GB" sz="900" kern="0" dirty="0">
                    <a:solidFill>
                      <a:prstClr val="black"/>
                    </a:solidFill>
                    <a:latin typeface="Arial" charset="0"/>
                    <a:ea typeface="ＭＳ Ｐゴシック" pitchFamily="1" charset="-128"/>
                  </a:endParaRPr>
                </a:p>
              </p:txBody>
            </p:sp>
            <p:sp>
              <p:nvSpPr>
                <p:cNvPr id="295" name="Rounded Rectangle 294">
                  <a:extLst>
                    <a:ext uri="{FF2B5EF4-FFF2-40B4-BE49-F238E27FC236}">
                      <a16:creationId xmlns:a16="http://schemas.microsoft.com/office/drawing/2014/main" id="{7B67644B-6CCC-2048-A374-541F3DB4BFAD}"/>
                    </a:ext>
                  </a:extLst>
                </p:cNvPr>
                <p:cNvSpPr/>
                <p:nvPr/>
              </p:nvSpPr>
              <p:spPr bwMode="auto">
                <a:xfrm>
                  <a:off x="1867821" y="4416164"/>
                  <a:ext cx="689167" cy="387787"/>
                </a:xfrm>
                <a:prstGeom prst="roundRect">
                  <a:avLst/>
                </a:prstGeom>
                <a:solidFill>
                  <a:srgbClr val="C3D600">
                    <a:lumMod val="60000"/>
                    <a:lumOff val="40000"/>
                  </a:srgbClr>
                </a:solidFill>
                <a:ln w="9525" cap="flat" cmpd="sng" algn="ctr">
                  <a:solidFill>
                    <a:sysClr val="windowText" lastClr="000000"/>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7" eaLnBrk="0" fontAlgn="base" hangingPunct="0">
                    <a:spcBef>
                      <a:spcPct val="0"/>
                    </a:spcBef>
                    <a:spcAft>
                      <a:spcPct val="0"/>
                    </a:spcAft>
                    <a:defRPr/>
                  </a:pPr>
                  <a:r>
                    <a:rPr lang="en-GB" sz="900" kern="0" dirty="0">
                      <a:solidFill>
                        <a:prstClr val="black"/>
                      </a:solidFill>
                      <a:latin typeface="Intel Clear"/>
                    </a:rPr>
                    <a:t>data</a:t>
                  </a:r>
                  <a:endParaRPr lang="en-GB" sz="900" kern="0" dirty="0">
                    <a:solidFill>
                      <a:prstClr val="black"/>
                    </a:solidFill>
                    <a:latin typeface="Arial" charset="0"/>
                    <a:ea typeface="ＭＳ Ｐゴシック" pitchFamily="1" charset="-128"/>
                  </a:endParaRPr>
                </a:p>
              </p:txBody>
            </p:sp>
            <p:sp>
              <p:nvSpPr>
                <p:cNvPr id="296" name="Rounded Rectangle 295">
                  <a:extLst>
                    <a:ext uri="{FF2B5EF4-FFF2-40B4-BE49-F238E27FC236}">
                      <a16:creationId xmlns:a16="http://schemas.microsoft.com/office/drawing/2014/main" id="{41E2F3A5-CA4C-0A4D-83FB-5BB642445FF7}"/>
                    </a:ext>
                  </a:extLst>
                </p:cNvPr>
                <p:cNvSpPr/>
                <p:nvPr/>
              </p:nvSpPr>
              <p:spPr bwMode="auto">
                <a:xfrm>
                  <a:off x="1953967" y="4513109"/>
                  <a:ext cx="689167" cy="387787"/>
                </a:xfrm>
                <a:prstGeom prst="roundRect">
                  <a:avLst/>
                </a:prstGeom>
                <a:solidFill>
                  <a:srgbClr val="C3D600">
                    <a:lumMod val="60000"/>
                    <a:lumOff val="40000"/>
                  </a:srgbClr>
                </a:solidFill>
                <a:ln w="9525" cap="flat" cmpd="sng" algn="ctr">
                  <a:solidFill>
                    <a:sysClr val="windowText" lastClr="000000"/>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defTabSz="914377" eaLnBrk="0" fontAlgn="base" hangingPunct="0">
                    <a:spcBef>
                      <a:spcPct val="0"/>
                    </a:spcBef>
                    <a:spcAft>
                      <a:spcPct val="0"/>
                    </a:spcAft>
                    <a:defRPr/>
                  </a:pPr>
                  <a:r>
                    <a:rPr lang="en-GB" sz="900" kern="0" dirty="0">
                      <a:solidFill>
                        <a:prstClr val="black"/>
                      </a:solidFill>
                      <a:latin typeface="Intel Clear"/>
                    </a:rPr>
                    <a:t>file</a:t>
                  </a:r>
                  <a:endParaRPr lang="en-GB" sz="900" kern="0" dirty="0">
                    <a:solidFill>
                      <a:prstClr val="black"/>
                    </a:solidFill>
                    <a:latin typeface="Arial" charset="0"/>
                    <a:ea typeface="ＭＳ Ｐゴシック" pitchFamily="1" charset="-128"/>
                  </a:endParaRPr>
                </a:p>
              </p:txBody>
            </p:sp>
            <p:cxnSp>
              <p:nvCxnSpPr>
                <p:cNvPr id="297" name="Straight Arrow Connector 296">
                  <a:extLst>
                    <a:ext uri="{FF2B5EF4-FFF2-40B4-BE49-F238E27FC236}">
                      <a16:creationId xmlns:a16="http://schemas.microsoft.com/office/drawing/2014/main" id="{60019E95-8E39-CF48-A146-80EC6958BA15}"/>
                    </a:ext>
                  </a:extLst>
                </p:cNvPr>
                <p:cNvCxnSpPr/>
                <p:nvPr/>
              </p:nvCxnSpPr>
              <p:spPr bwMode="auto">
                <a:xfrm flipH="1">
                  <a:off x="2126258" y="3813136"/>
                  <a:ext cx="41555" cy="506080"/>
                </a:xfrm>
                <a:prstGeom prst="straightConnector1">
                  <a:avLst/>
                </a:prstGeom>
                <a:solidFill>
                  <a:srgbClr val="0071C5"/>
                </a:solidFill>
                <a:ln w="9525" cap="flat" cmpd="sng" algn="ctr">
                  <a:solidFill>
                    <a:sysClr val="windowText" lastClr="000000"/>
                  </a:solidFill>
                  <a:prstDash val="solid"/>
                  <a:round/>
                  <a:headEnd type="none" w="med" len="med"/>
                  <a:tailEnd type="triangle" w="sm" len="med"/>
                </a:ln>
                <a:effectLst/>
              </p:spPr>
            </p:cxnSp>
            <p:cxnSp>
              <p:nvCxnSpPr>
                <p:cNvPr id="298" name="Straight Arrow Connector 297">
                  <a:extLst>
                    <a:ext uri="{FF2B5EF4-FFF2-40B4-BE49-F238E27FC236}">
                      <a16:creationId xmlns:a16="http://schemas.microsoft.com/office/drawing/2014/main" id="{BAE1BF51-0AEA-294B-9F6C-7D2FD182CBF7}"/>
                    </a:ext>
                  </a:extLst>
                </p:cNvPr>
                <p:cNvCxnSpPr/>
                <p:nvPr/>
              </p:nvCxnSpPr>
              <p:spPr bwMode="auto">
                <a:xfrm>
                  <a:off x="2167813" y="3813136"/>
                  <a:ext cx="44592" cy="603026"/>
                </a:xfrm>
                <a:prstGeom prst="straightConnector1">
                  <a:avLst/>
                </a:prstGeom>
                <a:solidFill>
                  <a:srgbClr val="0071C5"/>
                </a:solidFill>
                <a:ln w="9525" cap="flat" cmpd="sng" algn="ctr">
                  <a:solidFill>
                    <a:sysClr val="windowText" lastClr="000000"/>
                  </a:solidFill>
                  <a:prstDash val="solid"/>
                  <a:round/>
                  <a:headEnd type="none" w="med" len="med"/>
                  <a:tailEnd type="triangle" w="sm" len="med"/>
                </a:ln>
                <a:effectLst/>
              </p:spPr>
            </p:cxnSp>
            <p:cxnSp>
              <p:nvCxnSpPr>
                <p:cNvPr id="299" name="Straight Arrow Connector 298">
                  <a:extLst>
                    <a:ext uri="{FF2B5EF4-FFF2-40B4-BE49-F238E27FC236}">
                      <a16:creationId xmlns:a16="http://schemas.microsoft.com/office/drawing/2014/main" id="{EDF9CB7B-B42B-EC40-A287-9EC5E8543115}"/>
                    </a:ext>
                  </a:extLst>
                </p:cNvPr>
                <p:cNvCxnSpPr/>
                <p:nvPr/>
              </p:nvCxnSpPr>
              <p:spPr bwMode="auto">
                <a:xfrm>
                  <a:off x="2167813" y="3813136"/>
                  <a:ext cx="130738" cy="699973"/>
                </a:xfrm>
                <a:prstGeom prst="straightConnector1">
                  <a:avLst/>
                </a:prstGeom>
                <a:solidFill>
                  <a:srgbClr val="0071C5"/>
                </a:solidFill>
                <a:ln w="9525" cap="flat" cmpd="sng" algn="ctr">
                  <a:solidFill>
                    <a:sysClr val="windowText" lastClr="000000"/>
                  </a:solidFill>
                  <a:prstDash val="solid"/>
                  <a:round/>
                  <a:headEnd type="none" w="med" len="med"/>
                  <a:tailEnd type="triangle" w="sm" len="med"/>
                </a:ln>
                <a:effectLst/>
              </p:spPr>
            </p:cxnSp>
            <p:sp>
              <p:nvSpPr>
                <p:cNvPr id="300" name="Rounded Rectangle 299">
                  <a:extLst>
                    <a:ext uri="{FF2B5EF4-FFF2-40B4-BE49-F238E27FC236}">
                      <a16:creationId xmlns:a16="http://schemas.microsoft.com/office/drawing/2014/main" id="{D5079D0D-10E6-D040-A4F1-BAF0A6583106}"/>
                    </a:ext>
                  </a:extLst>
                </p:cNvPr>
                <p:cNvSpPr/>
                <p:nvPr/>
              </p:nvSpPr>
              <p:spPr bwMode="auto">
                <a:xfrm>
                  <a:off x="1823229" y="3425350"/>
                  <a:ext cx="689167" cy="387787"/>
                </a:xfrm>
                <a:prstGeom prst="roundRect">
                  <a:avLst/>
                </a:prstGeom>
                <a:solidFill>
                  <a:srgbClr val="C3D600">
                    <a:lumMod val="40000"/>
                    <a:lumOff val="60000"/>
                  </a:srgbClr>
                </a:solidFill>
                <a:ln w="9525" cap="flat" cmpd="sng" algn="ctr">
                  <a:solidFill>
                    <a:sysClr val="windowText" lastClr="000000"/>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7" eaLnBrk="0" fontAlgn="base" hangingPunct="0">
                    <a:spcBef>
                      <a:spcPct val="0"/>
                    </a:spcBef>
                    <a:spcAft>
                      <a:spcPct val="0"/>
                    </a:spcAft>
                    <a:defRPr/>
                  </a:pPr>
                  <a:r>
                    <a:rPr lang="en-GB" sz="900" kern="0" dirty="0" err="1">
                      <a:solidFill>
                        <a:prstClr val="black"/>
                      </a:solidFill>
                      <a:latin typeface="Intel Clear"/>
                    </a:rPr>
                    <a:t>dir</a:t>
                  </a:r>
                  <a:endParaRPr lang="en-GB" sz="900" kern="0" dirty="0">
                    <a:solidFill>
                      <a:prstClr val="black"/>
                    </a:solidFill>
                    <a:latin typeface="Arial" charset="0"/>
                    <a:ea typeface="ＭＳ Ｐゴシック" pitchFamily="1" charset="-128"/>
                  </a:endParaRPr>
                </a:p>
              </p:txBody>
            </p:sp>
            <p:sp>
              <p:nvSpPr>
                <p:cNvPr id="301" name="Rounded Rectangle 300">
                  <a:extLst>
                    <a:ext uri="{FF2B5EF4-FFF2-40B4-BE49-F238E27FC236}">
                      <a16:creationId xmlns:a16="http://schemas.microsoft.com/office/drawing/2014/main" id="{E50DE811-46E9-444D-92E6-2C9CE9CB83C6}"/>
                    </a:ext>
                  </a:extLst>
                </p:cNvPr>
                <p:cNvSpPr/>
                <p:nvPr/>
              </p:nvSpPr>
              <p:spPr bwMode="auto">
                <a:xfrm>
                  <a:off x="801021" y="4119285"/>
                  <a:ext cx="689167" cy="387787"/>
                </a:xfrm>
                <a:prstGeom prst="roundRect">
                  <a:avLst/>
                </a:prstGeom>
                <a:solidFill>
                  <a:srgbClr val="C3D600">
                    <a:lumMod val="60000"/>
                    <a:lumOff val="40000"/>
                  </a:srgbClr>
                </a:solidFill>
                <a:ln w="9525" cap="flat" cmpd="sng" algn="ctr">
                  <a:solidFill>
                    <a:sysClr val="windowText" lastClr="000000"/>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7" eaLnBrk="0" fontAlgn="base" hangingPunct="0">
                    <a:spcBef>
                      <a:spcPct val="0"/>
                    </a:spcBef>
                    <a:spcAft>
                      <a:spcPct val="0"/>
                    </a:spcAft>
                    <a:defRPr/>
                  </a:pPr>
                  <a:r>
                    <a:rPr lang="en-GB" sz="900" kern="0" dirty="0">
                      <a:solidFill>
                        <a:prstClr val="black"/>
                      </a:solidFill>
                      <a:latin typeface="Intel Clear"/>
                    </a:rPr>
                    <a:t>data</a:t>
                  </a:r>
                  <a:endParaRPr lang="en-GB" sz="900" kern="0" dirty="0">
                    <a:solidFill>
                      <a:prstClr val="black"/>
                    </a:solidFill>
                    <a:latin typeface="Arial" charset="0"/>
                    <a:ea typeface="ＭＳ Ｐゴシック" pitchFamily="1" charset="-128"/>
                  </a:endParaRPr>
                </a:p>
              </p:txBody>
            </p:sp>
            <p:sp>
              <p:nvSpPr>
                <p:cNvPr id="302" name="Rounded Rectangle 301">
                  <a:extLst>
                    <a:ext uri="{FF2B5EF4-FFF2-40B4-BE49-F238E27FC236}">
                      <a16:creationId xmlns:a16="http://schemas.microsoft.com/office/drawing/2014/main" id="{DE723688-5E71-5849-A817-E381CF32E04D}"/>
                    </a:ext>
                  </a:extLst>
                </p:cNvPr>
                <p:cNvSpPr/>
                <p:nvPr/>
              </p:nvSpPr>
              <p:spPr bwMode="auto">
                <a:xfrm>
                  <a:off x="887165" y="4216232"/>
                  <a:ext cx="689167" cy="387787"/>
                </a:xfrm>
                <a:prstGeom prst="roundRect">
                  <a:avLst/>
                </a:prstGeom>
                <a:solidFill>
                  <a:srgbClr val="C3D600">
                    <a:lumMod val="60000"/>
                    <a:lumOff val="40000"/>
                  </a:srgbClr>
                </a:solidFill>
                <a:ln w="9525" cap="flat" cmpd="sng" algn="ctr">
                  <a:solidFill>
                    <a:sysClr val="windowText" lastClr="000000"/>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7" eaLnBrk="0" fontAlgn="base" hangingPunct="0">
                    <a:spcBef>
                      <a:spcPct val="0"/>
                    </a:spcBef>
                    <a:spcAft>
                      <a:spcPct val="0"/>
                    </a:spcAft>
                    <a:defRPr/>
                  </a:pPr>
                  <a:r>
                    <a:rPr lang="en-GB" sz="900" kern="0" dirty="0">
                      <a:solidFill>
                        <a:prstClr val="black"/>
                      </a:solidFill>
                      <a:latin typeface="Intel Clear"/>
                    </a:rPr>
                    <a:t>data</a:t>
                  </a:r>
                  <a:endParaRPr lang="en-GB" sz="900" kern="0" dirty="0">
                    <a:solidFill>
                      <a:prstClr val="black"/>
                    </a:solidFill>
                    <a:latin typeface="Arial" charset="0"/>
                    <a:ea typeface="ＭＳ Ｐゴシック" pitchFamily="1" charset="-128"/>
                  </a:endParaRPr>
                </a:p>
              </p:txBody>
            </p:sp>
            <p:sp>
              <p:nvSpPr>
                <p:cNvPr id="303" name="Rounded Rectangle 302">
                  <a:extLst>
                    <a:ext uri="{FF2B5EF4-FFF2-40B4-BE49-F238E27FC236}">
                      <a16:creationId xmlns:a16="http://schemas.microsoft.com/office/drawing/2014/main" id="{375B2720-04F5-C241-BAF5-EE66584F73AD}"/>
                    </a:ext>
                  </a:extLst>
                </p:cNvPr>
                <p:cNvSpPr/>
                <p:nvPr/>
              </p:nvSpPr>
              <p:spPr bwMode="auto">
                <a:xfrm>
                  <a:off x="973310" y="4313178"/>
                  <a:ext cx="689167" cy="387787"/>
                </a:xfrm>
                <a:prstGeom prst="roundRect">
                  <a:avLst/>
                </a:prstGeom>
                <a:solidFill>
                  <a:srgbClr val="C3D600">
                    <a:lumMod val="60000"/>
                    <a:lumOff val="40000"/>
                  </a:srgbClr>
                </a:solidFill>
                <a:ln w="9525" cap="flat" cmpd="sng" algn="ctr">
                  <a:solidFill>
                    <a:sysClr val="windowText" lastClr="000000"/>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7" eaLnBrk="0" fontAlgn="base" hangingPunct="0">
                    <a:spcBef>
                      <a:spcPct val="0"/>
                    </a:spcBef>
                    <a:spcAft>
                      <a:spcPct val="0"/>
                    </a:spcAft>
                    <a:defRPr/>
                  </a:pPr>
                  <a:r>
                    <a:rPr lang="en-GB" sz="900" kern="0" dirty="0">
                      <a:solidFill>
                        <a:prstClr val="black"/>
                      </a:solidFill>
                      <a:latin typeface="Intel Clear"/>
                    </a:rPr>
                    <a:t>data</a:t>
                  </a:r>
                  <a:endParaRPr lang="en-GB" sz="900" kern="0" dirty="0">
                    <a:solidFill>
                      <a:prstClr val="black"/>
                    </a:solidFill>
                    <a:latin typeface="Arial" charset="0"/>
                    <a:ea typeface="ＭＳ Ｐゴシック" pitchFamily="1" charset="-128"/>
                  </a:endParaRPr>
                </a:p>
              </p:txBody>
            </p:sp>
            <p:sp>
              <p:nvSpPr>
                <p:cNvPr id="304" name="Rounded Rectangle 303">
                  <a:extLst>
                    <a:ext uri="{FF2B5EF4-FFF2-40B4-BE49-F238E27FC236}">
                      <a16:creationId xmlns:a16="http://schemas.microsoft.com/office/drawing/2014/main" id="{3284490C-EB73-4641-8B6E-F90905E0E29C}"/>
                    </a:ext>
                  </a:extLst>
                </p:cNvPr>
                <p:cNvSpPr/>
                <p:nvPr/>
              </p:nvSpPr>
              <p:spPr bwMode="auto">
                <a:xfrm>
                  <a:off x="1059457" y="4410125"/>
                  <a:ext cx="689167" cy="387787"/>
                </a:xfrm>
                <a:prstGeom prst="roundRect">
                  <a:avLst/>
                </a:prstGeom>
                <a:solidFill>
                  <a:srgbClr val="C3D600">
                    <a:lumMod val="60000"/>
                    <a:lumOff val="40000"/>
                  </a:srgbClr>
                </a:solidFill>
                <a:ln w="9525" cap="flat" cmpd="sng" algn="ctr">
                  <a:solidFill>
                    <a:sysClr val="windowText" lastClr="000000"/>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7" eaLnBrk="0" fontAlgn="base" hangingPunct="0">
                    <a:spcBef>
                      <a:spcPct val="0"/>
                    </a:spcBef>
                    <a:spcAft>
                      <a:spcPct val="0"/>
                    </a:spcAft>
                    <a:defRPr/>
                  </a:pPr>
                  <a:r>
                    <a:rPr lang="en-GB" sz="900" kern="0" dirty="0">
                      <a:solidFill>
                        <a:prstClr val="black"/>
                      </a:solidFill>
                      <a:latin typeface="Intel Clear"/>
                    </a:rPr>
                    <a:t>data</a:t>
                  </a:r>
                  <a:endParaRPr lang="en-GB" sz="900" kern="0" dirty="0">
                    <a:solidFill>
                      <a:prstClr val="black"/>
                    </a:solidFill>
                    <a:latin typeface="Arial" charset="0"/>
                    <a:ea typeface="ＭＳ Ｐゴシック" pitchFamily="1" charset="-128"/>
                  </a:endParaRPr>
                </a:p>
              </p:txBody>
            </p:sp>
            <p:sp>
              <p:nvSpPr>
                <p:cNvPr id="305" name="Rounded Rectangle 304">
                  <a:extLst>
                    <a:ext uri="{FF2B5EF4-FFF2-40B4-BE49-F238E27FC236}">
                      <a16:creationId xmlns:a16="http://schemas.microsoft.com/office/drawing/2014/main" id="{3B7C7530-BD40-4E4E-96EB-D848F12E76E6}"/>
                    </a:ext>
                  </a:extLst>
                </p:cNvPr>
                <p:cNvSpPr/>
                <p:nvPr/>
              </p:nvSpPr>
              <p:spPr bwMode="auto">
                <a:xfrm>
                  <a:off x="1145602" y="4507073"/>
                  <a:ext cx="689167" cy="387787"/>
                </a:xfrm>
                <a:prstGeom prst="roundRect">
                  <a:avLst/>
                </a:prstGeom>
                <a:solidFill>
                  <a:srgbClr val="C3D600">
                    <a:lumMod val="60000"/>
                    <a:lumOff val="40000"/>
                  </a:srgbClr>
                </a:solidFill>
                <a:ln w="9525" cap="flat" cmpd="sng" algn="ctr">
                  <a:solidFill>
                    <a:sysClr val="windowText" lastClr="000000"/>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defTabSz="914377" eaLnBrk="0" fontAlgn="base" hangingPunct="0">
                    <a:spcBef>
                      <a:spcPct val="0"/>
                    </a:spcBef>
                    <a:spcAft>
                      <a:spcPct val="0"/>
                    </a:spcAft>
                    <a:defRPr/>
                  </a:pPr>
                  <a:r>
                    <a:rPr lang="en-GB" sz="900" kern="0" dirty="0">
                      <a:solidFill>
                        <a:prstClr val="black"/>
                      </a:solidFill>
                      <a:latin typeface="Intel Clear"/>
                    </a:rPr>
                    <a:t>file</a:t>
                  </a:r>
                  <a:endParaRPr lang="en-GB" sz="900" kern="0" dirty="0">
                    <a:solidFill>
                      <a:prstClr val="black"/>
                    </a:solidFill>
                    <a:latin typeface="Arial" charset="0"/>
                    <a:ea typeface="ＭＳ Ｐゴシック" pitchFamily="1" charset="-128"/>
                  </a:endParaRPr>
                </a:p>
              </p:txBody>
            </p:sp>
            <p:cxnSp>
              <p:nvCxnSpPr>
                <p:cNvPr id="306" name="Straight Arrow Connector 305">
                  <a:extLst>
                    <a:ext uri="{FF2B5EF4-FFF2-40B4-BE49-F238E27FC236}">
                      <a16:creationId xmlns:a16="http://schemas.microsoft.com/office/drawing/2014/main" id="{3EF0CCB4-914D-2F4A-A180-62DF5C6B961F}"/>
                    </a:ext>
                  </a:extLst>
                </p:cNvPr>
                <p:cNvCxnSpPr/>
                <p:nvPr/>
              </p:nvCxnSpPr>
              <p:spPr bwMode="auto">
                <a:xfrm flipH="1">
                  <a:off x="1145605" y="3807100"/>
                  <a:ext cx="213844" cy="312187"/>
                </a:xfrm>
                <a:prstGeom prst="straightConnector1">
                  <a:avLst/>
                </a:prstGeom>
                <a:solidFill>
                  <a:srgbClr val="0071C5"/>
                </a:solidFill>
                <a:ln w="9525" cap="flat" cmpd="sng" algn="ctr">
                  <a:solidFill>
                    <a:sysClr val="windowText" lastClr="000000"/>
                  </a:solidFill>
                  <a:prstDash val="solid"/>
                  <a:round/>
                  <a:headEnd type="none" w="med" len="med"/>
                  <a:tailEnd type="triangle" w="sm" len="med"/>
                </a:ln>
                <a:effectLst/>
              </p:spPr>
            </p:cxnSp>
            <p:cxnSp>
              <p:nvCxnSpPr>
                <p:cNvPr id="307" name="Straight Arrow Connector 306">
                  <a:extLst>
                    <a:ext uri="{FF2B5EF4-FFF2-40B4-BE49-F238E27FC236}">
                      <a16:creationId xmlns:a16="http://schemas.microsoft.com/office/drawing/2014/main" id="{7C76C909-DB83-9745-B440-A721EE939F88}"/>
                    </a:ext>
                  </a:extLst>
                </p:cNvPr>
                <p:cNvCxnSpPr/>
                <p:nvPr/>
              </p:nvCxnSpPr>
              <p:spPr bwMode="auto">
                <a:xfrm flipH="1">
                  <a:off x="1231748" y="3807100"/>
                  <a:ext cx="127700" cy="409132"/>
                </a:xfrm>
                <a:prstGeom prst="straightConnector1">
                  <a:avLst/>
                </a:prstGeom>
                <a:solidFill>
                  <a:srgbClr val="0071C5"/>
                </a:solidFill>
                <a:ln w="9525" cap="flat" cmpd="sng" algn="ctr">
                  <a:solidFill>
                    <a:sysClr val="windowText" lastClr="000000"/>
                  </a:solidFill>
                  <a:prstDash val="solid"/>
                  <a:round/>
                  <a:headEnd type="none" w="med" len="med"/>
                  <a:tailEnd type="triangle" w="sm" len="med"/>
                </a:ln>
                <a:effectLst/>
              </p:spPr>
            </p:cxnSp>
            <p:cxnSp>
              <p:nvCxnSpPr>
                <p:cNvPr id="308" name="Straight Arrow Connector 307">
                  <a:extLst>
                    <a:ext uri="{FF2B5EF4-FFF2-40B4-BE49-F238E27FC236}">
                      <a16:creationId xmlns:a16="http://schemas.microsoft.com/office/drawing/2014/main" id="{7D0F492F-B652-DC43-B4E5-C2859782F0F7}"/>
                    </a:ext>
                  </a:extLst>
                </p:cNvPr>
                <p:cNvCxnSpPr/>
                <p:nvPr/>
              </p:nvCxnSpPr>
              <p:spPr bwMode="auto">
                <a:xfrm flipH="1">
                  <a:off x="1317895" y="3807100"/>
                  <a:ext cx="41555" cy="506080"/>
                </a:xfrm>
                <a:prstGeom prst="straightConnector1">
                  <a:avLst/>
                </a:prstGeom>
                <a:solidFill>
                  <a:srgbClr val="0071C5"/>
                </a:solidFill>
                <a:ln w="9525" cap="flat" cmpd="sng" algn="ctr">
                  <a:solidFill>
                    <a:sysClr val="windowText" lastClr="000000"/>
                  </a:solidFill>
                  <a:prstDash val="solid"/>
                  <a:round/>
                  <a:headEnd type="none" w="med" len="med"/>
                  <a:tailEnd type="triangle" w="sm" len="med"/>
                </a:ln>
                <a:effectLst/>
              </p:spPr>
            </p:cxnSp>
            <p:cxnSp>
              <p:nvCxnSpPr>
                <p:cNvPr id="309" name="Straight Arrow Connector 308">
                  <a:extLst>
                    <a:ext uri="{FF2B5EF4-FFF2-40B4-BE49-F238E27FC236}">
                      <a16:creationId xmlns:a16="http://schemas.microsoft.com/office/drawing/2014/main" id="{AE7614D6-3B52-5149-8657-A960D5DA1AA7}"/>
                    </a:ext>
                  </a:extLst>
                </p:cNvPr>
                <p:cNvCxnSpPr/>
                <p:nvPr/>
              </p:nvCxnSpPr>
              <p:spPr bwMode="auto">
                <a:xfrm>
                  <a:off x="1359448" y="3807100"/>
                  <a:ext cx="44592" cy="603026"/>
                </a:xfrm>
                <a:prstGeom prst="straightConnector1">
                  <a:avLst/>
                </a:prstGeom>
                <a:solidFill>
                  <a:srgbClr val="0071C5"/>
                </a:solidFill>
                <a:ln w="9525" cap="flat" cmpd="sng" algn="ctr">
                  <a:solidFill>
                    <a:sysClr val="windowText" lastClr="000000"/>
                  </a:solidFill>
                  <a:prstDash val="solid"/>
                  <a:round/>
                  <a:headEnd type="none" w="med" len="med"/>
                  <a:tailEnd type="triangle" w="sm" len="med"/>
                </a:ln>
                <a:effectLst/>
              </p:spPr>
            </p:cxnSp>
            <p:cxnSp>
              <p:nvCxnSpPr>
                <p:cNvPr id="310" name="Straight Arrow Connector 309">
                  <a:extLst>
                    <a:ext uri="{FF2B5EF4-FFF2-40B4-BE49-F238E27FC236}">
                      <a16:creationId xmlns:a16="http://schemas.microsoft.com/office/drawing/2014/main" id="{4648457F-A2E4-DB4E-ACA0-4A5DC7254EF1}"/>
                    </a:ext>
                  </a:extLst>
                </p:cNvPr>
                <p:cNvCxnSpPr/>
                <p:nvPr/>
              </p:nvCxnSpPr>
              <p:spPr bwMode="auto">
                <a:xfrm>
                  <a:off x="1359448" y="3807100"/>
                  <a:ext cx="130738" cy="699973"/>
                </a:xfrm>
                <a:prstGeom prst="straightConnector1">
                  <a:avLst/>
                </a:prstGeom>
                <a:solidFill>
                  <a:srgbClr val="0071C5"/>
                </a:solidFill>
                <a:ln w="9525" cap="flat" cmpd="sng" algn="ctr">
                  <a:solidFill>
                    <a:sysClr val="windowText" lastClr="000000"/>
                  </a:solidFill>
                  <a:prstDash val="solid"/>
                  <a:round/>
                  <a:headEnd type="none" w="med" len="med"/>
                  <a:tailEnd type="triangle" w="sm" len="med"/>
                </a:ln>
                <a:effectLst/>
              </p:spPr>
            </p:cxnSp>
            <p:sp>
              <p:nvSpPr>
                <p:cNvPr id="311" name="Rounded Rectangle 310">
                  <a:extLst>
                    <a:ext uri="{FF2B5EF4-FFF2-40B4-BE49-F238E27FC236}">
                      <a16:creationId xmlns:a16="http://schemas.microsoft.com/office/drawing/2014/main" id="{DF72DADF-0F6D-9247-963E-0166B3C29073}"/>
                    </a:ext>
                  </a:extLst>
                </p:cNvPr>
                <p:cNvSpPr/>
                <p:nvPr/>
              </p:nvSpPr>
              <p:spPr bwMode="auto">
                <a:xfrm>
                  <a:off x="1014865" y="3419311"/>
                  <a:ext cx="689167" cy="387787"/>
                </a:xfrm>
                <a:prstGeom prst="roundRect">
                  <a:avLst/>
                </a:prstGeom>
                <a:solidFill>
                  <a:srgbClr val="C3D600">
                    <a:lumMod val="40000"/>
                    <a:lumOff val="60000"/>
                  </a:srgbClr>
                </a:solidFill>
                <a:ln w="9525" cap="flat" cmpd="sng" algn="ctr">
                  <a:solidFill>
                    <a:sysClr val="windowText" lastClr="000000"/>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7" eaLnBrk="0" fontAlgn="base" hangingPunct="0">
                    <a:spcBef>
                      <a:spcPct val="0"/>
                    </a:spcBef>
                    <a:spcAft>
                      <a:spcPct val="0"/>
                    </a:spcAft>
                    <a:defRPr/>
                  </a:pPr>
                  <a:r>
                    <a:rPr lang="en-GB" sz="900" kern="0" dirty="0" err="1">
                      <a:solidFill>
                        <a:prstClr val="black"/>
                      </a:solidFill>
                      <a:latin typeface="Intel Clear"/>
                    </a:rPr>
                    <a:t>dir</a:t>
                  </a:r>
                  <a:endParaRPr lang="en-GB" sz="900" kern="0" dirty="0">
                    <a:solidFill>
                      <a:prstClr val="black"/>
                    </a:solidFill>
                    <a:latin typeface="Arial" charset="0"/>
                    <a:ea typeface="ＭＳ Ｐゴシック" pitchFamily="1" charset="-128"/>
                  </a:endParaRPr>
                </a:p>
              </p:txBody>
            </p:sp>
            <p:sp>
              <p:nvSpPr>
                <p:cNvPr id="312" name="Rounded Rectangle 311">
                  <a:extLst>
                    <a:ext uri="{FF2B5EF4-FFF2-40B4-BE49-F238E27FC236}">
                      <a16:creationId xmlns:a16="http://schemas.microsoft.com/office/drawing/2014/main" id="{ADD7073C-F5AC-5F4F-B383-61C7DBA23C9E}"/>
                    </a:ext>
                  </a:extLst>
                </p:cNvPr>
                <p:cNvSpPr/>
                <p:nvPr/>
              </p:nvSpPr>
              <p:spPr bwMode="auto">
                <a:xfrm>
                  <a:off x="1818652" y="2716087"/>
                  <a:ext cx="689167" cy="387787"/>
                </a:xfrm>
                <a:prstGeom prst="roundRect">
                  <a:avLst/>
                </a:prstGeom>
                <a:solidFill>
                  <a:srgbClr val="C3D600">
                    <a:lumMod val="40000"/>
                    <a:lumOff val="60000"/>
                  </a:srgbClr>
                </a:solidFill>
                <a:ln w="9525" cap="flat" cmpd="sng" algn="ctr">
                  <a:solidFill>
                    <a:sysClr val="windowText" lastClr="000000"/>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7" eaLnBrk="0" fontAlgn="base" hangingPunct="0">
                    <a:spcBef>
                      <a:spcPct val="0"/>
                    </a:spcBef>
                    <a:spcAft>
                      <a:spcPct val="0"/>
                    </a:spcAft>
                    <a:defRPr/>
                  </a:pPr>
                  <a:r>
                    <a:rPr lang="en-GB" sz="900" kern="0" dirty="0">
                      <a:solidFill>
                        <a:prstClr val="black"/>
                      </a:solidFill>
                      <a:latin typeface="Intel Clear"/>
                    </a:rPr>
                    <a:t>root</a:t>
                  </a:r>
                  <a:endParaRPr lang="en-GB" sz="900" kern="0" dirty="0">
                    <a:solidFill>
                      <a:prstClr val="black"/>
                    </a:solidFill>
                    <a:latin typeface="Arial" charset="0"/>
                    <a:ea typeface="ＭＳ Ｐゴシック" pitchFamily="1" charset="-128"/>
                  </a:endParaRPr>
                </a:p>
              </p:txBody>
            </p:sp>
            <p:cxnSp>
              <p:nvCxnSpPr>
                <p:cNvPr id="313" name="Straight Arrow Connector 312">
                  <a:extLst>
                    <a:ext uri="{FF2B5EF4-FFF2-40B4-BE49-F238E27FC236}">
                      <a16:creationId xmlns:a16="http://schemas.microsoft.com/office/drawing/2014/main" id="{8F046804-1E56-8947-97D0-1E18B46E608C}"/>
                    </a:ext>
                  </a:extLst>
                </p:cNvPr>
                <p:cNvCxnSpPr/>
                <p:nvPr/>
              </p:nvCxnSpPr>
              <p:spPr>
                <a:xfrm flipH="1">
                  <a:off x="1359448" y="3103876"/>
                  <a:ext cx="803789" cy="315437"/>
                </a:xfrm>
                <a:prstGeom prst="straightConnector1">
                  <a:avLst/>
                </a:prstGeom>
                <a:solidFill>
                  <a:srgbClr val="0071C5"/>
                </a:solidFill>
                <a:ln w="9525" cap="flat" cmpd="sng" algn="ctr">
                  <a:solidFill>
                    <a:sysClr val="windowText" lastClr="000000"/>
                  </a:solidFill>
                  <a:prstDash val="solid"/>
                  <a:round/>
                  <a:headEnd type="none" w="med" len="med"/>
                  <a:tailEnd type="triangle" w="sm" len="med"/>
                </a:ln>
                <a:effectLst/>
              </p:spPr>
            </p:cxnSp>
            <p:cxnSp>
              <p:nvCxnSpPr>
                <p:cNvPr id="314" name="Straight Arrow Connector 313">
                  <a:extLst>
                    <a:ext uri="{FF2B5EF4-FFF2-40B4-BE49-F238E27FC236}">
                      <a16:creationId xmlns:a16="http://schemas.microsoft.com/office/drawing/2014/main" id="{F0DB81E7-698A-6E48-B954-A55D5AFC36BE}"/>
                    </a:ext>
                  </a:extLst>
                </p:cNvPr>
                <p:cNvCxnSpPr/>
                <p:nvPr/>
              </p:nvCxnSpPr>
              <p:spPr>
                <a:xfrm>
                  <a:off x="2163236" y="3103876"/>
                  <a:ext cx="4577" cy="321474"/>
                </a:xfrm>
                <a:prstGeom prst="straightConnector1">
                  <a:avLst/>
                </a:prstGeom>
                <a:solidFill>
                  <a:srgbClr val="0071C5"/>
                </a:solidFill>
                <a:ln w="9525" cap="flat" cmpd="sng" algn="ctr">
                  <a:solidFill>
                    <a:sysClr val="windowText" lastClr="000000"/>
                  </a:solidFill>
                  <a:prstDash val="solid"/>
                  <a:round/>
                  <a:headEnd type="none" w="med" len="med"/>
                  <a:tailEnd type="triangle" w="sm" len="med"/>
                </a:ln>
                <a:effectLst/>
              </p:spPr>
            </p:cxnSp>
          </p:grpSp>
          <p:sp>
            <p:nvSpPr>
              <p:cNvPr id="315" name="Rounded Rectangle 314">
                <a:extLst>
                  <a:ext uri="{FF2B5EF4-FFF2-40B4-BE49-F238E27FC236}">
                    <a16:creationId xmlns:a16="http://schemas.microsoft.com/office/drawing/2014/main" id="{5E851B54-E325-C84B-83AF-ECE6E73B685C}"/>
                  </a:ext>
                </a:extLst>
              </p:cNvPr>
              <p:cNvSpPr/>
              <p:nvPr/>
            </p:nvSpPr>
            <p:spPr bwMode="auto">
              <a:xfrm rot="16200000">
                <a:off x="5092627" y="1113855"/>
                <a:ext cx="400683" cy="153553"/>
              </a:xfrm>
              <a:prstGeom prst="roundRect">
                <a:avLst/>
              </a:prstGeom>
              <a:solidFill>
                <a:schemeClr val="accent6">
                  <a:lumMod val="50000"/>
                </a:schemeClr>
              </a:solidFill>
              <a:ln w="9525" cap="flat" cmpd="sng" algn="ctr">
                <a:solidFill>
                  <a:sysClr val="windowText" lastClr="000000"/>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7" eaLnBrk="0" fontAlgn="base" hangingPunct="0">
                  <a:spcBef>
                    <a:spcPct val="0"/>
                  </a:spcBef>
                  <a:spcAft>
                    <a:spcPct val="0"/>
                  </a:spcAft>
                  <a:defRPr/>
                </a:pPr>
                <a:r>
                  <a:rPr lang="en-GB" sz="900" kern="0" dirty="0">
                    <a:solidFill>
                      <a:prstClr val="black"/>
                    </a:solidFill>
                    <a:latin typeface="Intel Clear"/>
                  </a:rPr>
                  <a:t>UUID</a:t>
                </a:r>
                <a:endParaRPr lang="en-GB" sz="900" kern="0" dirty="0">
                  <a:solidFill>
                    <a:prstClr val="black"/>
                  </a:solidFill>
                  <a:latin typeface="Arial" charset="0"/>
                  <a:ea typeface="ＭＳ Ｐゴシック" pitchFamily="1" charset="-128"/>
                </a:endParaRPr>
              </a:p>
            </p:txBody>
          </p:sp>
        </p:grpSp>
        <p:grpSp>
          <p:nvGrpSpPr>
            <p:cNvPr id="10" name="Group 9">
              <a:extLst>
                <a:ext uri="{FF2B5EF4-FFF2-40B4-BE49-F238E27FC236}">
                  <a16:creationId xmlns:a16="http://schemas.microsoft.com/office/drawing/2014/main" id="{E6E4AABE-55FC-1E42-930B-FEDF65B79164}"/>
                </a:ext>
              </a:extLst>
            </p:cNvPr>
            <p:cNvGrpSpPr/>
            <p:nvPr/>
          </p:nvGrpSpPr>
          <p:grpSpPr>
            <a:xfrm>
              <a:off x="5217396" y="2219521"/>
              <a:ext cx="1875292" cy="1171006"/>
              <a:chOff x="5217396" y="2219521"/>
              <a:chExt cx="1875292" cy="1171006"/>
            </a:xfrm>
          </p:grpSpPr>
          <p:grpSp>
            <p:nvGrpSpPr>
              <p:cNvPr id="131" name="Group 130">
                <a:extLst>
                  <a:ext uri="{FF2B5EF4-FFF2-40B4-BE49-F238E27FC236}">
                    <a16:creationId xmlns:a16="http://schemas.microsoft.com/office/drawing/2014/main" id="{16CADCEA-8C74-2347-B5BE-150E00CE74F0}"/>
                  </a:ext>
                </a:extLst>
              </p:cNvPr>
              <p:cNvGrpSpPr/>
              <p:nvPr/>
            </p:nvGrpSpPr>
            <p:grpSpPr>
              <a:xfrm>
                <a:off x="5408524" y="2219521"/>
                <a:ext cx="1684164" cy="1171006"/>
                <a:chOff x="714871" y="2063673"/>
                <a:chExt cx="2896729" cy="2957300"/>
              </a:xfrm>
            </p:grpSpPr>
            <p:sp>
              <p:nvSpPr>
                <p:cNvPr id="226" name="Rounded Rectangle 225">
                  <a:extLst>
                    <a:ext uri="{FF2B5EF4-FFF2-40B4-BE49-F238E27FC236}">
                      <a16:creationId xmlns:a16="http://schemas.microsoft.com/office/drawing/2014/main" id="{67BB0F02-B6DD-E846-84A9-8A1ED4CAA23E}"/>
                    </a:ext>
                  </a:extLst>
                </p:cNvPr>
                <p:cNvSpPr/>
                <p:nvPr/>
              </p:nvSpPr>
              <p:spPr bwMode="auto">
                <a:xfrm>
                  <a:off x="714871" y="2063673"/>
                  <a:ext cx="2896729" cy="2957300"/>
                </a:xfrm>
                <a:prstGeom prst="roundRect">
                  <a:avLst>
                    <a:gd name="adj" fmla="val 8051"/>
                  </a:avLst>
                </a:prstGeom>
                <a:solidFill>
                  <a:srgbClr val="C3D600"/>
                </a:solidFill>
                <a:ln w="25400" cap="flat" cmpd="sng" algn="ctr">
                  <a:solidFill>
                    <a:srgbClr val="C3D600">
                      <a:shade val="50000"/>
                    </a:srgbClr>
                  </a:solidFill>
                  <a:prstDash val="soli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377" eaLnBrk="0" fontAlgn="base" hangingPunct="0">
                    <a:spcBef>
                      <a:spcPct val="0"/>
                    </a:spcBef>
                    <a:spcAft>
                      <a:spcPct val="0"/>
                    </a:spcAft>
                    <a:defRPr/>
                  </a:pPr>
                  <a:r>
                    <a:rPr lang="en-GB" sz="900" kern="0" dirty="0">
                      <a:solidFill>
                        <a:prstClr val="black"/>
                      </a:solidFill>
                      <a:latin typeface="Arial" charset="0"/>
                      <a:ea typeface="ＭＳ Ｐゴシック" pitchFamily="1" charset="-128"/>
                      <a:cs typeface=""/>
                    </a:rPr>
                    <a:t>HDF5 Container</a:t>
                  </a:r>
                </a:p>
              </p:txBody>
            </p:sp>
            <p:cxnSp>
              <p:nvCxnSpPr>
                <p:cNvPr id="227" name="Straight Arrow Connector 226">
                  <a:extLst>
                    <a:ext uri="{FF2B5EF4-FFF2-40B4-BE49-F238E27FC236}">
                      <a16:creationId xmlns:a16="http://schemas.microsoft.com/office/drawing/2014/main" id="{D9FDB76A-95A3-AE4E-97A1-E3FA864B5C3D}"/>
                    </a:ext>
                  </a:extLst>
                </p:cNvPr>
                <p:cNvCxnSpPr/>
                <p:nvPr/>
              </p:nvCxnSpPr>
              <p:spPr>
                <a:xfrm>
                  <a:off x="2166165" y="3103876"/>
                  <a:ext cx="812939" cy="315437"/>
                </a:xfrm>
                <a:prstGeom prst="straightConnector1">
                  <a:avLst/>
                </a:prstGeom>
                <a:solidFill>
                  <a:srgbClr val="0071C5"/>
                </a:solidFill>
                <a:ln w="9525" cap="flat" cmpd="sng" algn="ctr">
                  <a:solidFill>
                    <a:sysClr val="windowText" lastClr="000000"/>
                  </a:solidFill>
                  <a:prstDash val="solid"/>
                  <a:round/>
                  <a:headEnd type="none" w="med" len="med"/>
                  <a:tailEnd type="triangle" w="sm" len="med"/>
                </a:ln>
                <a:effectLst/>
              </p:spPr>
            </p:cxnSp>
            <p:sp>
              <p:nvSpPr>
                <p:cNvPr id="228" name="Rounded Rectangle 227">
                  <a:extLst>
                    <a:ext uri="{FF2B5EF4-FFF2-40B4-BE49-F238E27FC236}">
                      <a16:creationId xmlns:a16="http://schemas.microsoft.com/office/drawing/2014/main" id="{D69676EE-A434-D745-B9D3-B5F29344EC8F}"/>
                    </a:ext>
                  </a:extLst>
                </p:cNvPr>
                <p:cNvSpPr/>
                <p:nvPr/>
              </p:nvSpPr>
              <p:spPr bwMode="auto">
                <a:xfrm>
                  <a:off x="2506821" y="4216232"/>
                  <a:ext cx="689167" cy="387787"/>
                </a:xfrm>
                <a:prstGeom prst="roundRect">
                  <a:avLst/>
                </a:prstGeom>
                <a:solidFill>
                  <a:srgbClr val="C3D600">
                    <a:lumMod val="60000"/>
                    <a:lumOff val="40000"/>
                  </a:srgbClr>
                </a:solidFill>
                <a:ln w="9525" cap="flat" cmpd="sng" algn="ctr">
                  <a:solidFill>
                    <a:sysClr val="windowText" lastClr="000000"/>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7" eaLnBrk="0" fontAlgn="base" hangingPunct="0">
                    <a:spcBef>
                      <a:spcPct val="0"/>
                    </a:spcBef>
                    <a:spcAft>
                      <a:spcPct val="0"/>
                    </a:spcAft>
                    <a:defRPr/>
                  </a:pPr>
                  <a:r>
                    <a:rPr lang="en-GB" sz="900" kern="0" dirty="0">
                      <a:solidFill>
                        <a:prstClr val="black"/>
                      </a:solidFill>
                      <a:latin typeface="Intel Clear"/>
                    </a:rPr>
                    <a:t>data</a:t>
                  </a:r>
                  <a:endParaRPr lang="en-GB" sz="900" kern="0" dirty="0">
                    <a:solidFill>
                      <a:prstClr val="black"/>
                    </a:solidFill>
                    <a:latin typeface="Arial" charset="0"/>
                    <a:ea typeface="ＭＳ Ｐゴシック" pitchFamily="1" charset="-128"/>
                  </a:endParaRPr>
                </a:p>
              </p:txBody>
            </p:sp>
            <p:sp>
              <p:nvSpPr>
                <p:cNvPr id="229" name="Rounded Rectangle 228">
                  <a:extLst>
                    <a:ext uri="{FF2B5EF4-FFF2-40B4-BE49-F238E27FC236}">
                      <a16:creationId xmlns:a16="http://schemas.microsoft.com/office/drawing/2014/main" id="{772D7DCD-2C37-FA41-9F93-318330AC25D6}"/>
                    </a:ext>
                  </a:extLst>
                </p:cNvPr>
                <p:cNvSpPr/>
                <p:nvPr/>
              </p:nvSpPr>
              <p:spPr bwMode="auto">
                <a:xfrm>
                  <a:off x="2592967" y="4313178"/>
                  <a:ext cx="689167" cy="387787"/>
                </a:xfrm>
                <a:prstGeom prst="roundRect">
                  <a:avLst/>
                </a:prstGeom>
                <a:solidFill>
                  <a:srgbClr val="C3D600">
                    <a:lumMod val="60000"/>
                    <a:lumOff val="40000"/>
                  </a:srgbClr>
                </a:solidFill>
                <a:ln w="9525" cap="flat" cmpd="sng" algn="ctr">
                  <a:solidFill>
                    <a:sysClr val="windowText" lastClr="000000"/>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7" eaLnBrk="0" fontAlgn="base" hangingPunct="0">
                    <a:spcBef>
                      <a:spcPct val="0"/>
                    </a:spcBef>
                    <a:spcAft>
                      <a:spcPct val="0"/>
                    </a:spcAft>
                    <a:defRPr/>
                  </a:pPr>
                  <a:r>
                    <a:rPr lang="en-GB" sz="900" kern="0" dirty="0">
                      <a:solidFill>
                        <a:prstClr val="black"/>
                      </a:solidFill>
                      <a:latin typeface="Intel Clear"/>
                    </a:rPr>
                    <a:t>data</a:t>
                  </a:r>
                  <a:endParaRPr lang="en-GB" sz="900" kern="0" dirty="0">
                    <a:solidFill>
                      <a:prstClr val="black"/>
                    </a:solidFill>
                    <a:latin typeface="Arial" charset="0"/>
                    <a:ea typeface="ＭＳ Ｐゴシック" pitchFamily="1" charset="-128"/>
                  </a:endParaRPr>
                </a:p>
              </p:txBody>
            </p:sp>
            <p:sp>
              <p:nvSpPr>
                <p:cNvPr id="230" name="Rounded Rectangle 229">
                  <a:extLst>
                    <a:ext uri="{FF2B5EF4-FFF2-40B4-BE49-F238E27FC236}">
                      <a16:creationId xmlns:a16="http://schemas.microsoft.com/office/drawing/2014/main" id="{7CF83A3D-7D1E-C44E-A614-BADAEF9F93CA}"/>
                    </a:ext>
                  </a:extLst>
                </p:cNvPr>
                <p:cNvSpPr/>
                <p:nvPr/>
              </p:nvSpPr>
              <p:spPr bwMode="auto">
                <a:xfrm>
                  <a:off x="2679112" y="4410125"/>
                  <a:ext cx="689167" cy="387787"/>
                </a:xfrm>
                <a:prstGeom prst="roundRect">
                  <a:avLst/>
                </a:prstGeom>
                <a:solidFill>
                  <a:srgbClr val="C3D600">
                    <a:lumMod val="60000"/>
                    <a:lumOff val="40000"/>
                  </a:srgbClr>
                </a:solidFill>
                <a:ln w="9525" cap="flat" cmpd="sng" algn="ctr">
                  <a:solidFill>
                    <a:sysClr val="windowText" lastClr="000000"/>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7" eaLnBrk="0" fontAlgn="base" hangingPunct="0">
                    <a:spcBef>
                      <a:spcPct val="0"/>
                    </a:spcBef>
                    <a:spcAft>
                      <a:spcPct val="0"/>
                    </a:spcAft>
                    <a:defRPr/>
                  </a:pPr>
                  <a:r>
                    <a:rPr lang="en-GB" sz="900" kern="0" dirty="0">
                      <a:solidFill>
                        <a:prstClr val="black"/>
                      </a:solidFill>
                      <a:latin typeface="Intel Clear"/>
                    </a:rPr>
                    <a:t>data</a:t>
                  </a:r>
                  <a:endParaRPr lang="en-GB" sz="900" kern="0" dirty="0">
                    <a:solidFill>
                      <a:prstClr val="black"/>
                    </a:solidFill>
                    <a:latin typeface="Arial" charset="0"/>
                    <a:ea typeface="ＭＳ Ｐゴシック" pitchFamily="1" charset="-128"/>
                  </a:endParaRPr>
                </a:p>
              </p:txBody>
            </p:sp>
            <p:sp>
              <p:nvSpPr>
                <p:cNvPr id="231" name="Rounded Rectangle 230">
                  <a:extLst>
                    <a:ext uri="{FF2B5EF4-FFF2-40B4-BE49-F238E27FC236}">
                      <a16:creationId xmlns:a16="http://schemas.microsoft.com/office/drawing/2014/main" id="{00EADDB5-A67A-224D-9065-258AAF4C6C8F}"/>
                    </a:ext>
                  </a:extLst>
                </p:cNvPr>
                <p:cNvSpPr/>
                <p:nvPr/>
              </p:nvSpPr>
              <p:spPr bwMode="auto">
                <a:xfrm>
                  <a:off x="2765259" y="4507073"/>
                  <a:ext cx="689167" cy="387787"/>
                </a:xfrm>
                <a:prstGeom prst="roundRect">
                  <a:avLst/>
                </a:prstGeom>
                <a:solidFill>
                  <a:srgbClr val="C3D600">
                    <a:lumMod val="60000"/>
                    <a:lumOff val="40000"/>
                  </a:srgbClr>
                </a:solidFill>
                <a:ln w="9525" cap="flat" cmpd="sng" algn="ctr">
                  <a:solidFill>
                    <a:sysClr val="windowText" lastClr="000000"/>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defTabSz="914377" eaLnBrk="0" fontAlgn="base" hangingPunct="0">
                    <a:spcBef>
                      <a:spcPct val="0"/>
                    </a:spcBef>
                    <a:spcAft>
                      <a:spcPct val="0"/>
                    </a:spcAft>
                    <a:defRPr/>
                  </a:pPr>
                  <a:r>
                    <a:rPr lang="en-GB" sz="900" kern="0" dirty="0">
                      <a:solidFill>
                        <a:prstClr val="black"/>
                      </a:solidFill>
                      <a:latin typeface="Intel Clear"/>
                    </a:rPr>
                    <a:t>dataset</a:t>
                  </a:r>
                  <a:endParaRPr lang="en-GB" sz="900" kern="0" dirty="0">
                    <a:solidFill>
                      <a:prstClr val="black"/>
                    </a:solidFill>
                    <a:latin typeface="Arial" charset="0"/>
                    <a:ea typeface="ＭＳ Ｐゴシック" pitchFamily="1" charset="-128"/>
                  </a:endParaRPr>
                </a:p>
              </p:txBody>
            </p:sp>
            <p:cxnSp>
              <p:nvCxnSpPr>
                <p:cNvPr id="232" name="Straight Arrow Connector 231">
                  <a:extLst>
                    <a:ext uri="{FF2B5EF4-FFF2-40B4-BE49-F238E27FC236}">
                      <a16:creationId xmlns:a16="http://schemas.microsoft.com/office/drawing/2014/main" id="{DE2024A2-B0F9-9140-AAD5-E0EA5C14C6C2}"/>
                    </a:ext>
                  </a:extLst>
                </p:cNvPr>
                <p:cNvCxnSpPr/>
                <p:nvPr/>
              </p:nvCxnSpPr>
              <p:spPr bwMode="auto">
                <a:xfrm flipH="1">
                  <a:off x="2851403" y="3807100"/>
                  <a:ext cx="127700" cy="409132"/>
                </a:xfrm>
                <a:prstGeom prst="straightConnector1">
                  <a:avLst/>
                </a:prstGeom>
                <a:solidFill>
                  <a:srgbClr val="0071C5"/>
                </a:solidFill>
                <a:ln w="9525" cap="flat" cmpd="sng" algn="ctr">
                  <a:solidFill>
                    <a:sysClr val="windowText" lastClr="000000"/>
                  </a:solidFill>
                  <a:prstDash val="solid"/>
                  <a:round/>
                  <a:headEnd type="none" w="med" len="med"/>
                  <a:tailEnd type="triangle" w="sm" len="med"/>
                </a:ln>
                <a:effectLst/>
              </p:spPr>
            </p:cxnSp>
            <p:cxnSp>
              <p:nvCxnSpPr>
                <p:cNvPr id="233" name="Straight Arrow Connector 232">
                  <a:extLst>
                    <a:ext uri="{FF2B5EF4-FFF2-40B4-BE49-F238E27FC236}">
                      <a16:creationId xmlns:a16="http://schemas.microsoft.com/office/drawing/2014/main" id="{C2F10997-4002-9E42-A2E3-64C80E816B36}"/>
                    </a:ext>
                  </a:extLst>
                </p:cNvPr>
                <p:cNvCxnSpPr/>
                <p:nvPr/>
              </p:nvCxnSpPr>
              <p:spPr bwMode="auto">
                <a:xfrm flipH="1">
                  <a:off x="2937550" y="3807100"/>
                  <a:ext cx="41555" cy="506080"/>
                </a:xfrm>
                <a:prstGeom prst="straightConnector1">
                  <a:avLst/>
                </a:prstGeom>
                <a:solidFill>
                  <a:srgbClr val="0071C5"/>
                </a:solidFill>
                <a:ln w="9525" cap="flat" cmpd="sng" algn="ctr">
                  <a:solidFill>
                    <a:sysClr val="windowText" lastClr="000000"/>
                  </a:solidFill>
                  <a:prstDash val="solid"/>
                  <a:round/>
                  <a:headEnd type="none" w="med" len="med"/>
                  <a:tailEnd type="triangle" w="sm" len="med"/>
                </a:ln>
                <a:effectLst/>
              </p:spPr>
            </p:cxnSp>
            <p:cxnSp>
              <p:nvCxnSpPr>
                <p:cNvPr id="234" name="Straight Arrow Connector 233">
                  <a:extLst>
                    <a:ext uri="{FF2B5EF4-FFF2-40B4-BE49-F238E27FC236}">
                      <a16:creationId xmlns:a16="http://schemas.microsoft.com/office/drawing/2014/main" id="{17DD3014-50C1-DD48-A8CA-CFB56BD3528C}"/>
                    </a:ext>
                  </a:extLst>
                </p:cNvPr>
                <p:cNvCxnSpPr/>
                <p:nvPr/>
              </p:nvCxnSpPr>
              <p:spPr bwMode="auto">
                <a:xfrm>
                  <a:off x="2979105" y="3807100"/>
                  <a:ext cx="44592" cy="603026"/>
                </a:xfrm>
                <a:prstGeom prst="straightConnector1">
                  <a:avLst/>
                </a:prstGeom>
                <a:solidFill>
                  <a:srgbClr val="0071C5"/>
                </a:solidFill>
                <a:ln w="9525" cap="flat" cmpd="sng" algn="ctr">
                  <a:solidFill>
                    <a:sysClr val="windowText" lastClr="000000"/>
                  </a:solidFill>
                  <a:prstDash val="solid"/>
                  <a:round/>
                  <a:headEnd type="none" w="med" len="med"/>
                  <a:tailEnd type="triangle" w="sm" len="med"/>
                </a:ln>
                <a:effectLst/>
              </p:spPr>
            </p:cxnSp>
            <p:cxnSp>
              <p:nvCxnSpPr>
                <p:cNvPr id="235" name="Straight Arrow Connector 234">
                  <a:extLst>
                    <a:ext uri="{FF2B5EF4-FFF2-40B4-BE49-F238E27FC236}">
                      <a16:creationId xmlns:a16="http://schemas.microsoft.com/office/drawing/2014/main" id="{8717DF0E-91C1-0044-A648-57D24468BCC2}"/>
                    </a:ext>
                  </a:extLst>
                </p:cNvPr>
                <p:cNvCxnSpPr/>
                <p:nvPr/>
              </p:nvCxnSpPr>
              <p:spPr bwMode="auto">
                <a:xfrm>
                  <a:off x="2979105" y="3807100"/>
                  <a:ext cx="130738" cy="699973"/>
                </a:xfrm>
                <a:prstGeom prst="straightConnector1">
                  <a:avLst/>
                </a:prstGeom>
                <a:solidFill>
                  <a:srgbClr val="0071C5"/>
                </a:solidFill>
                <a:ln w="9525" cap="flat" cmpd="sng" algn="ctr">
                  <a:solidFill>
                    <a:sysClr val="windowText" lastClr="000000"/>
                  </a:solidFill>
                  <a:prstDash val="solid"/>
                  <a:round/>
                  <a:headEnd type="none" w="med" len="med"/>
                  <a:tailEnd type="triangle" w="sm" len="med"/>
                </a:ln>
                <a:effectLst/>
              </p:spPr>
            </p:cxnSp>
            <p:sp>
              <p:nvSpPr>
                <p:cNvPr id="236" name="Rounded Rectangle 235">
                  <a:extLst>
                    <a:ext uri="{FF2B5EF4-FFF2-40B4-BE49-F238E27FC236}">
                      <a16:creationId xmlns:a16="http://schemas.microsoft.com/office/drawing/2014/main" id="{0DCCF8C4-AE5A-DE4E-BC1C-DDC53C6FF675}"/>
                    </a:ext>
                  </a:extLst>
                </p:cNvPr>
                <p:cNvSpPr/>
                <p:nvPr/>
              </p:nvSpPr>
              <p:spPr bwMode="auto">
                <a:xfrm>
                  <a:off x="2634520" y="3419311"/>
                  <a:ext cx="689167" cy="387787"/>
                </a:xfrm>
                <a:prstGeom prst="roundRect">
                  <a:avLst/>
                </a:prstGeom>
                <a:solidFill>
                  <a:srgbClr val="C3D600">
                    <a:lumMod val="40000"/>
                    <a:lumOff val="60000"/>
                  </a:srgbClr>
                </a:solidFill>
                <a:ln w="9525" cap="flat" cmpd="sng" algn="ctr">
                  <a:solidFill>
                    <a:sysClr val="windowText" lastClr="000000"/>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7" eaLnBrk="0" fontAlgn="base" hangingPunct="0">
                    <a:spcBef>
                      <a:spcPct val="0"/>
                    </a:spcBef>
                    <a:spcAft>
                      <a:spcPct val="0"/>
                    </a:spcAft>
                    <a:defRPr/>
                  </a:pPr>
                  <a:r>
                    <a:rPr lang="en-GB" sz="900" kern="0" dirty="0">
                      <a:solidFill>
                        <a:prstClr val="black"/>
                      </a:solidFill>
                      <a:latin typeface="Intel Clear"/>
                    </a:rPr>
                    <a:t>group</a:t>
                  </a:r>
                  <a:endParaRPr lang="en-GB" sz="900" kern="0" dirty="0">
                    <a:solidFill>
                      <a:prstClr val="black"/>
                    </a:solidFill>
                    <a:latin typeface="Arial" charset="0"/>
                    <a:ea typeface="ＭＳ Ｐゴシック" pitchFamily="1" charset="-128"/>
                  </a:endParaRPr>
                </a:p>
              </p:txBody>
            </p:sp>
            <p:sp>
              <p:nvSpPr>
                <p:cNvPr id="237" name="Rounded Rectangle 236">
                  <a:extLst>
                    <a:ext uri="{FF2B5EF4-FFF2-40B4-BE49-F238E27FC236}">
                      <a16:creationId xmlns:a16="http://schemas.microsoft.com/office/drawing/2014/main" id="{CAD1E21A-C6AF-2D47-9B65-12BCDD5775C5}"/>
                    </a:ext>
                  </a:extLst>
                </p:cNvPr>
                <p:cNvSpPr/>
                <p:nvPr/>
              </p:nvSpPr>
              <p:spPr bwMode="auto">
                <a:xfrm>
                  <a:off x="1781676" y="4319216"/>
                  <a:ext cx="689167" cy="387787"/>
                </a:xfrm>
                <a:prstGeom prst="roundRect">
                  <a:avLst/>
                </a:prstGeom>
                <a:solidFill>
                  <a:srgbClr val="C3D600">
                    <a:lumMod val="60000"/>
                    <a:lumOff val="40000"/>
                  </a:srgbClr>
                </a:solidFill>
                <a:ln w="9525" cap="flat" cmpd="sng" algn="ctr">
                  <a:solidFill>
                    <a:sysClr val="windowText" lastClr="000000"/>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7" eaLnBrk="0" fontAlgn="base" hangingPunct="0">
                    <a:spcBef>
                      <a:spcPct val="0"/>
                    </a:spcBef>
                    <a:spcAft>
                      <a:spcPct val="0"/>
                    </a:spcAft>
                    <a:defRPr/>
                  </a:pPr>
                  <a:r>
                    <a:rPr lang="en-GB" sz="900" kern="0" dirty="0">
                      <a:solidFill>
                        <a:prstClr val="black"/>
                      </a:solidFill>
                      <a:latin typeface="Intel Clear"/>
                    </a:rPr>
                    <a:t>data</a:t>
                  </a:r>
                  <a:endParaRPr lang="en-GB" sz="900" kern="0" dirty="0">
                    <a:solidFill>
                      <a:prstClr val="black"/>
                    </a:solidFill>
                    <a:latin typeface="Arial" charset="0"/>
                    <a:ea typeface="ＭＳ Ｐゴシック" pitchFamily="1" charset="-128"/>
                  </a:endParaRPr>
                </a:p>
              </p:txBody>
            </p:sp>
            <p:sp>
              <p:nvSpPr>
                <p:cNvPr id="238" name="Rounded Rectangle 237">
                  <a:extLst>
                    <a:ext uri="{FF2B5EF4-FFF2-40B4-BE49-F238E27FC236}">
                      <a16:creationId xmlns:a16="http://schemas.microsoft.com/office/drawing/2014/main" id="{B4212C14-13B2-CD41-9A29-C975D05C905F}"/>
                    </a:ext>
                  </a:extLst>
                </p:cNvPr>
                <p:cNvSpPr/>
                <p:nvPr/>
              </p:nvSpPr>
              <p:spPr bwMode="auto">
                <a:xfrm>
                  <a:off x="1867821" y="4416164"/>
                  <a:ext cx="689167" cy="387787"/>
                </a:xfrm>
                <a:prstGeom prst="roundRect">
                  <a:avLst/>
                </a:prstGeom>
                <a:solidFill>
                  <a:srgbClr val="C3D600">
                    <a:lumMod val="60000"/>
                    <a:lumOff val="40000"/>
                  </a:srgbClr>
                </a:solidFill>
                <a:ln w="9525" cap="flat" cmpd="sng" algn="ctr">
                  <a:solidFill>
                    <a:sysClr val="windowText" lastClr="000000"/>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7" eaLnBrk="0" fontAlgn="base" hangingPunct="0">
                    <a:spcBef>
                      <a:spcPct val="0"/>
                    </a:spcBef>
                    <a:spcAft>
                      <a:spcPct val="0"/>
                    </a:spcAft>
                    <a:defRPr/>
                  </a:pPr>
                  <a:r>
                    <a:rPr lang="en-GB" sz="900" kern="0" dirty="0">
                      <a:solidFill>
                        <a:prstClr val="black"/>
                      </a:solidFill>
                      <a:latin typeface="Intel Clear"/>
                    </a:rPr>
                    <a:t>data</a:t>
                  </a:r>
                  <a:endParaRPr lang="en-GB" sz="900" kern="0" dirty="0">
                    <a:solidFill>
                      <a:prstClr val="black"/>
                    </a:solidFill>
                    <a:latin typeface="Arial" charset="0"/>
                    <a:ea typeface="ＭＳ Ｐゴシック" pitchFamily="1" charset="-128"/>
                  </a:endParaRPr>
                </a:p>
              </p:txBody>
            </p:sp>
            <p:sp>
              <p:nvSpPr>
                <p:cNvPr id="239" name="Rounded Rectangle 238">
                  <a:extLst>
                    <a:ext uri="{FF2B5EF4-FFF2-40B4-BE49-F238E27FC236}">
                      <a16:creationId xmlns:a16="http://schemas.microsoft.com/office/drawing/2014/main" id="{D8344C73-3E4A-DA4A-916E-72CFF136C255}"/>
                    </a:ext>
                  </a:extLst>
                </p:cNvPr>
                <p:cNvSpPr/>
                <p:nvPr/>
              </p:nvSpPr>
              <p:spPr bwMode="auto">
                <a:xfrm>
                  <a:off x="1953967" y="4513109"/>
                  <a:ext cx="689167" cy="387787"/>
                </a:xfrm>
                <a:prstGeom prst="roundRect">
                  <a:avLst/>
                </a:prstGeom>
                <a:solidFill>
                  <a:srgbClr val="C3D600">
                    <a:lumMod val="60000"/>
                    <a:lumOff val="40000"/>
                  </a:srgbClr>
                </a:solidFill>
                <a:ln w="9525" cap="flat" cmpd="sng" algn="ctr">
                  <a:solidFill>
                    <a:sysClr val="windowText" lastClr="000000"/>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defTabSz="914377" eaLnBrk="0" fontAlgn="base" hangingPunct="0">
                    <a:spcBef>
                      <a:spcPct val="0"/>
                    </a:spcBef>
                    <a:spcAft>
                      <a:spcPct val="0"/>
                    </a:spcAft>
                    <a:defRPr/>
                  </a:pPr>
                  <a:r>
                    <a:rPr lang="en-GB" sz="900" kern="0" dirty="0">
                      <a:solidFill>
                        <a:prstClr val="black"/>
                      </a:solidFill>
                      <a:latin typeface="Intel Clear"/>
                    </a:rPr>
                    <a:t>dataset</a:t>
                  </a:r>
                  <a:endParaRPr lang="en-GB" sz="900" kern="0" dirty="0">
                    <a:solidFill>
                      <a:prstClr val="black"/>
                    </a:solidFill>
                    <a:latin typeface="Arial" charset="0"/>
                    <a:ea typeface="ＭＳ Ｐゴシック" pitchFamily="1" charset="-128"/>
                  </a:endParaRPr>
                </a:p>
              </p:txBody>
            </p:sp>
            <p:cxnSp>
              <p:nvCxnSpPr>
                <p:cNvPr id="240" name="Straight Arrow Connector 239">
                  <a:extLst>
                    <a:ext uri="{FF2B5EF4-FFF2-40B4-BE49-F238E27FC236}">
                      <a16:creationId xmlns:a16="http://schemas.microsoft.com/office/drawing/2014/main" id="{7087B660-DDC9-3C4F-B71E-212833C5A87C}"/>
                    </a:ext>
                  </a:extLst>
                </p:cNvPr>
                <p:cNvCxnSpPr/>
                <p:nvPr/>
              </p:nvCxnSpPr>
              <p:spPr bwMode="auto">
                <a:xfrm flipH="1">
                  <a:off x="2126258" y="3813136"/>
                  <a:ext cx="41555" cy="506080"/>
                </a:xfrm>
                <a:prstGeom prst="straightConnector1">
                  <a:avLst/>
                </a:prstGeom>
                <a:solidFill>
                  <a:srgbClr val="0071C5"/>
                </a:solidFill>
                <a:ln w="9525" cap="flat" cmpd="sng" algn="ctr">
                  <a:solidFill>
                    <a:sysClr val="windowText" lastClr="000000"/>
                  </a:solidFill>
                  <a:prstDash val="solid"/>
                  <a:round/>
                  <a:headEnd type="none" w="med" len="med"/>
                  <a:tailEnd type="triangle" w="sm" len="med"/>
                </a:ln>
                <a:effectLst/>
              </p:spPr>
            </p:cxnSp>
            <p:cxnSp>
              <p:nvCxnSpPr>
                <p:cNvPr id="241" name="Straight Arrow Connector 240">
                  <a:extLst>
                    <a:ext uri="{FF2B5EF4-FFF2-40B4-BE49-F238E27FC236}">
                      <a16:creationId xmlns:a16="http://schemas.microsoft.com/office/drawing/2014/main" id="{6FA51B91-4AEE-644B-9940-149225724168}"/>
                    </a:ext>
                  </a:extLst>
                </p:cNvPr>
                <p:cNvCxnSpPr/>
                <p:nvPr/>
              </p:nvCxnSpPr>
              <p:spPr bwMode="auto">
                <a:xfrm>
                  <a:off x="2167813" y="3813136"/>
                  <a:ext cx="44592" cy="603026"/>
                </a:xfrm>
                <a:prstGeom prst="straightConnector1">
                  <a:avLst/>
                </a:prstGeom>
                <a:solidFill>
                  <a:srgbClr val="0071C5"/>
                </a:solidFill>
                <a:ln w="9525" cap="flat" cmpd="sng" algn="ctr">
                  <a:solidFill>
                    <a:sysClr val="windowText" lastClr="000000"/>
                  </a:solidFill>
                  <a:prstDash val="solid"/>
                  <a:round/>
                  <a:headEnd type="none" w="med" len="med"/>
                  <a:tailEnd type="triangle" w="sm" len="med"/>
                </a:ln>
                <a:effectLst/>
              </p:spPr>
            </p:cxnSp>
            <p:cxnSp>
              <p:nvCxnSpPr>
                <p:cNvPr id="242" name="Straight Arrow Connector 241">
                  <a:extLst>
                    <a:ext uri="{FF2B5EF4-FFF2-40B4-BE49-F238E27FC236}">
                      <a16:creationId xmlns:a16="http://schemas.microsoft.com/office/drawing/2014/main" id="{DB5C82BA-ACFF-994F-9945-802C07003638}"/>
                    </a:ext>
                  </a:extLst>
                </p:cNvPr>
                <p:cNvCxnSpPr/>
                <p:nvPr/>
              </p:nvCxnSpPr>
              <p:spPr bwMode="auto">
                <a:xfrm>
                  <a:off x="2167813" y="3813136"/>
                  <a:ext cx="130738" cy="699973"/>
                </a:xfrm>
                <a:prstGeom prst="straightConnector1">
                  <a:avLst/>
                </a:prstGeom>
                <a:solidFill>
                  <a:srgbClr val="0071C5"/>
                </a:solidFill>
                <a:ln w="9525" cap="flat" cmpd="sng" algn="ctr">
                  <a:solidFill>
                    <a:sysClr val="windowText" lastClr="000000"/>
                  </a:solidFill>
                  <a:prstDash val="solid"/>
                  <a:round/>
                  <a:headEnd type="none" w="med" len="med"/>
                  <a:tailEnd type="triangle" w="sm" len="med"/>
                </a:ln>
                <a:effectLst/>
              </p:spPr>
            </p:cxnSp>
            <p:sp>
              <p:nvSpPr>
                <p:cNvPr id="243" name="Rounded Rectangle 242">
                  <a:extLst>
                    <a:ext uri="{FF2B5EF4-FFF2-40B4-BE49-F238E27FC236}">
                      <a16:creationId xmlns:a16="http://schemas.microsoft.com/office/drawing/2014/main" id="{FAB3CDAF-8C0C-6745-92E6-F04D0FF85CFF}"/>
                    </a:ext>
                  </a:extLst>
                </p:cNvPr>
                <p:cNvSpPr/>
                <p:nvPr/>
              </p:nvSpPr>
              <p:spPr bwMode="auto">
                <a:xfrm>
                  <a:off x="1823229" y="3425350"/>
                  <a:ext cx="689167" cy="387787"/>
                </a:xfrm>
                <a:prstGeom prst="roundRect">
                  <a:avLst/>
                </a:prstGeom>
                <a:solidFill>
                  <a:srgbClr val="C3D600">
                    <a:lumMod val="40000"/>
                    <a:lumOff val="60000"/>
                  </a:srgbClr>
                </a:solidFill>
                <a:ln w="9525" cap="flat" cmpd="sng" algn="ctr">
                  <a:solidFill>
                    <a:sysClr val="windowText" lastClr="000000"/>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7" eaLnBrk="0" fontAlgn="base" hangingPunct="0">
                    <a:spcBef>
                      <a:spcPct val="0"/>
                    </a:spcBef>
                    <a:spcAft>
                      <a:spcPct val="0"/>
                    </a:spcAft>
                    <a:defRPr/>
                  </a:pPr>
                  <a:r>
                    <a:rPr lang="en-GB" sz="900" kern="0" dirty="0">
                      <a:solidFill>
                        <a:prstClr val="black"/>
                      </a:solidFill>
                      <a:latin typeface="Intel Clear"/>
                    </a:rPr>
                    <a:t>group</a:t>
                  </a:r>
                  <a:endParaRPr lang="en-GB" sz="900" kern="0" dirty="0">
                    <a:solidFill>
                      <a:prstClr val="black"/>
                    </a:solidFill>
                    <a:latin typeface="Arial" charset="0"/>
                    <a:ea typeface="ＭＳ Ｐゴシック" pitchFamily="1" charset="-128"/>
                  </a:endParaRPr>
                </a:p>
              </p:txBody>
            </p:sp>
            <p:sp>
              <p:nvSpPr>
                <p:cNvPr id="244" name="Rounded Rectangle 243">
                  <a:extLst>
                    <a:ext uri="{FF2B5EF4-FFF2-40B4-BE49-F238E27FC236}">
                      <a16:creationId xmlns:a16="http://schemas.microsoft.com/office/drawing/2014/main" id="{535CC6C9-E852-0747-BF60-13A8A81511D5}"/>
                    </a:ext>
                  </a:extLst>
                </p:cNvPr>
                <p:cNvSpPr/>
                <p:nvPr/>
              </p:nvSpPr>
              <p:spPr bwMode="auto">
                <a:xfrm>
                  <a:off x="801021" y="4119285"/>
                  <a:ext cx="689167" cy="387787"/>
                </a:xfrm>
                <a:prstGeom prst="roundRect">
                  <a:avLst/>
                </a:prstGeom>
                <a:solidFill>
                  <a:srgbClr val="C3D600">
                    <a:lumMod val="60000"/>
                    <a:lumOff val="40000"/>
                  </a:srgbClr>
                </a:solidFill>
                <a:ln w="9525" cap="flat" cmpd="sng" algn="ctr">
                  <a:solidFill>
                    <a:sysClr val="windowText" lastClr="000000"/>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7" eaLnBrk="0" fontAlgn="base" hangingPunct="0">
                    <a:spcBef>
                      <a:spcPct val="0"/>
                    </a:spcBef>
                    <a:spcAft>
                      <a:spcPct val="0"/>
                    </a:spcAft>
                    <a:defRPr/>
                  </a:pPr>
                  <a:r>
                    <a:rPr lang="en-GB" sz="900" kern="0" dirty="0">
                      <a:solidFill>
                        <a:prstClr val="black"/>
                      </a:solidFill>
                      <a:latin typeface="Intel Clear"/>
                    </a:rPr>
                    <a:t>data</a:t>
                  </a:r>
                  <a:endParaRPr lang="en-GB" sz="900" kern="0" dirty="0">
                    <a:solidFill>
                      <a:prstClr val="black"/>
                    </a:solidFill>
                    <a:latin typeface="Arial" charset="0"/>
                    <a:ea typeface="ＭＳ Ｐゴシック" pitchFamily="1" charset="-128"/>
                  </a:endParaRPr>
                </a:p>
              </p:txBody>
            </p:sp>
            <p:sp>
              <p:nvSpPr>
                <p:cNvPr id="245" name="Rounded Rectangle 244">
                  <a:extLst>
                    <a:ext uri="{FF2B5EF4-FFF2-40B4-BE49-F238E27FC236}">
                      <a16:creationId xmlns:a16="http://schemas.microsoft.com/office/drawing/2014/main" id="{17A9DD4A-1765-BD45-98BC-12B9681839B7}"/>
                    </a:ext>
                  </a:extLst>
                </p:cNvPr>
                <p:cNvSpPr/>
                <p:nvPr/>
              </p:nvSpPr>
              <p:spPr bwMode="auto">
                <a:xfrm>
                  <a:off x="887165" y="4216232"/>
                  <a:ext cx="689167" cy="387787"/>
                </a:xfrm>
                <a:prstGeom prst="roundRect">
                  <a:avLst/>
                </a:prstGeom>
                <a:solidFill>
                  <a:srgbClr val="C3D600">
                    <a:lumMod val="60000"/>
                    <a:lumOff val="40000"/>
                  </a:srgbClr>
                </a:solidFill>
                <a:ln w="9525" cap="flat" cmpd="sng" algn="ctr">
                  <a:solidFill>
                    <a:sysClr val="windowText" lastClr="000000"/>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7" eaLnBrk="0" fontAlgn="base" hangingPunct="0">
                    <a:spcBef>
                      <a:spcPct val="0"/>
                    </a:spcBef>
                    <a:spcAft>
                      <a:spcPct val="0"/>
                    </a:spcAft>
                    <a:defRPr/>
                  </a:pPr>
                  <a:r>
                    <a:rPr lang="en-GB" sz="900" kern="0" dirty="0">
                      <a:solidFill>
                        <a:prstClr val="black"/>
                      </a:solidFill>
                      <a:latin typeface="Intel Clear"/>
                    </a:rPr>
                    <a:t>data</a:t>
                  </a:r>
                  <a:endParaRPr lang="en-GB" sz="900" kern="0" dirty="0">
                    <a:solidFill>
                      <a:prstClr val="black"/>
                    </a:solidFill>
                    <a:latin typeface="Arial" charset="0"/>
                    <a:ea typeface="ＭＳ Ｐゴシック" pitchFamily="1" charset="-128"/>
                  </a:endParaRPr>
                </a:p>
              </p:txBody>
            </p:sp>
            <p:sp>
              <p:nvSpPr>
                <p:cNvPr id="246" name="Rounded Rectangle 245">
                  <a:extLst>
                    <a:ext uri="{FF2B5EF4-FFF2-40B4-BE49-F238E27FC236}">
                      <a16:creationId xmlns:a16="http://schemas.microsoft.com/office/drawing/2014/main" id="{EC3A3BAA-23A5-3940-A408-CDA3321961EF}"/>
                    </a:ext>
                  </a:extLst>
                </p:cNvPr>
                <p:cNvSpPr/>
                <p:nvPr/>
              </p:nvSpPr>
              <p:spPr bwMode="auto">
                <a:xfrm>
                  <a:off x="973310" y="4313178"/>
                  <a:ext cx="689167" cy="387787"/>
                </a:xfrm>
                <a:prstGeom prst="roundRect">
                  <a:avLst/>
                </a:prstGeom>
                <a:solidFill>
                  <a:srgbClr val="C3D600">
                    <a:lumMod val="60000"/>
                    <a:lumOff val="40000"/>
                  </a:srgbClr>
                </a:solidFill>
                <a:ln w="9525" cap="flat" cmpd="sng" algn="ctr">
                  <a:solidFill>
                    <a:sysClr val="windowText" lastClr="000000"/>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7" eaLnBrk="0" fontAlgn="base" hangingPunct="0">
                    <a:spcBef>
                      <a:spcPct val="0"/>
                    </a:spcBef>
                    <a:spcAft>
                      <a:spcPct val="0"/>
                    </a:spcAft>
                    <a:defRPr/>
                  </a:pPr>
                  <a:r>
                    <a:rPr lang="en-GB" sz="900" kern="0" dirty="0">
                      <a:solidFill>
                        <a:prstClr val="black"/>
                      </a:solidFill>
                      <a:latin typeface="Intel Clear"/>
                    </a:rPr>
                    <a:t>data</a:t>
                  </a:r>
                  <a:endParaRPr lang="en-GB" sz="900" kern="0" dirty="0">
                    <a:solidFill>
                      <a:prstClr val="black"/>
                    </a:solidFill>
                    <a:latin typeface="Arial" charset="0"/>
                    <a:ea typeface="ＭＳ Ｐゴシック" pitchFamily="1" charset="-128"/>
                  </a:endParaRPr>
                </a:p>
              </p:txBody>
            </p:sp>
            <p:sp>
              <p:nvSpPr>
                <p:cNvPr id="247" name="Rounded Rectangle 246">
                  <a:extLst>
                    <a:ext uri="{FF2B5EF4-FFF2-40B4-BE49-F238E27FC236}">
                      <a16:creationId xmlns:a16="http://schemas.microsoft.com/office/drawing/2014/main" id="{E9AEBB7A-B838-4747-B796-BC95798DB146}"/>
                    </a:ext>
                  </a:extLst>
                </p:cNvPr>
                <p:cNvSpPr/>
                <p:nvPr/>
              </p:nvSpPr>
              <p:spPr bwMode="auto">
                <a:xfrm>
                  <a:off x="1059457" y="4410125"/>
                  <a:ext cx="689167" cy="387787"/>
                </a:xfrm>
                <a:prstGeom prst="roundRect">
                  <a:avLst/>
                </a:prstGeom>
                <a:solidFill>
                  <a:srgbClr val="C3D600">
                    <a:lumMod val="60000"/>
                    <a:lumOff val="40000"/>
                  </a:srgbClr>
                </a:solidFill>
                <a:ln w="9525" cap="flat" cmpd="sng" algn="ctr">
                  <a:solidFill>
                    <a:sysClr val="windowText" lastClr="000000"/>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7" eaLnBrk="0" fontAlgn="base" hangingPunct="0">
                    <a:spcBef>
                      <a:spcPct val="0"/>
                    </a:spcBef>
                    <a:spcAft>
                      <a:spcPct val="0"/>
                    </a:spcAft>
                    <a:defRPr/>
                  </a:pPr>
                  <a:r>
                    <a:rPr lang="en-GB" sz="900" kern="0" dirty="0">
                      <a:solidFill>
                        <a:prstClr val="black"/>
                      </a:solidFill>
                      <a:latin typeface="Intel Clear"/>
                    </a:rPr>
                    <a:t>data</a:t>
                  </a:r>
                  <a:endParaRPr lang="en-GB" sz="900" kern="0" dirty="0">
                    <a:solidFill>
                      <a:prstClr val="black"/>
                    </a:solidFill>
                    <a:latin typeface="Arial" charset="0"/>
                    <a:ea typeface="ＭＳ Ｐゴシック" pitchFamily="1" charset="-128"/>
                  </a:endParaRPr>
                </a:p>
              </p:txBody>
            </p:sp>
            <p:sp>
              <p:nvSpPr>
                <p:cNvPr id="248" name="Rounded Rectangle 247">
                  <a:extLst>
                    <a:ext uri="{FF2B5EF4-FFF2-40B4-BE49-F238E27FC236}">
                      <a16:creationId xmlns:a16="http://schemas.microsoft.com/office/drawing/2014/main" id="{E15E8855-53F0-9C46-A110-DF8ECF14599D}"/>
                    </a:ext>
                  </a:extLst>
                </p:cNvPr>
                <p:cNvSpPr/>
                <p:nvPr/>
              </p:nvSpPr>
              <p:spPr bwMode="auto">
                <a:xfrm>
                  <a:off x="1145602" y="4507073"/>
                  <a:ext cx="689167" cy="387787"/>
                </a:xfrm>
                <a:prstGeom prst="roundRect">
                  <a:avLst/>
                </a:prstGeom>
                <a:solidFill>
                  <a:srgbClr val="C3D600">
                    <a:lumMod val="60000"/>
                    <a:lumOff val="40000"/>
                  </a:srgbClr>
                </a:solidFill>
                <a:ln w="9525" cap="flat" cmpd="sng" algn="ctr">
                  <a:solidFill>
                    <a:sysClr val="windowText" lastClr="000000"/>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defTabSz="914377" eaLnBrk="0" fontAlgn="base" hangingPunct="0">
                    <a:spcBef>
                      <a:spcPct val="0"/>
                    </a:spcBef>
                    <a:spcAft>
                      <a:spcPct val="0"/>
                    </a:spcAft>
                    <a:defRPr/>
                  </a:pPr>
                  <a:r>
                    <a:rPr lang="en-GB" sz="900" kern="0" dirty="0">
                      <a:solidFill>
                        <a:prstClr val="black"/>
                      </a:solidFill>
                      <a:latin typeface="Intel Clear"/>
                      <a:ea typeface="ＭＳ Ｐゴシック" pitchFamily="1" charset="-128"/>
                    </a:rPr>
                    <a:t>dataset</a:t>
                  </a:r>
                  <a:endParaRPr lang="en-GB" sz="900" kern="0" dirty="0">
                    <a:solidFill>
                      <a:prstClr val="black"/>
                    </a:solidFill>
                    <a:latin typeface="Arial" charset="0"/>
                    <a:ea typeface="ＭＳ Ｐゴシック" pitchFamily="1" charset="-128"/>
                  </a:endParaRPr>
                </a:p>
              </p:txBody>
            </p:sp>
            <p:cxnSp>
              <p:nvCxnSpPr>
                <p:cNvPr id="249" name="Straight Arrow Connector 248">
                  <a:extLst>
                    <a:ext uri="{FF2B5EF4-FFF2-40B4-BE49-F238E27FC236}">
                      <a16:creationId xmlns:a16="http://schemas.microsoft.com/office/drawing/2014/main" id="{A392314E-BFDE-A243-B956-9F0BD91E773E}"/>
                    </a:ext>
                  </a:extLst>
                </p:cNvPr>
                <p:cNvCxnSpPr/>
                <p:nvPr/>
              </p:nvCxnSpPr>
              <p:spPr bwMode="auto">
                <a:xfrm flipH="1">
                  <a:off x="1145605" y="3807100"/>
                  <a:ext cx="213844" cy="312187"/>
                </a:xfrm>
                <a:prstGeom prst="straightConnector1">
                  <a:avLst/>
                </a:prstGeom>
                <a:solidFill>
                  <a:srgbClr val="0071C5"/>
                </a:solidFill>
                <a:ln w="9525" cap="flat" cmpd="sng" algn="ctr">
                  <a:solidFill>
                    <a:sysClr val="windowText" lastClr="000000"/>
                  </a:solidFill>
                  <a:prstDash val="solid"/>
                  <a:round/>
                  <a:headEnd type="none" w="med" len="med"/>
                  <a:tailEnd type="triangle" w="sm" len="med"/>
                </a:ln>
                <a:effectLst/>
              </p:spPr>
            </p:cxnSp>
            <p:cxnSp>
              <p:nvCxnSpPr>
                <p:cNvPr id="250" name="Straight Arrow Connector 249">
                  <a:extLst>
                    <a:ext uri="{FF2B5EF4-FFF2-40B4-BE49-F238E27FC236}">
                      <a16:creationId xmlns:a16="http://schemas.microsoft.com/office/drawing/2014/main" id="{8C8158CE-387C-144F-817E-C6200DFD3A4C}"/>
                    </a:ext>
                  </a:extLst>
                </p:cNvPr>
                <p:cNvCxnSpPr/>
                <p:nvPr/>
              </p:nvCxnSpPr>
              <p:spPr bwMode="auto">
                <a:xfrm flipH="1">
                  <a:off x="1231748" y="3807100"/>
                  <a:ext cx="127700" cy="409132"/>
                </a:xfrm>
                <a:prstGeom prst="straightConnector1">
                  <a:avLst/>
                </a:prstGeom>
                <a:solidFill>
                  <a:srgbClr val="0071C5"/>
                </a:solidFill>
                <a:ln w="9525" cap="flat" cmpd="sng" algn="ctr">
                  <a:solidFill>
                    <a:sysClr val="windowText" lastClr="000000"/>
                  </a:solidFill>
                  <a:prstDash val="solid"/>
                  <a:round/>
                  <a:headEnd type="none" w="med" len="med"/>
                  <a:tailEnd type="triangle" w="sm" len="med"/>
                </a:ln>
                <a:effectLst/>
              </p:spPr>
            </p:cxnSp>
            <p:cxnSp>
              <p:nvCxnSpPr>
                <p:cNvPr id="251" name="Straight Arrow Connector 250">
                  <a:extLst>
                    <a:ext uri="{FF2B5EF4-FFF2-40B4-BE49-F238E27FC236}">
                      <a16:creationId xmlns:a16="http://schemas.microsoft.com/office/drawing/2014/main" id="{BEE2DA5F-2FFC-B24C-8892-5474797BEF53}"/>
                    </a:ext>
                  </a:extLst>
                </p:cNvPr>
                <p:cNvCxnSpPr/>
                <p:nvPr/>
              </p:nvCxnSpPr>
              <p:spPr bwMode="auto">
                <a:xfrm flipH="1">
                  <a:off x="1317895" y="3807100"/>
                  <a:ext cx="41555" cy="506080"/>
                </a:xfrm>
                <a:prstGeom prst="straightConnector1">
                  <a:avLst/>
                </a:prstGeom>
                <a:solidFill>
                  <a:srgbClr val="0071C5"/>
                </a:solidFill>
                <a:ln w="9525" cap="flat" cmpd="sng" algn="ctr">
                  <a:solidFill>
                    <a:sysClr val="windowText" lastClr="000000"/>
                  </a:solidFill>
                  <a:prstDash val="solid"/>
                  <a:round/>
                  <a:headEnd type="none" w="med" len="med"/>
                  <a:tailEnd type="triangle" w="sm" len="med"/>
                </a:ln>
                <a:effectLst/>
              </p:spPr>
            </p:cxnSp>
            <p:cxnSp>
              <p:nvCxnSpPr>
                <p:cNvPr id="252" name="Straight Arrow Connector 251">
                  <a:extLst>
                    <a:ext uri="{FF2B5EF4-FFF2-40B4-BE49-F238E27FC236}">
                      <a16:creationId xmlns:a16="http://schemas.microsoft.com/office/drawing/2014/main" id="{6F68BD64-FB51-134D-9908-A4B3334B7FE0}"/>
                    </a:ext>
                  </a:extLst>
                </p:cNvPr>
                <p:cNvCxnSpPr/>
                <p:nvPr/>
              </p:nvCxnSpPr>
              <p:spPr bwMode="auto">
                <a:xfrm>
                  <a:off x="1359448" y="3807100"/>
                  <a:ext cx="44592" cy="603026"/>
                </a:xfrm>
                <a:prstGeom prst="straightConnector1">
                  <a:avLst/>
                </a:prstGeom>
                <a:solidFill>
                  <a:srgbClr val="0071C5"/>
                </a:solidFill>
                <a:ln w="9525" cap="flat" cmpd="sng" algn="ctr">
                  <a:solidFill>
                    <a:sysClr val="windowText" lastClr="000000"/>
                  </a:solidFill>
                  <a:prstDash val="solid"/>
                  <a:round/>
                  <a:headEnd type="none" w="med" len="med"/>
                  <a:tailEnd type="triangle" w="sm" len="med"/>
                </a:ln>
                <a:effectLst/>
              </p:spPr>
            </p:cxnSp>
            <p:cxnSp>
              <p:nvCxnSpPr>
                <p:cNvPr id="253" name="Straight Arrow Connector 252">
                  <a:extLst>
                    <a:ext uri="{FF2B5EF4-FFF2-40B4-BE49-F238E27FC236}">
                      <a16:creationId xmlns:a16="http://schemas.microsoft.com/office/drawing/2014/main" id="{5CA6A47C-E66D-D646-8641-252288E1CC12}"/>
                    </a:ext>
                  </a:extLst>
                </p:cNvPr>
                <p:cNvCxnSpPr/>
                <p:nvPr/>
              </p:nvCxnSpPr>
              <p:spPr bwMode="auto">
                <a:xfrm>
                  <a:off x="1359448" y="3807100"/>
                  <a:ext cx="130738" cy="699973"/>
                </a:xfrm>
                <a:prstGeom prst="straightConnector1">
                  <a:avLst/>
                </a:prstGeom>
                <a:solidFill>
                  <a:srgbClr val="0071C5"/>
                </a:solidFill>
                <a:ln w="9525" cap="flat" cmpd="sng" algn="ctr">
                  <a:solidFill>
                    <a:sysClr val="windowText" lastClr="000000"/>
                  </a:solidFill>
                  <a:prstDash val="solid"/>
                  <a:round/>
                  <a:headEnd type="none" w="med" len="med"/>
                  <a:tailEnd type="triangle" w="sm" len="med"/>
                </a:ln>
                <a:effectLst/>
              </p:spPr>
            </p:cxnSp>
            <p:sp>
              <p:nvSpPr>
                <p:cNvPr id="254" name="Rounded Rectangle 253">
                  <a:extLst>
                    <a:ext uri="{FF2B5EF4-FFF2-40B4-BE49-F238E27FC236}">
                      <a16:creationId xmlns:a16="http://schemas.microsoft.com/office/drawing/2014/main" id="{A6652675-5A38-F84D-88FE-C2BDCA99B393}"/>
                    </a:ext>
                  </a:extLst>
                </p:cNvPr>
                <p:cNvSpPr/>
                <p:nvPr/>
              </p:nvSpPr>
              <p:spPr bwMode="auto">
                <a:xfrm>
                  <a:off x="1014865" y="3419311"/>
                  <a:ext cx="689167" cy="387787"/>
                </a:xfrm>
                <a:prstGeom prst="roundRect">
                  <a:avLst/>
                </a:prstGeom>
                <a:solidFill>
                  <a:srgbClr val="C3D600">
                    <a:lumMod val="40000"/>
                    <a:lumOff val="60000"/>
                  </a:srgbClr>
                </a:solidFill>
                <a:ln w="9525" cap="flat" cmpd="sng" algn="ctr">
                  <a:solidFill>
                    <a:sysClr val="windowText" lastClr="000000"/>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7" eaLnBrk="0" fontAlgn="base" hangingPunct="0">
                    <a:spcBef>
                      <a:spcPct val="0"/>
                    </a:spcBef>
                    <a:spcAft>
                      <a:spcPct val="0"/>
                    </a:spcAft>
                    <a:defRPr/>
                  </a:pPr>
                  <a:r>
                    <a:rPr lang="en-GB" sz="900" kern="0" dirty="0">
                      <a:solidFill>
                        <a:prstClr val="black"/>
                      </a:solidFill>
                      <a:latin typeface="Intel Clear"/>
                    </a:rPr>
                    <a:t>group</a:t>
                  </a:r>
                  <a:endParaRPr lang="en-GB" sz="900" kern="0" dirty="0">
                    <a:solidFill>
                      <a:prstClr val="black"/>
                    </a:solidFill>
                    <a:latin typeface="Arial" charset="0"/>
                    <a:ea typeface="ＭＳ Ｐゴシック" pitchFamily="1" charset="-128"/>
                  </a:endParaRPr>
                </a:p>
              </p:txBody>
            </p:sp>
            <p:sp>
              <p:nvSpPr>
                <p:cNvPr id="255" name="Rounded Rectangle 254">
                  <a:extLst>
                    <a:ext uri="{FF2B5EF4-FFF2-40B4-BE49-F238E27FC236}">
                      <a16:creationId xmlns:a16="http://schemas.microsoft.com/office/drawing/2014/main" id="{9435DA4B-A596-3D48-84CE-BD7B2DFD29D7}"/>
                    </a:ext>
                  </a:extLst>
                </p:cNvPr>
                <p:cNvSpPr/>
                <p:nvPr/>
              </p:nvSpPr>
              <p:spPr bwMode="auto">
                <a:xfrm>
                  <a:off x="1818652" y="2716087"/>
                  <a:ext cx="689167" cy="387787"/>
                </a:xfrm>
                <a:prstGeom prst="roundRect">
                  <a:avLst/>
                </a:prstGeom>
                <a:solidFill>
                  <a:srgbClr val="C3D600">
                    <a:lumMod val="40000"/>
                    <a:lumOff val="60000"/>
                  </a:srgbClr>
                </a:solidFill>
                <a:ln w="9525" cap="flat" cmpd="sng" algn="ctr">
                  <a:solidFill>
                    <a:sysClr val="windowText" lastClr="000000"/>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7" eaLnBrk="0" fontAlgn="base" hangingPunct="0">
                    <a:spcBef>
                      <a:spcPct val="0"/>
                    </a:spcBef>
                    <a:spcAft>
                      <a:spcPct val="0"/>
                    </a:spcAft>
                    <a:defRPr/>
                  </a:pPr>
                  <a:r>
                    <a:rPr lang="en-GB" sz="900" kern="0" dirty="0">
                      <a:solidFill>
                        <a:prstClr val="black"/>
                      </a:solidFill>
                      <a:latin typeface="Intel Clear"/>
                    </a:rPr>
                    <a:t>group</a:t>
                  </a:r>
                  <a:endParaRPr lang="en-GB" sz="900" kern="0" dirty="0">
                    <a:solidFill>
                      <a:prstClr val="black"/>
                    </a:solidFill>
                    <a:latin typeface="Arial" charset="0"/>
                    <a:ea typeface="ＭＳ Ｐゴシック" pitchFamily="1" charset="-128"/>
                  </a:endParaRPr>
                </a:p>
              </p:txBody>
            </p:sp>
            <p:cxnSp>
              <p:nvCxnSpPr>
                <p:cNvPr id="256" name="Straight Arrow Connector 255">
                  <a:extLst>
                    <a:ext uri="{FF2B5EF4-FFF2-40B4-BE49-F238E27FC236}">
                      <a16:creationId xmlns:a16="http://schemas.microsoft.com/office/drawing/2014/main" id="{C2B3ED89-B041-7142-A3EA-CAFA79AE42B2}"/>
                    </a:ext>
                  </a:extLst>
                </p:cNvPr>
                <p:cNvCxnSpPr/>
                <p:nvPr/>
              </p:nvCxnSpPr>
              <p:spPr>
                <a:xfrm flipH="1">
                  <a:off x="1359448" y="3103876"/>
                  <a:ext cx="803789" cy="315437"/>
                </a:xfrm>
                <a:prstGeom prst="straightConnector1">
                  <a:avLst/>
                </a:prstGeom>
                <a:solidFill>
                  <a:srgbClr val="0071C5"/>
                </a:solidFill>
                <a:ln w="9525" cap="flat" cmpd="sng" algn="ctr">
                  <a:solidFill>
                    <a:sysClr val="windowText" lastClr="000000"/>
                  </a:solidFill>
                  <a:prstDash val="solid"/>
                  <a:round/>
                  <a:headEnd type="none" w="med" len="med"/>
                  <a:tailEnd type="triangle" w="sm" len="med"/>
                </a:ln>
                <a:effectLst/>
              </p:spPr>
            </p:cxnSp>
            <p:cxnSp>
              <p:nvCxnSpPr>
                <p:cNvPr id="257" name="Straight Arrow Connector 256">
                  <a:extLst>
                    <a:ext uri="{FF2B5EF4-FFF2-40B4-BE49-F238E27FC236}">
                      <a16:creationId xmlns:a16="http://schemas.microsoft.com/office/drawing/2014/main" id="{7121D28D-38D6-1A4E-9C2A-5A901B45D420}"/>
                    </a:ext>
                  </a:extLst>
                </p:cNvPr>
                <p:cNvCxnSpPr/>
                <p:nvPr/>
              </p:nvCxnSpPr>
              <p:spPr>
                <a:xfrm>
                  <a:off x="2163236" y="3103876"/>
                  <a:ext cx="4577" cy="321474"/>
                </a:xfrm>
                <a:prstGeom prst="straightConnector1">
                  <a:avLst/>
                </a:prstGeom>
                <a:solidFill>
                  <a:srgbClr val="0071C5"/>
                </a:solidFill>
                <a:ln w="9525" cap="flat" cmpd="sng" algn="ctr">
                  <a:solidFill>
                    <a:sysClr val="windowText" lastClr="000000"/>
                  </a:solidFill>
                  <a:prstDash val="solid"/>
                  <a:round/>
                  <a:headEnd type="none" w="med" len="med"/>
                  <a:tailEnd type="triangle" w="sm" len="med"/>
                </a:ln>
                <a:effectLst/>
              </p:spPr>
            </p:cxnSp>
          </p:grpSp>
          <p:sp>
            <p:nvSpPr>
              <p:cNvPr id="322" name="Rounded Rectangle 321">
                <a:extLst>
                  <a:ext uri="{FF2B5EF4-FFF2-40B4-BE49-F238E27FC236}">
                    <a16:creationId xmlns:a16="http://schemas.microsoft.com/office/drawing/2014/main" id="{B802C817-3C47-504C-AE62-68207A91C02D}"/>
                  </a:ext>
                </a:extLst>
              </p:cNvPr>
              <p:cNvSpPr/>
              <p:nvPr/>
            </p:nvSpPr>
            <p:spPr bwMode="auto">
              <a:xfrm rot="16200000">
                <a:off x="5093831" y="2388448"/>
                <a:ext cx="400683" cy="153553"/>
              </a:xfrm>
              <a:prstGeom prst="roundRect">
                <a:avLst/>
              </a:prstGeom>
              <a:solidFill>
                <a:schemeClr val="accent6">
                  <a:lumMod val="50000"/>
                </a:schemeClr>
              </a:solidFill>
              <a:ln w="9525" cap="flat" cmpd="sng" algn="ctr">
                <a:solidFill>
                  <a:sysClr val="windowText" lastClr="000000"/>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7" eaLnBrk="0" fontAlgn="base" hangingPunct="0">
                  <a:spcBef>
                    <a:spcPct val="0"/>
                  </a:spcBef>
                  <a:spcAft>
                    <a:spcPct val="0"/>
                  </a:spcAft>
                  <a:defRPr/>
                </a:pPr>
                <a:r>
                  <a:rPr lang="en-GB" sz="900" kern="0" dirty="0">
                    <a:solidFill>
                      <a:prstClr val="black"/>
                    </a:solidFill>
                    <a:latin typeface="Intel Clear"/>
                  </a:rPr>
                  <a:t>UUID</a:t>
                </a:r>
                <a:endParaRPr lang="en-GB" sz="900" kern="0" dirty="0">
                  <a:solidFill>
                    <a:prstClr val="black"/>
                  </a:solidFill>
                  <a:latin typeface="Arial" charset="0"/>
                  <a:ea typeface="ＭＳ Ｐゴシック" pitchFamily="1" charset="-128"/>
                </a:endParaRPr>
              </a:p>
            </p:txBody>
          </p:sp>
        </p:grpSp>
        <p:grpSp>
          <p:nvGrpSpPr>
            <p:cNvPr id="11" name="Group 10">
              <a:extLst>
                <a:ext uri="{FF2B5EF4-FFF2-40B4-BE49-F238E27FC236}">
                  <a16:creationId xmlns:a16="http://schemas.microsoft.com/office/drawing/2014/main" id="{864D3A13-C6A5-8946-937B-2BB6EEAF430D}"/>
                </a:ext>
              </a:extLst>
            </p:cNvPr>
            <p:cNvGrpSpPr/>
            <p:nvPr/>
          </p:nvGrpSpPr>
          <p:grpSpPr>
            <a:xfrm>
              <a:off x="5245111" y="3487537"/>
              <a:ext cx="1861779" cy="1171006"/>
              <a:chOff x="5245111" y="3487537"/>
              <a:chExt cx="1861779" cy="1171006"/>
            </a:xfrm>
          </p:grpSpPr>
          <p:grpSp>
            <p:nvGrpSpPr>
              <p:cNvPr id="137" name="Group 136">
                <a:extLst>
                  <a:ext uri="{FF2B5EF4-FFF2-40B4-BE49-F238E27FC236}">
                    <a16:creationId xmlns:a16="http://schemas.microsoft.com/office/drawing/2014/main" id="{C0CFE06E-848F-A347-AF7A-910FF909F8F7}"/>
                  </a:ext>
                </a:extLst>
              </p:cNvPr>
              <p:cNvGrpSpPr/>
              <p:nvPr/>
            </p:nvGrpSpPr>
            <p:grpSpPr>
              <a:xfrm>
                <a:off x="5422726" y="3487537"/>
                <a:ext cx="1684164" cy="1171006"/>
                <a:chOff x="4529636" y="3323848"/>
                <a:chExt cx="1684164" cy="1171006"/>
              </a:xfrm>
            </p:grpSpPr>
            <p:sp>
              <p:nvSpPr>
                <p:cNvPr id="138" name="Rounded Rectangle 137">
                  <a:extLst>
                    <a:ext uri="{FF2B5EF4-FFF2-40B4-BE49-F238E27FC236}">
                      <a16:creationId xmlns:a16="http://schemas.microsoft.com/office/drawing/2014/main" id="{7099A218-FAC4-A748-801F-1755278966D5}"/>
                    </a:ext>
                  </a:extLst>
                </p:cNvPr>
                <p:cNvSpPr/>
                <p:nvPr/>
              </p:nvSpPr>
              <p:spPr bwMode="auto">
                <a:xfrm>
                  <a:off x="4529636" y="3323848"/>
                  <a:ext cx="1684164" cy="1171006"/>
                </a:xfrm>
                <a:prstGeom prst="roundRect">
                  <a:avLst>
                    <a:gd name="adj" fmla="val 8051"/>
                  </a:avLst>
                </a:prstGeom>
                <a:solidFill>
                  <a:srgbClr val="C3D600"/>
                </a:solidFill>
                <a:ln w="25400" cap="flat" cmpd="sng" algn="ctr">
                  <a:solidFill>
                    <a:srgbClr val="C3D600">
                      <a:shade val="50000"/>
                    </a:srgbClr>
                  </a:solidFill>
                  <a:prstDash val="soli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377" eaLnBrk="0" fontAlgn="base" hangingPunct="0">
                    <a:spcBef>
                      <a:spcPct val="0"/>
                    </a:spcBef>
                    <a:spcAft>
                      <a:spcPct val="0"/>
                    </a:spcAft>
                    <a:defRPr/>
                  </a:pPr>
                  <a:r>
                    <a:rPr lang="en-GB" sz="900" kern="0" dirty="0">
                      <a:solidFill>
                        <a:prstClr val="black"/>
                      </a:solidFill>
                      <a:latin typeface="Arial" charset="0"/>
                      <a:ea typeface="ＭＳ Ｐゴシック" pitchFamily="1" charset="-128"/>
                      <a:cs typeface=""/>
                    </a:rPr>
                    <a:t>Columnar DB Container</a:t>
                  </a:r>
                </a:p>
              </p:txBody>
            </p:sp>
            <p:sp>
              <p:nvSpPr>
                <p:cNvPr id="140" name="Rounded Rectangle 139">
                  <a:extLst>
                    <a:ext uri="{FF2B5EF4-FFF2-40B4-BE49-F238E27FC236}">
                      <a16:creationId xmlns:a16="http://schemas.microsoft.com/office/drawing/2014/main" id="{75FCF941-DF10-7C4D-94ED-9FE673295C50}"/>
                    </a:ext>
                  </a:extLst>
                </p:cNvPr>
                <p:cNvSpPr/>
                <p:nvPr/>
              </p:nvSpPr>
              <p:spPr bwMode="auto">
                <a:xfrm>
                  <a:off x="4609713" y="3628092"/>
                  <a:ext cx="340702" cy="153553"/>
                </a:xfrm>
                <a:prstGeom prst="roundRect">
                  <a:avLst/>
                </a:prstGeom>
                <a:solidFill>
                  <a:srgbClr val="C3D600">
                    <a:lumMod val="40000"/>
                    <a:lumOff val="60000"/>
                  </a:srgbClr>
                </a:solidFill>
                <a:ln w="9525" cap="flat" cmpd="sng" algn="ctr">
                  <a:solidFill>
                    <a:sysClr val="windowText" lastClr="000000"/>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7" eaLnBrk="0" fontAlgn="base" hangingPunct="0">
                    <a:spcBef>
                      <a:spcPct val="0"/>
                    </a:spcBef>
                    <a:spcAft>
                      <a:spcPct val="0"/>
                    </a:spcAft>
                    <a:defRPr/>
                  </a:pPr>
                  <a:r>
                    <a:rPr lang="en-GB" sz="900" kern="0" dirty="0">
                      <a:solidFill>
                        <a:prstClr val="black"/>
                      </a:solidFill>
                      <a:latin typeface="Intel Clear"/>
                    </a:rPr>
                    <a:t>key</a:t>
                  </a:r>
                  <a:endParaRPr lang="en-GB" sz="900" kern="0" dirty="0">
                    <a:solidFill>
                      <a:prstClr val="black"/>
                    </a:solidFill>
                    <a:latin typeface="Arial" charset="0"/>
                    <a:ea typeface="ＭＳ Ｐゴシック" pitchFamily="1" charset="-128"/>
                  </a:endParaRPr>
                </a:p>
              </p:txBody>
            </p:sp>
            <p:sp>
              <p:nvSpPr>
                <p:cNvPr id="141" name="Rounded Rectangle 140">
                  <a:extLst>
                    <a:ext uri="{FF2B5EF4-FFF2-40B4-BE49-F238E27FC236}">
                      <a16:creationId xmlns:a16="http://schemas.microsoft.com/office/drawing/2014/main" id="{95B7C2A6-5B17-2543-96FE-3738561DCECA}"/>
                    </a:ext>
                  </a:extLst>
                </p:cNvPr>
                <p:cNvSpPr/>
                <p:nvPr/>
              </p:nvSpPr>
              <p:spPr bwMode="auto">
                <a:xfrm>
                  <a:off x="4606476" y="3788391"/>
                  <a:ext cx="474099" cy="153553"/>
                </a:xfrm>
                <a:prstGeom prst="roundRect">
                  <a:avLst/>
                </a:prstGeom>
                <a:solidFill>
                  <a:srgbClr val="C3D600">
                    <a:lumMod val="40000"/>
                    <a:lumOff val="60000"/>
                  </a:srgbClr>
                </a:solidFill>
                <a:ln w="9525" cap="flat" cmpd="sng" algn="ctr">
                  <a:solidFill>
                    <a:sysClr val="windowText" lastClr="000000"/>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7" eaLnBrk="0" fontAlgn="base" hangingPunct="0">
                    <a:spcBef>
                      <a:spcPct val="0"/>
                    </a:spcBef>
                    <a:spcAft>
                      <a:spcPct val="0"/>
                    </a:spcAft>
                    <a:defRPr/>
                  </a:pPr>
                  <a:r>
                    <a:rPr lang="en-GB" sz="900" kern="0" dirty="0">
                      <a:solidFill>
                        <a:prstClr val="black"/>
                      </a:solidFill>
                      <a:latin typeface="Intel Clear"/>
                    </a:rPr>
                    <a:t>key</a:t>
                  </a:r>
                  <a:endParaRPr lang="en-GB" sz="900" kern="0" dirty="0">
                    <a:solidFill>
                      <a:prstClr val="black"/>
                    </a:solidFill>
                    <a:latin typeface="Arial" charset="0"/>
                    <a:ea typeface="ＭＳ Ｐゴシック" pitchFamily="1" charset="-128"/>
                  </a:endParaRPr>
                </a:p>
              </p:txBody>
            </p:sp>
            <p:sp>
              <p:nvSpPr>
                <p:cNvPr id="142" name="Rounded Rectangle 141">
                  <a:extLst>
                    <a:ext uri="{FF2B5EF4-FFF2-40B4-BE49-F238E27FC236}">
                      <a16:creationId xmlns:a16="http://schemas.microsoft.com/office/drawing/2014/main" id="{6A85A3A3-4204-304E-B184-388ED0CA0222}"/>
                    </a:ext>
                  </a:extLst>
                </p:cNvPr>
                <p:cNvSpPr/>
                <p:nvPr/>
              </p:nvSpPr>
              <p:spPr bwMode="auto">
                <a:xfrm>
                  <a:off x="4609213" y="3949634"/>
                  <a:ext cx="295181" cy="153553"/>
                </a:xfrm>
                <a:prstGeom prst="roundRect">
                  <a:avLst/>
                </a:prstGeom>
                <a:solidFill>
                  <a:srgbClr val="C3D600">
                    <a:lumMod val="40000"/>
                    <a:lumOff val="60000"/>
                  </a:srgbClr>
                </a:solidFill>
                <a:ln w="9525" cap="flat" cmpd="sng" algn="ctr">
                  <a:solidFill>
                    <a:sysClr val="windowText" lastClr="000000"/>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7" eaLnBrk="0" fontAlgn="base" hangingPunct="0">
                    <a:spcBef>
                      <a:spcPct val="0"/>
                    </a:spcBef>
                    <a:spcAft>
                      <a:spcPct val="0"/>
                    </a:spcAft>
                    <a:defRPr/>
                  </a:pPr>
                  <a:r>
                    <a:rPr lang="en-GB" sz="900" kern="0" dirty="0">
                      <a:solidFill>
                        <a:prstClr val="black"/>
                      </a:solidFill>
                      <a:latin typeface="Intel Clear"/>
                    </a:rPr>
                    <a:t>key</a:t>
                  </a:r>
                  <a:endParaRPr lang="en-GB" sz="900" kern="0" dirty="0">
                    <a:solidFill>
                      <a:prstClr val="black"/>
                    </a:solidFill>
                    <a:latin typeface="Arial" charset="0"/>
                    <a:ea typeface="ＭＳ Ｐゴシック" pitchFamily="1" charset="-128"/>
                  </a:endParaRPr>
                </a:p>
              </p:txBody>
            </p:sp>
            <p:sp>
              <p:nvSpPr>
                <p:cNvPr id="143" name="Rounded Rectangle 142">
                  <a:extLst>
                    <a:ext uri="{FF2B5EF4-FFF2-40B4-BE49-F238E27FC236}">
                      <a16:creationId xmlns:a16="http://schemas.microsoft.com/office/drawing/2014/main" id="{A0AC8C53-FCD0-A34F-9F73-CCD0E288A0A0}"/>
                    </a:ext>
                  </a:extLst>
                </p:cNvPr>
                <p:cNvSpPr/>
                <p:nvPr/>
              </p:nvSpPr>
              <p:spPr bwMode="auto">
                <a:xfrm>
                  <a:off x="4610733" y="4101972"/>
                  <a:ext cx="419757" cy="153553"/>
                </a:xfrm>
                <a:prstGeom prst="roundRect">
                  <a:avLst/>
                </a:prstGeom>
                <a:solidFill>
                  <a:srgbClr val="C3D600">
                    <a:lumMod val="40000"/>
                    <a:lumOff val="60000"/>
                  </a:srgbClr>
                </a:solidFill>
                <a:ln w="9525" cap="flat" cmpd="sng" algn="ctr">
                  <a:solidFill>
                    <a:sysClr val="windowText" lastClr="000000"/>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7" eaLnBrk="0" fontAlgn="base" hangingPunct="0">
                    <a:spcBef>
                      <a:spcPct val="0"/>
                    </a:spcBef>
                    <a:spcAft>
                      <a:spcPct val="0"/>
                    </a:spcAft>
                    <a:defRPr/>
                  </a:pPr>
                  <a:r>
                    <a:rPr lang="en-GB" sz="900" kern="0" dirty="0">
                      <a:solidFill>
                        <a:prstClr val="black"/>
                      </a:solidFill>
                      <a:latin typeface="Intel Clear"/>
                    </a:rPr>
                    <a:t>key</a:t>
                  </a:r>
                  <a:endParaRPr lang="en-GB" sz="900" kern="0" dirty="0">
                    <a:solidFill>
                      <a:prstClr val="black"/>
                    </a:solidFill>
                    <a:latin typeface="Arial" charset="0"/>
                    <a:ea typeface="ＭＳ Ｐゴシック" pitchFamily="1" charset="-128"/>
                  </a:endParaRPr>
                </a:p>
              </p:txBody>
            </p:sp>
            <p:sp>
              <p:nvSpPr>
                <p:cNvPr id="144" name="Rounded Rectangle 143">
                  <a:extLst>
                    <a:ext uri="{FF2B5EF4-FFF2-40B4-BE49-F238E27FC236}">
                      <a16:creationId xmlns:a16="http://schemas.microsoft.com/office/drawing/2014/main" id="{175F1C95-1468-B442-86A6-BBA814DDFDF5}"/>
                    </a:ext>
                  </a:extLst>
                </p:cNvPr>
                <p:cNvSpPr/>
                <p:nvPr/>
              </p:nvSpPr>
              <p:spPr bwMode="auto">
                <a:xfrm>
                  <a:off x="5181558" y="3631385"/>
                  <a:ext cx="394404" cy="153553"/>
                </a:xfrm>
                <a:prstGeom prst="roundRect">
                  <a:avLst/>
                </a:prstGeom>
                <a:solidFill>
                  <a:srgbClr val="C3D600">
                    <a:lumMod val="40000"/>
                    <a:lumOff val="60000"/>
                  </a:srgbClr>
                </a:solidFill>
                <a:ln w="9525" cap="flat" cmpd="sng" algn="ctr">
                  <a:solidFill>
                    <a:sysClr val="windowText" lastClr="000000"/>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7" eaLnBrk="0" fontAlgn="base" hangingPunct="0">
                    <a:spcBef>
                      <a:spcPct val="0"/>
                    </a:spcBef>
                    <a:spcAft>
                      <a:spcPct val="0"/>
                    </a:spcAft>
                    <a:defRPr/>
                  </a:pPr>
                  <a:r>
                    <a:rPr lang="en-GB" sz="900" kern="0" dirty="0">
                      <a:solidFill>
                        <a:prstClr val="black"/>
                      </a:solidFill>
                      <a:latin typeface="Intel Clear"/>
                      <a:ea typeface="ＭＳ Ｐゴシック" pitchFamily="1" charset="-128"/>
                    </a:rPr>
                    <a:t>Value</a:t>
                  </a:r>
                  <a:endParaRPr lang="en-GB" sz="900" kern="0" dirty="0">
                    <a:solidFill>
                      <a:prstClr val="black"/>
                    </a:solidFill>
                    <a:latin typeface="Arial" charset="0"/>
                    <a:ea typeface="ＭＳ Ｐゴシック" pitchFamily="1" charset="-128"/>
                  </a:endParaRPr>
                </a:p>
              </p:txBody>
            </p:sp>
            <p:sp>
              <p:nvSpPr>
                <p:cNvPr id="145" name="Rounded Rectangle 144">
                  <a:extLst>
                    <a:ext uri="{FF2B5EF4-FFF2-40B4-BE49-F238E27FC236}">
                      <a16:creationId xmlns:a16="http://schemas.microsoft.com/office/drawing/2014/main" id="{71591223-AA39-3E4D-AA3D-CEBA95F4E023}"/>
                    </a:ext>
                  </a:extLst>
                </p:cNvPr>
                <p:cNvSpPr/>
                <p:nvPr/>
              </p:nvSpPr>
              <p:spPr bwMode="auto">
                <a:xfrm>
                  <a:off x="5181558" y="3788390"/>
                  <a:ext cx="394404" cy="153553"/>
                </a:xfrm>
                <a:prstGeom prst="roundRect">
                  <a:avLst/>
                </a:prstGeom>
                <a:solidFill>
                  <a:srgbClr val="C3D600">
                    <a:lumMod val="40000"/>
                    <a:lumOff val="60000"/>
                  </a:srgbClr>
                </a:solidFill>
                <a:ln w="9525" cap="flat" cmpd="sng" algn="ctr">
                  <a:solidFill>
                    <a:sysClr val="windowText" lastClr="000000"/>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7" eaLnBrk="0" fontAlgn="base" hangingPunct="0">
                    <a:spcBef>
                      <a:spcPct val="0"/>
                    </a:spcBef>
                    <a:spcAft>
                      <a:spcPct val="0"/>
                    </a:spcAft>
                    <a:defRPr/>
                  </a:pPr>
                  <a:r>
                    <a:rPr lang="en-GB" sz="900" kern="0" dirty="0">
                      <a:solidFill>
                        <a:prstClr val="black"/>
                      </a:solidFill>
                      <a:latin typeface="Intel Clear"/>
                      <a:ea typeface="ＭＳ Ｐゴシック" pitchFamily="1" charset="-128"/>
                    </a:rPr>
                    <a:t>Value</a:t>
                  </a:r>
                  <a:endParaRPr lang="en-GB" sz="900" kern="0" dirty="0">
                    <a:solidFill>
                      <a:prstClr val="black"/>
                    </a:solidFill>
                    <a:latin typeface="Arial" charset="0"/>
                    <a:ea typeface="ＭＳ Ｐゴシック" pitchFamily="1" charset="-128"/>
                  </a:endParaRPr>
                </a:p>
              </p:txBody>
            </p:sp>
            <p:sp>
              <p:nvSpPr>
                <p:cNvPr id="146" name="Rounded Rectangle 145">
                  <a:extLst>
                    <a:ext uri="{FF2B5EF4-FFF2-40B4-BE49-F238E27FC236}">
                      <a16:creationId xmlns:a16="http://schemas.microsoft.com/office/drawing/2014/main" id="{21B2DC9A-7083-D34C-9554-19079EA5C9AB}"/>
                    </a:ext>
                  </a:extLst>
                </p:cNvPr>
                <p:cNvSpPr/>
                <p:nvPr/>
              </p:nvSpPr>
              <p:spPr bwMode="auto">
                <a:xfrm>
                  <a:off x="5181408" y="3942653"/>
                  <a:ext cx="490241" cy="153553"/>
                </a:xfrm>
                <a:prstGeom prst="roundRect">
                  <a:avLst/>
                </a:prstGeom>
                <a:solidFill>
                  <a:srgbClr val="C3D600">
                    <a:lumMod val="40000"/>
                    <a:lumOff val="60000"/>
                  </a:srgbClr>
                </a:solidFill>
                <a:ln w="9525" cap="flat" cmpd="sng" algn="ctr">
                  <a:solidFill>
                    <a:sysClr val="windowText" lastClr="000000"/>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7" eaLnBrk="0" fontAlgn="base" hangingPunct="0">
                    <a:spcBef>
                      <a:spcPct val="0"/>
                    </a:spcBef>
                    <a:spcAft>
                      <a:spcPct val="0"/>
                    </a:spcAft>
                    <a:defRPr/>
                  </a:pPr>
                  <a:r>
                    <a:rPr lang="en-GB" sz="900" kern="0" dirty="0">
                      <a:solidFill>
                        <a:prstClr val="black"/>
                      </a:solidFill>
                      <a:latin typeface="Intel Clear"/>
                      <a:ea typeface="ＭＳ Ｐゴシック" pitchFamily="1" charset="-128"/>
                    </a:rPr>
                    <a:t>Value</a:t>
                  </a:r>
                  <a:endParaRPr lang="en-GB" sz="900" kern="0" dirty="0">
                    <a:solidFill>
                      <a:prstClr val="black"/>
                    </a:solidFill>
                    <a:latin typeface="Arial" charset="0"/>
                    <a:ea typeface="ＭＳ Ｐゴシック" pitchFamily="1" charset="-128"/>
                  </a:endParaRPr>
                </a:p>
              </p:txBody>
            </p:sp>
            <p:sp>
              <p:nvSpPr>
                <p:cNvPr id="147" name="Rounded Rectangle 146">
                  <a:extLst>
                    <a:ext uri="{FF2B5EF4-FFF2-40B4-BE49-F238E27FC236}">
                      <a16:creationId xmlns:a16="http://schemas.microsoft.com/office/drawing/2014/main" id="{CDF4607F-8451-BA49-8A5B-336877A9EF73}"/>
                    </a:ext>
                  </a:extLst>
                </p:cNvPr>
                <p:cNvSpPr/>
                <p:nvPr/>
              </p:nvSpPr>
              <p:spPr bwMode="auto">
                <a:xfrm>
                  <a:off x="5179315" y="4099658"/>
                  <a:ext cx="542421" cy="153553"/>
                </a:xfrm>
                <a:prstGeom prst="roundRect">
                  <a:avLst/>
                </a:prstGeom>
                <a:solidFill>
                  <a:srgbClr val="C3D600">
                    <a:lumMod val="40000"/>
                    <a:lumOff val="60000"/>
                  </a:srgbClr>
                </a:solidFill>
                <a:ln w="9525" cap="flat" cmpd="sng" algn="ctr">
                  <a:solidFill>
                    <a:sysClr val="windowText" lastClr="000000"/>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7" eaLnBrk="0" fontAlgn="base" hangingPunct="0">
                    <a:spcBef>
                      <a:spcPct val="0"/>
                    </a:spcBef>
                    <a:spcAft>
                      <a:spcPct val="0"/>
                    </a:spcAft>
                    <a:defRPr/>
                  </a:pPr>
                  <a:r>
                    <a:rPr lang="en-GB" sz="900" kern="0" dirty="0">
                      <a:solidFill>
                        <a:prstClr val="black"/>
                      </a:solidFill>
                      <a:latin typeface="Intel Clear"/>
                      <a:ea typeface="ＭＳ Ｐゴシック" pitchFamily="1" charset="-128"/>
                    </a:rPr>
                    <a:t>Value</a:t>
                  </a:r>
                  <a:endParaRPr lang="en-GB" sz="900" kern="0" dirty="0">
                    <a:solidFill>
                      <a:prstClr val="black"/>
                    </a:solidFill>
                    <a:latin typeface="Arial" charset="0"/>
                    <a:ea typeface="ＭＳ Ｐゴシック" pitchFamily="1" charset="-128"/>
                  </a:endParaRPr>
                </a:p>
              </p:txBody>
            </p:sp>
            <p:sp>
              <p:nvSpPr>
                <p:cNvPr id="148" name="Rounded Rectangle 147">
                  <a:extLst>
                    <a:ext uri="{FF2B5EF4-FFF2-40B4-BE49-F238E27FC236}">
                      <a16:creationId xmlns:a16="http://schemas.microsoft.com/office/drawing/2014/main" id="{CB23CBCD-0B0A-1E42-91ED-2AF44AEADBD2}"/>
                    </a:ext>
                  </a:extLst>
                </p:cNvPr>
                <p:cNvSpPr/>
                <p:nvPr/>
              </p:nvSpPr>
              <p:spPr bwMode="auto">
                <a:xfrm>
                  <a:off x="5771820" y="3626803"/>
                  <a:ext cx="383447" cy="153553"/>
                </a:xfrm>
                <a:prstGeom prst="roundRect">
                  <a:avLst/>
                </a:prstGeom>
                <a:solidFill>
                  <a:srgbClr val="C3D600">
                    <a:lumMod val="40000"/>
                    <a:lumOff val="60000"/>
                  </a:srgbClr>
                </a:solidFill>
                <a:ln w="9525" cap="flat" cmpd="sng" algn="ctr">
                  <a:solidFill>
                    <a:sysClr val="windowText" lastClr="000000"/>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7" eaLnBrk="0" fontAlgn="base" hangingPunct="0">
                    <a:spcBef>
                      <a:spcPct val="0"/>
                    </a:spcBef>
                    <a:spcAft>
                      <a:spcPct val="0"/>
                    </a:spcAft>
                    <a:defRPr/>
                  </a:pPr>
                  <a:r>
                    <a:rPr lang="en-GB" sz="900" kern="0" dirty="0">
                      <a:solidFill>
                        <a:prstClr val="black"/>
                      </a:solidFill>
                      <a:latin typeface="Intel Clear"/>
                      <a:ea typeface="ＭＳ Ｐゴシック" pitchFamily="1" charset="-128"/>
                    </a:rPr>
                    <a:t>Value</a:t>
                  </a:r>
                  <a:endParaRPr lang="en-GB" sz="900" kern="0" dirty="0">
                    <a:solidFill>
                      <a:prstClr val="black"/>
                    </a:solidFill>
                    <a:latin typeface="Arial" charset="0"/>
                    <a:ea typeface="ＭＳ Ｐゴシック" pitchFamily="1" charset="-128"/>
                  </a:endParaRPr>
                </a:p>
              </p:txBody>
            </p:sp>
            <p:sp>
              <p:nvSpPr>
                <p:cNvPr id="149" name="Rounded Rectangle 148">
                  <a:extLst>
                    <a:ext uri="{FF2B5EF4-FFF2-40B4-BE49-F238E27FC236}">
                      <a16:creationId xmlns:a16="http://schemas.microsoft.com/office/drawing/2014/main" id="{2DB4A203-E24C-354F-8AD8-2059AF11ABE3}"/>
                    </a:ext>
                  </a:extLst>
                </p:cNvPr>
                <p:cNvSpPr/>
                <p:nvPr/>
              </p:nvSpPr>
              <p:spPr bwMode="auto">
                <a:xfrm>
                  <a:off x="5771820" y="3783714"/>
                  <a:ext cx="383447" cy="153553"/>
                </a:xfrm>
                <a:prstGeom prst="roundRect">
                  <a:avLst/>
                </a:prstGeom>
                <a:solidFill>
                  <a:srgbClr val="C3D600">
                    <a:lumMod val="40000"/>
                    <a:lumOff val="60000"/>
                  </a:srgbClr>
                </a:solidFill>
                <a:ln w="9525" cap="flat" cmpd="sng" algn="ctr">
                  <a:solidFill>
                    <a:sysClr val="windowText" lastClr="000000"/>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7" eaLnBrk="0" fontAlgn="base" hangingPunct="0">
                    <a:spcBef>
                      <a:spcPct val="0"/>
                    </a:spcBef>
                    <a:spcAft>
                      <a:spcPct val="0"/>
                    </a:spcAft>
                    <a:defRPr/>
                  </a:pPr>
                  <a:r>
                    <a:rPr lang="en-GB" sz="900" kern="0" dirty="0">
                      <a:solidFill>
                        <a:prstClr val="black"/>
                      </a:solidFill>
                      <a:latin typeface="Intel Clear"/>
                      <a:ea typeface="ＭＳ Ｐゴシック" pitchFamily="1" charset="-128"/>
                    </a:rPr>
                    <a:t>Value</a:t>
                  </a:r>
                  <a:endParaRPr lang="en-GB" sz="900" kern="0" dirty="0">
                    <a:solidFill>
                      <a:prstClr val="black"/>
                    </a:solidFill>
                    <a:latin typeface="Arial" charset="0"/>
                    <a:ea typeface="ＭＳ Ｐゴシック" pitchFamily="1" charset="-128"/>
                  </a:endParaRPr>
                </a:p>
              </p:txBody>
            </p:sp>
            <p:sp>
              <p:nvSpPr>
                <p:cNvPr id="150" name="Rounded Rectangle 149">
                  <a:extLst>
                    <a:ext uri="{FF2B5EF4-FFF2-40B4-BE49-F238E27FC236}">
                      <a16:creationId xmlns:a16="http://schemas.microsoft.com/office/drawing/2014/main" id="{2788AD9C-E4E1-E74F-8C06-0E087C4C503F}"/>
                    </a:ext>
                  </a:extLst>
                </p:cNvPr>
                <p:cNvSpPr/>
                <p:nvPr/>
              </p:nvSpPr>
              <p:spPr bwMode="auto">
                <a:xfrm>
                  <a:off x="5776044" y="3940891"/>
                  <a:ext cx="383447" cy="153553"/>
                </a:xfrm>
                <a:prstGeom prst="roundRect">
                  <a:avLst/>
                </a:prstGeom>
                <a:solidFill>
                  <a:srgbClr val="C3D600">
                    <a:lumMod val="40000"/>
                    <a:lumOff val="60000"/>
                  </a:srgbClr>
                </a:solidFill>
                <a:ln w="9525" cap="flat" cmpd="sng" algn="ctr">
                  <a:solidFill>
                    <a:sysClr val="windowText" lastClr="000000"/>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7" eaLnBrk="0" fontAlgn="base" hangingPunct="0">
                    <a:spcBef>
                      <a:spcPct val="0"/>
                    </a:spcBef>
                    <a:spcAft>
                      <a:spcPct val="0"/>
                    </a:spcAft>
                    <a:defRPr/>
                  </a:pPr>
                  <a:r>
                    <a:rPr lang="en-GB" sz="900" kern="0" dirty="0">
                      <a:solidFill>
                        <a:prstClr val="black"/>
                      </a:solidFill>
                      <a:latin typeface="Intel Clear"/>
                      <a:ea typeface="ＭＳ Ｐゴシック" pitchFamily="1" charset="-128"/>
                    </a:rPr>
                    <a:t>Value</a:t>
                  </a:r>
                  <a:endParaRPr lang="en-GB" sz="900" kern="0" dirty="0">
                    <a:solidFill>
                      <a:prstClr val="black"/>
                    </a:solidFill>
                    <a:latin typeface="Arial" charset="0"/>
                    <a:ea typeface="ＭＳ Ｐゴシック" pitchFamily="1" charset="-128"/>
                  </a:endParaRPr>
                </a:p>
              </p:txBody>
            </p:sp>
            <p:sp>
              <p:nvSpPr>
                <p:cNvPr id="151" name="Rounded Rectangle 150">
                  <a:extLst>
                    <a:ext uri="{FF2B5EF4-FFF2-40B4-BE49-F238E27FC236}">
                      <a16:creationId xmlns:a16="http://schemas.microsoft.com/office/drawing/2014/main" id="{FE515890-0421-B54A-84A0-C331889B7382}"/>
                    </a:ext>
                  </a:extLst>
                </p:cNvPr>
                <p:cNvSpPr/>
                <p:nvPr/>
              </p:nvSpPr>
              <p:spPr bwMode="auto">
                <a:xfrm>
                  <a:off x="5776044" y="4097997"/>
                  <a:ext cx="383447" cy="153553"/>
                </a:xfrm>
                <a:prstGeom prst="roundRect">
                  <a:avLst/>
                </a:prstGeom>
                <a:solidFill>
                  <a:srgbClr val="C3D600">
                    <a:lumMod val="40000"/>
                    <a:lumOff val="60000"/>
                  </a:srgbClr>
                </a:solidFill>
                <a:ln w="9525" cap="flat" cmpd="sng" algn="ctr">
                  <a:solidFill>
                    <a:sysClr val="windowText" lastClr="000000"/>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7" eaLnBrk="0" fontAlgn="base" hangingPunct="0">
                    <a:spcBef>
                      <a:spcPct val="0"/>
                    </a:spcBef>
                    <a:spcAft>
                      <a:spcPct val="0"/>
                    </a:spcAft>
                    <a:defRPr/>
                  </a:pPr>
                  <a:r>
                    <a:rPr lang="en-GB" sz="900" kern="0" dirty="0">
                      <a:solidFill>
                        <a:prstClr val="black"/>
                      </a:solidFill>
                      <a:latin typeface="Intel Clear"/>
                      <a:ea typeface="ＭＳ Ｐゴシック" pitchFamily="1" charset="-128"/>
                    </a:rPr>
                    <a:t>Value</a:t>
                  </a:r>
                  <a:endParaRPr lang="en-GB" sz="900" kern="0" dirty="0">
                    <a:solidFill>
                      <a:prstClr val="black"/>
                    </a:solidFill>
                    <a:latin typeface="Arial" charset="0"/>
                    <a:ea typeface="ＭＳ Ｐゴシック" pitchFamily="1" charset="-128"/>
                  </a:endParaRPr>
                </a:p>
              </p:txBody>
            </p:sp>
          </p:grpSp>
          <p:sp>
            <p:nvSpPr>
              <p:cNvPr id="323" name="Rounded Rectangle 322">
                <a:extLst>
                  <a:ext uri="{FF2B5EF4-FFF2-40B4-BE49-F238E27FC236}">
                    <a16:creationId xmlns:a16="http://schemas.microsoft.com/office/drawing/2014/main" id="{ECD94F64-6D53-564B-9D16-E1888E8111A3}"/>
                  </a:ext>
                </a:extLst>
              </p:cNvPr>
              <p:cNvSpPr/>
              <p:nvPr/>
            </p:nvSpPr>
            <p:spPr bwMode="auto">
              <a:xfrm rot="16200000">
                <a:off x="5121546" y="3663040"/>
                <a:ext cx="400683" cy="153553"/>
              </a:xfrm>
              <a:prstGeom prst="roundRect">
                <a:avLst/>
              </a:prstGeom>
              <a:solidFill>
                <a:schemeClr val="accent6">
                  <a:lumMod val="50000"/>
                </a:schemeClr>
              </a:solidFill>
              <a:ln w="9525" cap="flat" cmpd="sng" algn="ctr">
                <a:solidFill>
                  <a:sysClr val="windowText" lastClr="000000"/>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7" eaLnBrk="0" fontAlgn="base" hangingPunct="0">
                  <a:spcBef>
                    <a:spcPct val="0"/>
                  </a:spcBef>
                  <a:spcAft>
                    <a:spcPct val="0"/>
                  </a:spcAft>
                  <a:defRPr/>
                </a:pPr>
                <a:r>
                  <a:rPr lang="en-GB" sz="900" kern="0" dirty="0">
                    <a:solidFill>
                      <a:prstClr val="black"/>
                    </a:solidFill>
                    <a:latin typeface="Intel Clear"/>
                  </a:rPr>
                  <a:t>UUID</a:t>
                </a:r>
                <a:endParaRPr lang="en-GB" sz="900" kern="0" dirty="0">
                  <a:solidFill>
                    <a:prstClr val="black"/>
                  </a:solidFill>
                  <a:latin typeface="Arial" charset="0"/>
                  <a:ea typeface="ＭＳ Ｐゴシック" pitchFamily="1" charset="-128"/>
                </a:endParaRPr>
              </a:p>
            </p:txBody>
          </p:sp>
        </p:grpSp>
        <p:grpSp>
          <p:nvGrpSpPr>
            <p:cNvPr id="9" name="Group 8">
              <a:extLst>
                <a:ext uri="{FF2B5EF4-FFF2-40B4-BE49-F238E27FC236}">
                  <a16:creationId xmlns:a16="http://schemas.microsoft.com/office/drawing/2014/main" id="{407F759E-9604-2F4B-8611-47717F1A72C4}"/>
                </a:ext>
              </a:extLst>
            </p:cNvPr>
            <p:cNvGrpSpPr/>
            <p:nvPr/>
          </p:nvGrpSpPr>
          <p:grpSpPr>
            <a:xfrm>
              <a:off x="7207591" y="958047"/>
              <a:ext cx="1839547" cy="1171006"/>
              <a:chOff x="7207591" y="958047"/>
              <a:chExt cx="1839547" cy="1171006"/>
            </a:xfrm>
          </p:grpSpPr>
          <p:grpSp>
            <p:nvGrpSpPr>
              <p:cNvPr id="130" name="Group 129">
                <a:extLst>
                  <a:ext uri="{FF2B5EF4-FFF2-40B4-BE49-F238E27FC236}">
                    <a16:creationId xmlns:a16="http://schemas.microsoft.com/office/drawing/2014/main" id="{04C606DC-89C4-1941-89B1-FDFFADA52429}"/>
                  </a:ext>
                </a:extLst>
              </p:cNvPr>
              <p:cNvGrpSpPr/>
              <p:nvPr/>
            </p:nvGrpSpPr>
            <p:grpSpPr>
              <a:xfrm>
                <a:off x="7362974" y="958047"/>
                <a:ext cx="1684164" cy="1171006"/>
                <a:chOff x="6864613" y="155274"/>
                <a:chExt cx="1981468" cy="1690780"/>
              </a:xfrm>
            </p:grpSpPr>
            <p:sp>
              <p:nvSpPr>
                <p:cNvPr id="258" name="Rounded Rectangle 257">
                  <a:extLst>
                    <a:ext uri="{FF2B5EF4-FFF2-40B4-BE49-F238E27FC236}">
                      <a16:creationId xmlns:a16="http://schemas.microsoft.com/office/drawing/2014/main" id="{D2B2E963-F91B-7946-96C4-1A22B777E347}"/>
                    </a:ext>
                  </a:extLst>
                </p:cNvPr>
                <p:cNvSpPr/>
                <p:nvPr/>
              </p:nvSpPr>
              <p:spPr bwMode="auto">
                <a:xfrm>
                  <a:off x="6864613" y="155274"/>
                  <a:ext cx="1981468" cy="1690780"/>
                </a:xfrm>
                <a:prstGeom prst="roundRect">
                  <a:avLst>
                    <a:gd name="adj" fmla="val 8051"/>
                  </a:avLst>
                </a:prstGeom>
                <a:solidFill>
                  <a:srgbClr val="C3D600"/>
                </a:solidFill>
                <a:ln w="25400" cap="flat" cmpd="sng" algn="ctr">
                  <a:solidFill>
                    <a:srgbClr val="C3D600">
                      <a:shade val="50000"/>
                    </a:srgbClr>
                  </a:solidFill>
                  <a:prstDash val="soli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377" eaLnBrk="0" fontAlgn="base" hangingPunct="0">
                    <a:spcBef>
                      <a:spcPct val="0"/>
                    </a:spcBef>
                    <a:spcAft>
                      <a:spcPct val="0"/>
                    </a:spcAft>
                    <a:defRPr/>
                  </a:pPr>
                  <a:r>
                    <a:rPr lang="en-GB" sz="900" kern="0" dirty="0">
                      <a:solidFill>
                        <a:prstClr val="black"/>
                      </a:solidFill>
                      <a:latin typeface="Arial" charset="0"/>
                      <a:ea typeface="ＭＳ Ｐゴシック" pitchFamily="1" charset="-128"/>
                      <a:cs typeface=""/>
                    </a:rPr>
                    <a:t>File-per-process Container</a:t>
                  </a:r>
                </a:p>
              </p:txBody>
            </p:sp>
            <p:grpSp>
              <p:nvGrpSpPr>
                <p:cNvPr id="259" name="Group 258">
                  <a:extLst>
                    <a:ext uri="{FF2B5EF4-FFF2-40B4-BE49-F238E27FC236}">
                      <a16:creationId xmlns:a16="http://schemas.microsoft.com/office/drawing/2014/main" id="{D79A73E0-289A-C34E-9DBA-19690189F97E}"/>
                    </a:ext>
                  </a:extLst>
                </p:cNvPr>
                <p:cNvGrpSpPr/>
                <p:nvPr/>
              </p:nvGrpSpPr>
              <p:grpSpPr>
                <a:xfrm>
                  <a:off x="6985054" y="1164248"/>
                  <a:ext cx="707121" cy="443420"/>
                  <a:chOff x="6951725" y="1029277"/>
                  <a:chExt cx="707121" cy="443420"/>
                </a:xfrm>
              </p:grpSpPr>
              <p:sp>
                <p:nvSpPr>
                  <p:cNvPr id="278" name="Rounded Rectangle 277">
                    <a:extLst>
                      <a:ext uri="{FF2B5EF4-FFF2-40B4-BE49-F238E27FC236}">
                        <a16:creationId xmlns:a16="http://schemas.microsoft.com/office/drawing/2014/main" id="{2694A4F5-C349-7242-813E-6D76D1991FBA}"/>
                      </a:ext>
                    </a:extLst>
                  </p:cNvPr>
                  <p:cNvSpPr/>
                  <p:nvPr/>
                </p:nvSpPr>
                <p:spPr bwMode="auto">
                  <a:xfrm>
                    <a:off x="6951725" y="1029277"/>
                    <a:ext cx="471415" cy="221710"/>
                  </a:xfrm>
                  <a:prstGeom prst="roundRect">
                    <a:avLst/>
                  </a:prstGeom>
                  <a:solidFill>
                    <a:srgbClr val="C3D600">
                      <a:lumMod val="60000"/>
                      <a:lumOff val="40000"/>
                    </a:srgbClr>
                  </a:solidFill>
                  <a:ln w="9525" cap="flat" cmpd="sng" algn="ctr">
                    <a:solidFill>
                      <a:sysClr val="windowText" lastClr="000000"/>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7" eaLnBrk="0" fontAlgn="base" hangingPunct="0">
                      <a:spcBef>
                        <a:spcPct val="0"/>
                      </a:spcBef>
                      <a:spcAft>
                        <a:spcPct val="0"/>
                      </a:spcAft>
                      <a:defRPr/>
                    </a:pPr>
                    <a:r>
                      <a:rPr lang="en-GB" sz="900" kern="0" dirty="0">
                        <a:solidFill>
                          <a:prstClr val="black"/>
                        </a:solidFill>
                        <a:latin typeface="Intel Clear"/>
                      </a:rPr>
                      <a:t>data</a:t>
                    </a:r>
                    <a:endParaRPr lang="en-GB" sz="900" kern="0" dirty="0">
                      <a:solidFill>
                        <a:prstClr val="black"/>
                      </a:solidFill>
                      <a:latin typeface="Arial" charset="0"/>
                      <a:ea typeface="ＭＳ Ｐゴシック" pitchFamily="1" charset="-128"/>
                    </a:endParaRPr>
                  </a:p>
                </p:txBody>
              </p:sp>
              <p:sp>
                <p:nvSpPr>
                  <p:cNvPr id="279" name="Rounded Rectangle 278">
                    <a:extLst>
                      <a:ext uri="{FF2B5EF4-FFF2-40B4-BE49-F238E27FC236}">
                        <a16:creationId xmlns:a16="http://schemas.microsoft.com/office/drawing/2014/main" id="{2236114A-B45C-784B-80AD-09156A16B163}"/>
                      </a:ext>
                    </a:extLst>
                  </p:cNvPr>
                  <p:cNvSpPr/>
                  <p:nvPr/>
                </p:nvSpPr>
                <p:spPr bwMode="auto">
                  <a:xfrm>
                    <a:off x="7010650" y="1084705"/>
                    <a:ext cx="471415" cy="221710"/>
                  </a:xfrm>
                  <a:prstGeom prst="roundRect">
                    <a:avLst/>
                  </a:prstGeom>
                  <a:solidFill>
                    <a:srgbClr val="C3D600">
                      <a:lumMod val="60000"/>
                      <a:lumOff val="40000"/>
                    </a:srgbClr>
                  </a:solidFill>
                  <a:ln w="9525" cap="flat" cmpd="sng" algn="ctr">
                    <a:solidFill>
                      <a:sysClr val="windowText" lastClr="000000"/>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7" eaLnBrk="0" fontAlgn="base" hangingPunct="0">
                      <a:spcBef>
                        <a:spcPct val="0"/>
                      </a:spcBef>
                      <a:spcAft>
                        <a:spcPct val="0"/>
                      </a:spcAft>
                      <a:defRPr/>
                    </a:pPr>
                    <a:r>
                      <a:rPr lang="en-GB" sz="900" kern="0" dirty="0">
                        <a:solidFill>
                          <a:prstClr val="black"/>
                        </a:solidFill>
                        <a:latin typeface="Intel Clear"/>
                      </a:rPr>
                      <a:t>data</a:t>
                    </a:r>
                    <a:endParaRPr lang="en-GB" sz="900" kern="0" dirty="0">
                      <a:solidFill>
                        <a:prstClr val="black"/>
                      </a:solidFill>
                      <a:latin typeface="Arial" charset="0"/>
                      <a:ea typeface="ＭＳ Ｐゴシック" pitchFamily="1" charset="-128"/>
                    </a:endParaRPr>
                  </a:p>
                </p:txBody>
              </p:sp>
              <p:sp>
                <p:nvSpPr>
                  <p:cNvPr id="280" name="Rounded Rectangle 279">
                    <a:extLst>
                      <a:ext uri="{FF2B5EF4-FFF2-40B4-BE49-F238E27FC236}">
                        <a16:creationId xmlns:a16="http://schemas.microsoft.com/office/drawing/2014/main" id="{7B5A7D6F-87DC-404F-A0A1-9A81F7C5D748}"/>
                      </a:ext>
                    </a:extLst>
                  </p:cNvPr>
                  <p:cNvSpPr/>
                  <p:nvPr/>
                </p:nvSpPr>
                <p:spPr bwMode="auto">
                  <a:xfrm>
                    <a:off x="7069577" y="1140132"/>
                    <a:ext cx="471415" cy="221710"/>
                  </a:xfrm>
                  <a:prstGeom prst="roundRect">
                    <a:avLst/>
                  </a:prstGeom>
                  <a:solidFill>
                    <a:srgbClr val="C3D600">
                      <a:lumMod val="60000"/>
                      <a:lumOff val="40000"/>
                    </a:srgbClr>
                  </a:solidFill>
                  <a:ln w="9525" cap="flat" cmpd="sng" algn="ctr">
                    <a:solidFill>
                      <a:sysClr val="windowText" lastClr="000000"/>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7" eaLnBrk="0" fontAlgn="base" hangingPunct="0">
                      <a:spcBef>
                        <a:spcPct val="0"/>
                      </a:spcBef>
                      <a:spcAft>
                        <a:spcPct val="0"/>
                      </a:spcAft>
                      <a:defRPr/>
                    </a:pPr>
                    <a:r>
                      <a:rPr lang="en-GB" sz="900" kern="0" dirty="0">
                        <a:solidFill>
                          <a:prstClr val="black"/>
                        </a:solidFill>
                        <a:latin typeface="Intel Clear"/>
                      </a:rPr>
                      <a:t>data</a:t>
                    </a:r>
                    <a:endParaRPr lang="en-GB" sz="900" kern="0" dirty="0">
                      <a:solidFill>
                        <a:prstClr val="black"/>
                      </a:solidFill>
                      <a:latin typeface="Arial" charset="0"/>
                      <a:ea typeface="ＭＳ Ｐゴシック" pitchFamily="1" charset="-128"/>
                    </a:endParaRPr>
                  </a:p>
                </p:txBody>
              </p:sp>
              <p:sp>
                <p:nvSpPr>
                  <p:cNvPr id="281" name="Rounded Rectangle 280">
                    <a:extLst>
                      <a:ext uri="{FF2B5EF4-FFF2-40B4-BE49-F238E27FC236}">
                        <a16:creationId xmlns:a16="http://schemas.microsoft.com/office/drawing/2014/main" id="{56094E90-4AE5-2547-B305-04D63D9EEADC}"/>
                      </a:ext>
                    </a:extLst>
                  </p:cNvPr>
                  <p:cNvSpPr/>
                  <p:nvPr/>
                </p:nvSpPr>
                <p:spPr bwMode="auto">
                  <a:xfrm>
                    <a:off x="7128504" y="1195559"/>
                    <a:ext cx="471415" cy="221710"/>
                  </a:xfrm>
                  <a:prstGeom prst="roundRect">
                    <a:avLst/>
                  </a:prstGeom>
                  <a:solidFill>
                    <a:srgbClr val="C3D600">
                      <a:lumMod val="60000"/>
                      <a:lumOff val="40000"/>
                    </a:srgbClr>
                  </a:solidFill>
                  <a:ln w="9525" cap="flat" cmpd="sng" algn="ctr">
                    <a:solidFill>
                      <a:sysClr val="windowText" lastClr="000000"/>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7" eaLnBrk="0" fontAlgn="base" hangingPunct="0">
                      <a:spcBef>
                        <a:spcPct val="0"/>
                      </a:spcBef>
                      <a:spcAft>
                        <a:spcPct val="0"/>
                      </a:spcAft>
                      <a:defRPr/>
                    </a:pPr>
                    <a:r>
                      <a:rPr lang="en-GB" sz="900" kern="0" dirty="0">
                        <a:solidFill>
                          <a:prstClr val="black"/>
                        </a:solidFill>
                        <a:latin typeface="Intel Clear"/>
                      </a:rPr>
                      <a:t>data</a:t>
                    </a:r>
                    <a:endParaRPr lang="en-GB" sz="900" kern="0" dirty="0">
                      <a:solidFill>
                        <a:prstClr val="black"/>
                      </a:solidFill>
                      <a:latin typeface="Arial" charset="0"/>
                      <a:ea typeface="ＭＳ Ｐゴシック" pitchFamily="1" charset="-128"/>
                    </a:endParaRPr>
                  </a:p>
                </p:txBody>
              </p:sp>
              <p:sp>
                <p:nvSpPr>
                  <p:cNvPr id="282" name="Rounded Rectangle 281">
                    <a:extLst>
                      <a:ext uri="{FF2B5EF4-FFF2-40B4-BE49-F238E27FC236}">
                        <a16:creationId xmlns:a16="http://schemas.microsoft.com/office/drawing/2014/main" id="{41953B55-A162-0340-A2A0-FDEBB1998522}"/>
                      </a:ext>
                    </a:extLst>
                  </p:cNvPr>
                  <p:cNvSpPr/>
                  <p:nvPr/>
                </p:nvSpPr>
                <p:spPr bwMode="auto">
                  <a:xfrm>
                    <a:off x="7187431" y="1250987"/>
                    <a:ext cx="471415" cy="221710"/>
                  </a:xfrm>
                  <a:prstGeom prst="roundRect">
                    <a:avLst/>
                  </a:prstGeom>
                  <a:solidFill>
                    <a:srgbClr val="C3D600">
                      <a:lumMod val="60000"/>
                      <a:lumOff val="40000"/>
                    </a:srgbClr>
                  </a:solidFill>
                  <a:ln w="9525" cap="flat" cmpd="sng" algn="ctr">
                    <a:solidFill>
                      <a:sysClr val="windowText" lastClr="000000"/>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defTabSz="914377" eaLnBrk="0" fontAlgn="base" hangingPunct="0">
                      <a:spcBef>
                        <a:spcPct val="0"/>
                      </a:spcBef>
                      <a:spcAft>
                        <a:spcPct val="0"/>
                      </a:spcAft>
                      <a:defRPr/>
                    </a:pPr>
                    <a:r>
                      <a:rPr lang="en-GB" sz="900" kern="0" dirty="0">
                        <a:solidFill>
                          <a:prstClr val="black"/>
                        </a:solidFill>
                        <a:latin typeface="Intel Clear"/>
                      </a:rPr>
                      <a:t>file</a:t>
                    </a:r>
                    <a:endParaRPr lang="en-GB" sz="900" kern="0" dirty="0">
                      <a:solidFill>
                        <a:prstClr val="black"/>
                      </a:solidFill>
                      <a:latin typeface="Arial" charset="0"/>
                      <a:ea typeface="ＭＳ Ｐゴシック" pitchFamily="1" charset="-128"/>
                    </a:endParaRPr>
                  </a:p>
                </p:txBody>
              </p:sp>
            </p:grpSp>
            <p:grpSp>
              <p:nvGrpSpPr>
                <p:cNvPr id="260" name="Group 259">
                  <a:extLst>
                    <a:ext uri="{FF2B5EF4-FFF2-40B4-BE49-F238E27FC236}">
                      <a16:creationId xmlns:a16="http://schemas.microsoft.com/office/drawing/2014/main" id="{89623368-35D9-C44C-892D-B2CCCA6C4AE0}"/>
                    </a:ext>
                  </a:extLst>
                </p:cNvPr>
                <p:cNvGrpSpPr/>
                <p:nvPr/>
              </p:nvGrpSpPr>
              <p:grpSpPr>
                <a:xfrm>
                  <a:off x="7812617" y="1152044"/>
                  <a:ext cx="707121" cy="443420"/>
                  <a:chOff x="6951725" y="1029277"/>
                  <a:chExt cx="707121" cy="443420"/>
                </a:xfrm>
              </p:grpSpPr>
              <p:sp>
                <p:nvSpPr>
                  <p:cNvPr id="273" name="Rounded Rectangle 272">
                    <a:extLst>
                      <a:ext uri="{FF2B5EF4-FFF2-40B4-BE49-F238E27FC236}">
                        <a16:creationId xmlns:a16="http://schemas.microsoft.com/office/drawing/2014/main" id="{2B1BDAF1-0B90-2143-980F-215C36712A78}"/>
                      </a:ext>
                    </a:extLst>
                  </p:cNvPr>
                  <p:cNvSpPr/>
                  <p:nvPr/>
                </p:nvSpPr>
                <p:spPr bwMode="auto">
                  <a:xfrm>
                    <a:off x="6951725" y="1029277"/>
                    <a:ext cx="471415" cy="221710"/>
                  </a:xfrm>
                  <a:prstGeom prst="roundRect">
                    <a:avLst/>
                  </a:prstGeom>
                  <a:solidFill>
                    <a:srgbClr val="C3D600">
                      <a:lumMod val="60000"/>
                      <a:lumOff val="40000"/>
                    </a:srgbClr>
                  </a:solidFill>
                  <a:ln w="9525" cap="flat" cmpd="sng" algn="ctr">
                    <a:solidFill>
                      <a:sysClr val="windowText" lastClr="000000"/>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7" eaLnBrk="0" fontAlgn="base" hangingPunct="0">
                      <a:spcBef>
                        <a:spcPct val="0"/>
                      </a:spcBef>
                      <a:spcAft>
                        <a:spcPct val="0"/>
                      </a:spcAft>
                      <a:defRPr/>
                    </a:pPr>
                    <a:r>
                      <a:rPr lang="en-GB" sz="900" kern="0" dirty="0">
                        <a:solidFill>
                          <a:prstClr val="black"/>
                        </a:solidFill>
                        <a:latin typeface="Intel Clear"/>
                      </a:rPr>
                      <a:t>data</a:t>
                    </a:r>
                    <a:endParaRPr lang="en-GB" sz="900" kern="0" dirty="0">
                      <a:solidFill>
                        <a:prstClr val="black"/>
                      </a:solidFill>
                      <a:latin typeface="Arial" charset="0"/>
                      <a:ea typeface="ＭＳ Ｐゴシック" pitchFamily="1" charset="-128"/>
                    </a:endParaRPr>
                  </a:p>
                </p:txBody>
              </p:sp>
              <p:sp>
                <p:nvSpPr>
                  <p:cNvPr id="274" name="Rounded Rectangle 273">
                    <a:extLst>
                      <a:ext uri="{FF2B5EF4-FFF2-40B4-BE49-F238E27FC236}">
                        <a16:creationId xmlns:a16="http://schemas.microsoft.com/office/drawing/2014/main" id="{28B9B05F-8BC4-5143-92B0-2B7FBD89FC12}"/>
                      </a:ext>
                    </a:extLst>
                  </p:cNvPr>
                  <p:cNvSpPr/>
                  <p:nvPr/>
                </p:nvSpPr>
                <p:spPr bwMode="auto">
                  <a:xfrm>
                    <a:off x="7010650" y="1084705"/>
                    <a:ext cx="471415" cy="221710"/>
                  </a:xfrm>
                  <a:prstGeom prst="roundRect">
                    <a:avLst/>
                  </a:prstGeom>
                  <a:solidFill>
                    <a:srgbClr val="C3D600">
                      <a:lumMod val="60000"/>
                      <a:lumOff val="40000"/>
                    </a:srgbClr>
                  </a:solidFill>
                  <a:ln w="9525" cap="flat" cmpd="sng" algn="ctr">
                    <a:solidFill>
                      <a:sysClr val="windowText" lastClr="000000"/>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7" eaLnBrk="0" fontAlgn="base" hangingPunct="0">
                      <a:spcBef>
                        <a:spcPct val="0"/>
                      </a:spcBef>
                      <a:spcAft>
                        <a:spcPct val="0"/>
                      </a:spcAft>
                      <a:defRPr/>
                    </a:pPr>
                    <a:r>
                      <a:rPr lang="en-GB" sz="900" kern="0" dirty="0">
                        <a:solidFill>
                          <a:prstClr val="black"/>
                        </a:solidFill>
                        <a:latin typeface="Intel Clear"/>
                      </a:rPr>
                      <a:t>data</a:t>
                    </a:r>
                    <a:endParaRPr lang="en-GB" sz="900" kern="0" dirty="0">
                      <a:solidFill>
                        <a:prstClr val="black"/>
                      </a:solidFill>
                      <a:latin typeface="Arial" charset="0"/>
                      <a:ea typeface="ＭＳ Ｐゴシック" pitchFamily="1" charset="-128"/>
                    </a:endParaRPr>
                  </a:p>
                </p:txBody>
              </p:sp>
              <p:sp>
                <p:nvSpPr>
                  <p:cNvPr id="275" name="Rounded Rectangle 274">
                    <a:extLst>
                      <a:ext uri="{FF2B5EF4-FFF2-40B4-BE49-F238E27FC236}">
                        <a16:creationId xmlns:a16="http://schemas.microsoft.com/office/drawing/2014/main" id="{0680757E-41E3-744D-83D8-28E3CDDF5D98}"/>
                      </a:ext>
                    </a:extLst>
                  </p:cNvPr>
                  <p:cNvSpPr/>
                  <p:nvPr/>
                </p:nvSpPr>
                <p:spPr bwMode="auto">
                  <a:xfrm>
                    <a:off x="7069577" y="1140132"/>
                    <a:ext cx="471415" cy="221710"/>
                  </a:xfrm>
                  <a:prstGeom prst="roundRect">
                    <a:avLst/>
                  </a:prstGeom>
                  <a:solidFill>
                    <a:srgbClr val="C3D600">
                      <a:lumMod val="60000"/>
                      <a:lumOff val="40000"/>
                    </a:srgbClr>
                  </a:solidFill>
                  <a:ln w="9525" cap="flat" cmpd="sng" algn="ctr">
                    <a:solidFill>
                      <a:sysClr val="windowText" lastClr="000000"/>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7" eaLnBrk="0" fontAlgn="base" hangingPunct="0">
                      <a:spcBef>
                        <a:spcPct val="0"/>
                      </a:spcBef>
                      <a:spcAft>
                        <a:spcPct val="0"/>
                      </a:spcAft>
                      <a:defRPr/>
                    </a:pPr>
                    <a:r>
                      <a:rPr lang="en-GB" sz="900" kern="0" dirty="0">
                        <a:solidFill>
                          <a:prstClr val="black"/>
                        </a:solidFill>
                        <a:latin typeface="Intel Clear"/>
                      </a:rPr>
                      <a:t>data</a:t>
                    </a:r>
                    <a:endParaRPr lang="en-GB" sz="900" kern="0" dirty="0">
                      <a:solidFill>
                        <a:prstClr val="black"/>
                      </a:solidFill>
                      <a:latin typeface="Arial" charset="0"/>
                      <a:ea typeface="ＭＳ Ｐゴシック" pitchFamily="1" charset="-128"/>
                    </a:endParaRPr>
                  </a:p>
                </p:txBody>
              </p:sp>
              <p:sp>
                <p:nvSpPr>
                  <p:cNvPr id="276" name="Rounded Rectangle 275">
                    <a:extLst>
                      <a:ext uri="{FF2B5EF4-FFF2-40B4-BE49-F238E27FC236}">
                        <a16:creationId xmlns:a16="http://schemas.microsoft.com/office/drawing/2014/main" id="{47FA3528-FD1C-1643-ADF3-3931943A9247}"/>
                      </a:ext>
                    </a:extLst>
                  </p:cNvPr>
                  <p:cNvSpPr/>
                  <p:nvPr/>
                </p:nvSpPr>
                <p:spPr bwMode="auto">
                  <a:xfrm>
                    <a:off x="7128504" y="1195559"/>
                    <a:ext cx="471415" cy="221710"/>
                  </a:xfrm>
                  <a:prstGeom prst="roundRect">
                    <a:avLst/>
                  </a:prstGeom>
                  <a:solidFill>
                    <a:srgbClr val="C3D600">
                      <a:lumMod val="60000"/>
                      <a:lumOff val="40000"/>
                    </a:srgbClr>
                  </a:solidFill>
                  <a:ln w="9525" cap="flat" cmpd="sng" algn="ctr">
                    <a:solidFill>
                      <a:sysClr val="windowText" lastClr="000000"/>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7" eaLnBrk="0" fontAlgn="base" hangingPunct="0">
                      <a:spcBef>
                        <a:spcPct val="0"/>
                      </a:spcBef>
                      <a:spcAft>
                        <a:spcPct val="0"/>
                      </a:spcAft>
                      <a:defRPr/>
                    </a:pPr>
                    <a:r>
                      <a:rPr lang="en-GB" sz="900" kern="0" dirty="0">
                        <a:solidFill>
                          <a:prstClr val="black"/>
                        </a:solidFill>
                        <a:latin typeface="Intel Clear"/>
                      </a:rPr>
                      <a:t>data</a:t>
                    </a:r>
                    <a:endParaRPr lang="en-GB" sz="900" kern="0" dirty="0">
                      <a:solidFill>
                        <a:prstClr val="black"/>
                      </a:solidFill>
                      <a:latin typeface="Arial" charset="0"/>
                      <a:ea typeface="ＭＳ Ｐゴシック" pitchFamily="1" charset="-128"/>
                    </a:endParaRPr>
                  </a:p>
                </p:txBody>
              </p:sp>
              <p:sp>
                <p:nvSpPr>
                  <p:cNvPr id="277" name="Rounded Rectangle 276">
                    <a:extLst>
                      <a:ext uri="{FF2B5EF4-FFF2-40B4-BE49-F238E27FC236}">
                        <a16:creationId xmlns:a16="http://schemas.microsoft.com/office/drawing/2014/main" id="{39B63E3C-2583-494E-8A86-29A4D83C7404}"/>
                      </a:ext>
                    </a:extLst>
                  </p:cNvPr>
                  <p:cNvSpPr/>
                  <p:nvPr/>
                </p:nvSpPr>
                <p:spPr bwMode="auto">
                  <a:xfrm>
                    <a:off x="7187431" y="1250987"/>
                    <a:ext cx="471415" cy="221710"/>
                  </a:xfrm>
                  <a:prstGeom prst="roundRect">
                    <a:avLst/>
                  </a:prstGeom>
                  <a:solidFill>
                    <a:srgbClr val="C3D600">
                      <a:lumMod val="60000"/>
                      <a:lumOff val="40000"/>
                    </a:srgbClr>
                  </a:solidFill>
                  <a:ln w="9525" cap="flat" cmpd="sng" algn="ctr">
                    <a:solidFill>
                      <a:sysClr val="windowText" lastClr="000000"/>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defTabSz="914377" eaLnBrk="0" fontAlgn="base" hangingPunct="0">
                      <a:spcBef>
                        <a:spcPct val="0"/>
                      </a:spcBef>
                      <a:spcAft>
                        <a:spcPct val="0"/>
                      </a:spcAft>
                      <a:defRPr/>
                    </a:pPr>
                    <a:r>
                      <a:rPr lang="en-GB" sz="900" kern="0" dirty="0">
                        <a:solidFill>
                          <a:prstClr val="black"/>
                        </a:solidFill>
                        <a:latin typeface="Intel Clear"/>
                      </a:rPr>
                      <a:t>file</a:t>
                    </a:r>
                    <a:endParaRPr lang="en-GB" sz="900" kern="0" dirty="0">
                      <a:solidFill>
                        <a:prstClr val="black"/>
                      </a:solidFill>
                      <a:latin typeface="Arial" charset="0"/>
                      <a:ea typeface="ＭＳ Ｐゴシック" pitchFamily="1" charset="-128"/>
                    </a:endParaRPr>
                  </a:p>
                </p:txBody>
              </p:sp>
            </p:grpSp>
            <p:grpSp>
              <p:nvGrpSpPr>
                <p:cNvPr id="261" name="Group 260">
                  <a:extLst>
                    <a:ext uri="{FF2B5EF4-FFF2-40B4-BE49-F238E27FC236}">
                      <a16:creationId xmlns:a16="http://schemas.microsoft.com/office/drawing/2014/main" id="{C7E7EB9D-EB7B-1343-92BE-0A705D3BE32C}"/>
                    </a:ext>
                  </a:extLst>
                </p:cNvPr>
                <p:cNvGrpSpPr/>
                <p:nvPr/>
              </p:nvGrpSpPr>
              <p:grpSpPr>
                <a:xfrm>
                  <a:off x="7020855" y="616613"/>
                  <a:ext cx="707121" cy="443420"/>
                  <a:chOff x="6951725" y="1029277"/>
                  <a:chExt cx="707121" cy="443420"/>
                </a:xfrm>
              </p:grpSpPr>
              <p:sp>
                <p:nvSpPr>
                  <p:cNvPr id="268" name="Rounded Rectangle 267">
                    <a:extLst>
                      <a:ext uri="{FF2B5EF4-FFF2-40B4-BE49-F238E27FC236}">
                        <a16:creationId xmlns:a16="http://schemas.microsoft.com/office/drawing/2014/main" id="{7EB7A75F-BEB6-014B-BE19-4A07C771303E}"/>
                      </a:ext>
                    </a:extLst>
                  </p:cNvPr>
                  <p:cNvSpPr/>
                  <p:nvPr/>
                </p:nvSpPr>
                <p:spPr bwMode="auto">
                  <a:xfrm>
                    <a:off x="6951725" y="1029277"/>
                    <a:ext cx="471415" cy="221710"/>
                  </a:xfrm>
                  <a:prstGeom prst="roundRect">
                    <a:avLst/>
                  </a:prstGeom>
                  <a:solidFill>
                    <a:srgbClr val="C3D600">
                      <a:lumMod val="60000"/>
                      <a:lumOff val="40000"/>
                    </a:srgbClr>
                  </a:solidFill>
                  <a:ln w="9525" cap="flat" cmpd="sng" algn="ctr">
                    <a:solidFill>
                      <a:sysClr val="windowText" lastClr="000000"/>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7" eaLnBrk="0" fontAlgn="base" hangingPunct="0">
                      <a:spcBef>
                        <a:spcPct val="0"/>
                      </a:spcBef>
                      <a:spcAft>
                        <a:spcPct val="0"/>
                      </a:spcAft>
                      <a:defRPr/>
                    </a:pPr>
                    <a:r>
                      <a:rPr lang="en-GB" sz="900" kern="0" dirty="0">
                        <a:solidFill>
                          <a:prstClr val="black"/>
                        </a:solidFill>
                        <a:latin typeface="Intel Clear"/>
                      </a:rPr>
                      <a:t>data</a:t>
                    </a:r>
                    <a:endParaRPr lang="en-GB" sz="900" kern="0" dirty="0">
                      <a:solidFill>
                        <a:prstClr val="black"/>
                      </a:solidFill>
                      <a:latin typeface="Arial" charset="0"/>
                      <a:ea typeface="ＭＳ Ｐゴシック" pitchFamily="1" charset="-128"/>
                    </a:endParaRPr>
                  </a:p>
                </p:txBody>
              </p:sp>
              <p:sp>
                <p:nvSpPr>
                  <p:cNvPr id="269" name="Rounded Rectangle 268">
                    <a:extLst>
                      <a:ext uri="{FF2B5EF4-FFF2-40B4-BE49-F238E27FC236}">
                        <a16:creationId xmlns:a16="http://schemas.microsoft.com/office/drawing/2014/main" id="{D87D49B8-6369-F945-88C5-29F793A14EA0}"/>
                      </a:ext>
                    </a:extLst>
                  </p:cNvPr>
                  <p:cNvSpPr/>
                  <p:nvPr/>
                </p:nvSpPr>
                <p:spPr bwMode="auto">
                  <a:xfrm>
                    <a:off x="7010650" y="1084705"/>
                    <a:ext cx="471415" cy="221710"/>
                  </a:xfrm>
                  <a:prstGeom prst="roundRect">
                    <a:avLst/>
                  </a:prstGeom>
                  <a:solidFill>
                    <a:srgbClr val="C3D600">
                      <a:lumMod val="60000"/>
                      <a:lumOff val="40000"/>
                    </a:srgbClr>
                  </a:solidFill>
                  <a:ln w="9525" cap="flat" cmpd="sng" algn="ctr">
                    <a:solidFill>
                      <a:sysClr val="windowText" lastClr="000000"/>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7" eaLnBrk="0" fontAlgn="base" hangingPunct="0">
                      <a:spcBef>
                        <a:spcPct val="0"/>
                      </a:spcBef>
                      <a:spcAft>
                        <a:spcPct val="0"/>
                      </a:spcAft>
                      <a:defRPr/>
                    </a:pPr>
                    <a:r>
                      <a:rPr lang="en-GB" sz="900" kern="0" dirty="0">
                        <a:solidFill>
                          <a:prstClr val="black"/>
                        </a:solidFill>
                        <a:latin typeface="Intel Clear"/>
                      </a:rPr>
                      <a:t>data</a:t>
                    </a:r>
                    <a:endParaRPr lang="en-GB" sz="900" kern="0" dirty="0">
                      <a:solidFill>
                        <a:prstClr val="black"/>
                      </a:solidFill>
                      <a:latin typeface="Arial" charset="0"/>
                      <a:ea typeface="ＭＳ Ｐゴシック" pitchFamily="1" charset="-128"/>
                    </a:endParaRPr>
                  </a:p>
                </p:txBody>
              </p:sp>
              <p:sp>
                <p:nvSpPr>
                  <p:cNvPr id="270" name="Rounded Rectangle 269">
                    <a:extLst>
                      <a:ext uri="{FF2B5EF4-FFF2-40B4-BE49-F238E27FC236}">
                        <a16:creationId xmlns:a16="http://schemas.microsoft.com/office/drawing/2014/main" id="{4FC9834D-00EB-1F41-B283-11B2793885FB}"/>
                      </a:ext>
                    </a:extLst>
                  </p:cNvPr>
                  <p:cNvSpPr/>
                  <p:nvPr/>
                </p:nvSpPr>
                <p:spPr bwMode="auto">
                  <a:xfrm>
                    <a:off x="7069577" y="1140132"/>
                    <a:ext cx="471415" cy="221710"/>
                  </a:xfrm>
                  <a:prstGeom prst="roundRect">
                    <a:avLst/>
                  </a:prstGeom>
                  <a:solidFill>
                    <a:srgbClr val="C3D600">
                      <a:lumMod val="60000"/>
                      <a:lumOff val="40000"/>
                    </a:srgbClr>
                  </a:solidFill>
                  <a:ln w="9525" cap="flat" cmpd="sng" algn="ctr">
                    <a:solidFill>
                      <a:sysClr val="windowText" lastClr="000000"/>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7" eaLnBrk="0" fontAlgn="base" hangingPunct="0">
                      <a:spcBef>
                        <a:spcPct val="0"/>
                      </a:spcBef>
                      <a:spcAft>
                        <a:spcPct val="0"/>
                      </a:spcAft>
                      <a:defRPr/>
                    </a:pPr>
                    <a:r>
                      <a:rPr lang="en-GB" sz="900" kern="0" dirty="0">
                        <a:solidFill>
                          <a:prstClr val="black"/>
                        </a:solidFill>
                        <a:latin typeface="Intel Clear"/>
                      </a:rPr>
                      <a:t>data</a:t>
                    </a:r>
                    <a:endParaRPr lang="en-GB" sz="900" kern="0" dirty="0">
                      <a:solidFill>
                        <a:prstClr val="black"/>
                      </a:solidFill>
                      <a:latin typeface="Arial" charset="0"/>
                      <a:ea typeface="ＭＳ Ｐゴシック" pitchFamily="1" charset="-128"/>
                    </a:endParaRPr>
                  </a:p>
                </p:txBody>
              </p:sp>
              <p:sp>
                <p:nvSpPr>
                  <p:cNvPr id="271" name="Rounded Rectangle 270">
                    <a:extLst>
                      <a:ext uri="{FF2B5EF4-FFF2-40B4-BE49-F238E27FC236}">
                        <a16:creationId xmlns:a16="http://schemas.microsoft.com/office/drawing/2014/main" id="{20C37265-7124-794B-961A-79E834621AEC}"/>
                      </a:ext>
                    </a:extLst>
                  </p:cNvPr>
                  <p:cNvSpPr/>
                  <p:nvPr/>
                </p:nvSpPr>
                <p:spPr bwMode="auto">
                  <a:xfrm>
                    <a:off x="7128504" y="1195559"/>
                    <a:ext cx="471415" cy="221710"/>
                  </a:xfrm>
                  <a:prstGeom prst="roundRect">
                    <a:avLst/>
                  </a:prstGeom>
                  <a:solidFill>
                    <a:srgbClr val="C3D600">
                      <a:lumMod val="60000"/>
                      <a:lumOff val="40000"/>
                    </a:srgbClr>
                  </a:solidFill>
                  <a:ln w="9525" cap="flat" cmpd="sng" algn="ctr">
                    <a:solidFill>
                      <a:sysClr val="windowText" lastClr="000000"/>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7" eaLnBrk="0" fontAlgn="base" hangingPunct="0">
                      <a:spcBef>
                        <a:spcPct val="0"/>
                      </a:spcBef>
                      <a:spcAft>
                        <a:spcPct val="0"/>
                      </a:spcAft>
                      <a:defRPr/>
                    </a:pPr>
                    <a:r>
                      <a:rPr lang="en-GB" sz="900" kern="0" dirty="0">
                        <a:solidFill>
                          <a:prstClr val="black"/>
                        </a:solidFill>
                        <a:latin typeface="Intel Clear"/>
                      </a:rPr>
                      <a:t>data</a:t>
                    </a:r>
                    <a:endParaRPr lang="en-GB" sz="900" kern="0" dirty="0">
                      <a:solidFill>
                        <a:prstClr val="black"/>
                      </a:solidFill>
                      <a:latin typeface="Arial" charset="0"/>
                      <a:ea typeface="ＭＳ Ｐゴシック" pitchFamily="1" charset="-128"/>
                    </a:endParaRPr>
                  </a:p>
                </p:txBody>
              </p:sp>
              <p:sp>
                <p:nvSpPr>
                  <p:cNvPr id="272" name="Rounded Rectangle 271">
                    <a:extLst>
                      <a:ext uri="{FF2B5EF4-FFF2-40B4-BE49-F238E27FC236}">
                        <a16:creationId xmlns:a16="http://schemas.microsoft.com/office/drawing/2014/main" id="{59D7A84C-8FDC-DF43-84F5-11DACCC8A9D2}"/>
                      </a:ext>
                    </a:extLst>
                  </p:cNvPr>
                  <p:cNvSpPr/>
                  <p:nvPr/>
                </p:nvSpPr>
                <p:spPr bwMode="auto">
                  <a:xfrm>
                    <a:off x="7187431" y="1250987"/>
                    <a:ext cx="471415" cy="221710"/>
                  </a:xfrm>
                  <a:prstGeom prst="roundRect">
                    <a:avLst/>
                  </a:prstGeom>
                  <a:solidFill>
                    <a:srgbClr val="C3D600">
                      <a:lumMod val="60000"/>
                      <a:lumOff val="40000"/>
                    </a:srgbClr>
                  </a:solidFill>
                  <a:ln w="9525" cap="flat" cmpd="sng" algn="ctr">
                    <a:solidFill>
                      <a:sysClr val="windowText" lastClr="000000"/>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defTabSz="914377" eaLnBrk="0" fontAlgn="base" hangingPunct="0">
                      <a:spcBef>
                        <a:spcPct val="0"/>
                      </a:spcBef>
                      <a:spcAft>
                        <a:spcPct val="0"/>
                      </a:spcAft>
                      <a:defRPr/>
                    </a:pPr>
                    <a:r>
                      <a:rPr lang="en-GB" sz="900" kern="0" dirty="0">
                        <a:solidFill>
                          <a:prstClr val="black"/>
                        </a:solidFill>
                        <a:latin typeface="Intel Clear"/>
                      </a:rPr>
                      <a:t>file</a:t>
                    </a:r>
                    <a:endParaRPr lang="en-GB" sz="900" kern="0" dirty="0">
                      <a:solidFill>
                        <a:prstClr val="black"/>
                      </a:solidFill>
                      <a:latin typeface="Arial" charset="0"/>
                      <a:ea typeface="ＭＳ Ｐゴシック" pitchFamily="1" charset="-128"/>
                    </a:endParaRPr>
                  </a:p>
                </p:txBody>
              </p:sp>
            </p:grpSp>
            <p:grpSp>
              <p:nvGrpSpPr>
                <p:cNvPr id="262" name="Group 261">
                  <a:extLst>
                    <a:ext uri="{FF2B5EF4-FFF2-40B4-BE49-F238E27FC236}">
                      <a16:creationId xmlns:a16="http://schemas.microsoft.com/office/drawing/2014/main" id="{702713B1-E98D-3E42-8F0B-1E87C155A2AF}"/>
                    </a:ext>
                  </a:extLst>
                </p:cNvPr>
                <p:cNvGrpSpPr/>
                <p:nvPr/>
              </p:nvGrpSpPr>
              <p:grpSpPr>
                <a:xfrm>
                  <a:off x="7798012" y="615866"/>
                  <a:ext cx="707121" cy="443420"/>
                  <a:chOff x="6951725" y="1029277"/>
                  <a:chExt cx="707121" cy="443420"/>
                </a:xfrm>
              </p:grpSpPr>
              <p:sp>
                <p:nvSpPr>
                  <p:cNvPr id="263" name="Rounded Rectangle 262">
                    <a:extLst>
                      <a:ext uri="{FF2B5EF4-FFF2-40B4-BE49-F238E27FC236}">
                        <a16:creationId xmlns:a16="http://schemas.microsoft.com/office/drawing/2014/main" id="{92603740-3D41-0D4B-9331-29FA9623B8B8}"/>
                      </a:ext>
                    </a:extLst>
                  </p:cNvPr>
                  <p:cNvSpPr/>
                  <p:nvPr/>
                </p:nvSpPr>
                <p:spPr bwMode="auto">
                  <a:xfrm>
                    <a:off x="6951725" y="1029277"/>
                    <a:ext cx="471415" cy="221710"/>
                  </a:xfrm>
                  <a:prstGeom prst="roundRect">
                    <a:avLst/>
                  </a:prstGeom>
                  <a:solidFill>
                    <a:srgbClr val="C3D600">
                      <a:lumMod val="60000"/>
                      <a:lumOff val="40000"/>
                    </a:srgbClr>
                  </a:solidFill>
                  <a:ln w="9525" cap="flat" cmpd="sng" algn="ctr">
                    <a:solidFill>
                      <a:sysClr val="windowText" lastClr="000000"/>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7" eaLnBrk="0" fontAlgn="base" hangingPunct="0">
                      <a:spcBef>
                        <a:spcPct val="0"/>
                      </a:spcBef>
                      <a:spcAft>
                        <a:spcPct val="0"/>
                      </a:spcAft>
                      <a:defRPr/>
                    </a:pPr>
                    <a:r>
                      <a:rPr lang="en-GB" sz="900" kern="0" dirty="0">
                        <a:solidFill>
                          <a:prstClr val="black"/>
                        </a:solidFill>
                        <a:latin typeface="Intel Clear"/>
                      </a:rPr>
                      <a:t>data</a:t>
                    </a:r>
                    <a:endParaRPr lang="en-GB" sz="900" kern="0" dirty="0">
                      <a:solidFill>
                        <a:prstClr val="black"/>
                      </a:solidFill>
                      <a:latin typeface="Arial" charset="0"/>
                      <a:ea typeface="ＭＳ Ｐゴシック" pitchFamily="1" charset="-128"/>
                    </a:endParaRPr>
                  </a:p>
                </p:txBody>
              </p:sp>
              <p:sp>
                <p:nvSpPr>
                  <p:cNvPr id="264" name="Rounded Rectangle 263">
                    <a:extLst>
                      <a:ext uri="{FF2B5EF4-FFF2-40B4-BE49-F238E27FC236}">
                        <a16:creationId xmlns:a16="http://schemas.microsoft.com/office/drawing/2014/main" id="{5BD8D183-4FEE-F14B-912B-766EC7C7FFF9}"/>
                      </a:ext>
                    </a:extLst>
                  </p:cNvPr>
                  <p:cNvSpPr/>
                  <p:nvPr/>
                </p:nvSpPr>
                <p:spPr bwMode="auto">
                  <a:xfrm>
                    <a:off x="7010650" y="1084705"/>
                    <a:ext cx="471415" cy="221710"/>
                  </a:xfrm>
                  <a:prstGeom prst="roundRect">
                    <a:avLst/>
                  </a:prstGeom>
                  <a:solidFill>
                    <a:srgbClr val="C3D600">
                      <a:lumMod val="60000"/>
                      <a:lumOff val="40000"/>
                    </a:srgbClr>
                  </a:solidFill>
                  <a:ln w="9525" cap="flat" cmpd="sng" algn="ctr">
                    <a:solidFill>
                      <a:sysClr val="windowText" lastClr="000000"/>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7" eaLnBrk="0" fontAlgn="base" hangingPunct="0">
                      <a:spcBef>
                        <a:spcPct val="0"/>
                      </a:spcBef>
                      <a:spcAft>
                        <a:spcPct val="0"/>
                      </a:spcAft>
                      <a:defRPr/>
                    </a:pPr>
                    <a:r>
                      <a:rPr lang="en-GB" sz="900" kern="0" dirty="0">
                        <a:solidFill>
                          <a:prstClr val="black"/>
                        </a:solidFill>
                        <a:latin typeface="Intel Clear"/>
                      </a:rPr>
                      <a:t>data</a:t>
                    </a:r>
                    <a:endParaRPr lang="en-GB" sz="900" kern="0" dirty="0">
                      <a:solidFill>
                        <a:prstClr val="black"/>
                      </a:solidFill>
                      <a:latin typeface="Arial" charset="0"/>
                      <a:ea typeface="ＭＳ Ｐゴシック" pitchFamily="1" charset="-128"/>
                    </a:endParaRPr>
                  </a:p>
                </p:txBody>
              </p:sp>
              <p:sp>
                <p:nvSpPr>
                  <p:cNvPr id="265" name="Rounded Rectangle 264">
                    <a:extLst>
                      <a:ext uri="{FF2B5EF4-FFF2-40B4-BE49-F238E27FC236}">
                        <a16:creationId xmlns:a16="http://schemas.microsoft.com/office/drawing/2014/main" id="{78D00ADD-70E2-6E4D-9393-9DED6F1F286E}"/>
                      </a:ext>
                    </a:extLst>
                  </p:cNvPr>
                  <p:cNvSpPr/>
                  <p:nvPr/>
                </p:nvSpPr>
                <p:spPr bwMode="auto">
                  <a:xfrm>
                    <a:off x="7069577" y="1140132"/>
                    <a:ext cx="471415" cy="221710"/>
                  </a:xfrm>
                  <a:prstGeom prst="roundRect">
                    <a:avLst/>
                  </a:prstGeom>
                  <a:solidFill>
                    <a:srgbClr val="C3D600">
                      <a:lumMod val="60000"/>
                      <a:lumOff val="40000"/>
                    </a:srgbClr>
                  </a:solidFill>
                  <a:ln w="9525" cap="flat" cmpd="sng" algn="ctr">
                    <a:solidFill>
                      <a:sysClr val="windowText" lastClr="000000"/>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7" eaLnBrk="0" fontAlgn="base" hangingPunct="0">
                      <a:spcBef>
                        <a:spcPct val="0"/>
                      </a:spcBef>
                      <a:spcAft>
                        <a:spcPct val="0"/>
                      </a:spcAft>
                      <a:defRPr/>
                    </a:pPr>
                    <a:r>
                      <a:rPr lang="en-GB" sz="900" kern="0" dirty="0">
                        <a:solidFill>
                          <a:prstClr val="black"/>
                        </a:solidFill>
                        <a:latin typeface="Intel Clear"/>
                      </a:rPr>
                      <a:t>data</a:t>
                    </a:r>
                    <a:endParaRPr lang="en-GB" sz="900" kern="0" dirty="0">
                      <a:solidFill>
                        <a:prstClr val="black"/>
                      </a:solidFill>
                      <a:latin typeface="Arial" charset="0"/>
                      <a:ea typeface="ＭＳ Ｐゴシック" pitchFamily="1" charset="-128"/>
                    </a:endParaRPr>
                  </a:p>
                </p:txBody>
              </p:sp>
              <p:sp>
                <p:nvSpPr>
                  <p:cNvPr id="266" name="Rounded Rectangle 265">
                    <a:extLst>
                      <a:ext uri="{FF2B5EF4-FFF2-40B4-BE49-F238E27FC236}">
                        <a16:creationId xmlns:a16="http://schemas.microsoft.com/office/drawing/2014/main" id="{003285E9-EE4B-F94F-AFBA-3D2C5163C0CD}"/>
                      </a:ext>
                    </a:extLst>
                  </p:cNvPr>
                  <p:cNvSpPr/>
                  <p:nvPr/>
                </p:nvSpPr>
                <p:spPr bwMode="auto">
                  <a:xfrm>
                    <a:off x="7128504" y="1195559"/>
                    <a:ext cx="471415" cy="221710"/>
                  </a:xfrm>
                  <a:prstGeom prst="roundRect">
                    <a:avLst/>
                  </a:prstGeom>
                  <a:solidFill>
                    <a:srgbClr val="C3D600">
                      <a:lumMod val="60000"/>
                      <a:lumOff val="40000"/>
                    </a:srgbClr>
                  </a:solidFill>
                  <a:ln w="9525" cap="flat" cmpd="sng" algn="ctr">
                    <a:solidFill>
                      <a:sysClr val="windowText" lastClr="000000"/>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7" eaLnBrk="0" fontAlgn="base" hangingPunct="0">
                      <a:spcBef>
                        <a:spcPct val="0"/>
                      </a:spcBef>
                      <a:spcAft>
                        <a:spcPct val="0"/>
                      </a:spcAft>
                      <a:defRPr/>
                    </a:pPr>
                    <a:r>
                      <a:rPr lang="en-GB" sz="900" kern="0" dirty="0">
                        <a:solidFill>
                          <a:prstClr val="black"/>
                        </a:solidFill>
                        <a:latin typeface="Intel Clear"/>
                      </a:rPr>
                      <a:t>data</a:t>
                    </a:r>
                    <a:endParaRPr lang="en-GB" sz="900" kern="0" dirty="0">
                      <a:solidFill>
                        <a:prstClr val="black"/>
                      </a:solidFill>
                      <a:latin typeface="Arial" charset="0"/>
                      <a:ea typeface="ＭＳ Ｐゴシック" pitchFamily="1" charset="-128"/>
                    </a:endParaRPr>
                  </a:p>
                </p:txBody>
              </p:sp>
              <p:sp>
                <p:nvSpPr>
                  <p:cNvPr id="267" name="Rounded Rectangle 266">
                    <a:extLst>
                      <a:ext uri="{FF2B5EF4-FFF2-40B4-BE49-F238E27FC236}">
                        <a16:creationId xmlns:a16="http://schemas.microsoft.com/office/drawing/2014/main" id="{69808A41-B9FA-384B-9AAD-982588ECBDE3}"/>
                      </a:ext>
                    </a:extLst>
                  </p:cNvPr>
                  <p:cNvSpPr/>
                  <p:nvPr/>
                </p:nvSpPr>
                <p:spPr bwMode="auto">
                  <a:xfrm>
                    <a:off x="7187431" y="1250987"/>
                    <a:ext cx="471415" cy="221710"/>
                  </a:xfrm>
                  <a:prstGeom prst="roundRect">
                    <a:avLst/>
                  </a:prstGeom>
                  <a:solidFill>
                    <a:srgbClr val="C3D600">
                      <a:lumMod val="60000"/>
                      <a:lumOff val="40000"/>
                    </a:srgbClr>
                  </a:solidFill>
                  <a:ln w="9525" cap="flat" cmpd="sng" algn="ctr">
                    <a:solidFill>
                      <a:sysClr val="windowText" lastClr="000000"/>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defTabSz="914377" eaLnBrk="0" fontAlgn="base" hangingPunct="0">
                      <a:spcBef>
                        <a:spcPct val="0"/>
                      </a:spcBef>
                      <a:spcAft>
                        <a:spcPct val="0"/>
                      </a:spcAft>
                      <a:defRPr/>
                    </a:pPr>
                    <a:r>
                      <a:rPr lang="en-GB" sz="900" kern="0" dirty="0">
                        <a:solidFill>
                          <a:prstClr val="black"/>
                        </a:solidFill>
                        <a:latin typeface="Intel Clear"/>
                      </a:rPr>
                      <a:t>file</a:t>
                    </a:r>
                    <a:endParaRPr lang="en-GB" sz="900" kern="0" dirty="0">
                      <a:solidFill>
                        <a:prstClr val="black"/>
                      </a:solidFill>
                      <a:latin typeface="Arial" charset="0"/>
                      <a:ea typeface="ＭＳ Ｐゴシック" pitchFamily="1" charset="-128"/>
                    </a:endParaRPr>
                  </a:p>
                </p:txBody>
              </p:sp>
            </p:grpSp>
          </p:grpSp>
          <p:sp>
            <p:nvSpPr>
              <p:cNvPr id="324" name="Rounded Rectangle 323">
                <a:extLst>
                  <a:ext uri="{FF2B5EF4-FFF2-40B4-BE49-F238E27FC236}">
                    <a16:creationId xmlns:a16="http://schemas.microsoft.com/office/drawing/2014/main" id="{4E9B65F4-BA2D-F643-B785-97879F315D46}"/>
                  </a:ext>
                </a:extLst>
              </p:cNvPr>
              <p:cNvSpPr/>
              <p:nvPr/>
            </p:nvSpPr>
            <p:spPr bwMode="auto">
              <a:xfrm rot="16200000">
                <a:off x="7084026" y="1125888"/>
                <a:ext cx="400683" cy="153553"/>
              </a:xfrm>
              <a:prstGeom prst="roundRect">
                <a:avLst/>
              </a:prstGeom>
              <a:solidFill>
                <a:schemeClr val="accent6">
                  <a:lumMod val="50000"/>
                </a:schemeClr>
              </a:solidFill>
              <a:ln w="9525" cap="flat" cmpd="sng" algn="ctr">
                <a:solidFill>
                  <a:sysClr val="windowText" lastClr="000000"/>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7" eaLnBrk="0" fontAlgn="base" hangingPunct="0">
                  <a:spcBef>
                    <a:spcPct val="0"/>
                  </a:spcBef>
                  <a:spcAft>
                    <a:spcPct val="0"/>
                  </a:spcAft>
                  <a:defRPr/>
                </a:pPr>
                <a:r>
                  <a:rPr lang="en-GB" sz="900" kern="0" dirty="0">
                    <a:solidFill>
                      <a:prstClr val="black"/>
                    </a:solidFill>
                    <a:latin typeface="Intel Clear"/>
                  </a:rPr>
                  <a:t>UUID</a:t>
                </a:r>
                <a:endParaRPr lang="en-GB" sz="900" kern="0" dirty="0">
                  <a:solidFill>
                    <a:prstClr val="black"/>
                  </a:solidFill>
                  <a:latin typeface="Arial" charset="0"/>
                  <a:ea typeface="ＭＳ Ｐゴシック" pitchFamily="1" charset="-128"/>
                </a:endParaRPr>
              </a:p>
            </p:txBody>
          </p:sp>
        </p:grpSp>
        <p:grpSp>
          <p:nvGrpSpPr>
            <p:cNvPr id="12" name="Group 11">
              <a:extLst>
                <a:ext uri="{FF2B5EF4-FFF2-40B4-BE49-F238E27FC236}">
                  <a16:creationId xmlns:a16="http://schemas.microsoft.com/office/drawing/2014/main" id="{84C2533D-3208-654B-B592-CAA6A2811F2F}"/>
                </a:ext>
              </a:extLst>
            </p:cNvPr>
            <p:cNvGrpSpPr/>
            <p:nvPr/>
          </p:nvGrpSpPr>
          <p:grpSpPr>
            <a:xfrm>
              <a:off x="7207591" y="2238293"/>
              <a:ext cx="1859485" cy="1171006"/>
              <a:chOff x="7207591" y="2238293"/>
              <a:chExt cx="1859485" cy="1171006"/>
            </a:xfrm>
          </p:grpSpPr>
          <p:grpSp>
            <p:nvGrpSpPr>
              <p:cNvPr id="135" name="Group 134">
                <a:extLst>
                  <a:ext uri="{FF2B5EF4-FFF2-40B4-BE49-F238E27FC236}">
                    <a16:creationId xmlns:a16="http://schemas.microsoft.com/office/drawing/2014/main" id="{38E51722-4851-344A-BA6E-FCDE5B537DFB}"/>
                  </a:ext>
                </a:extLst>
              </p:cNvPr>
              <p:cNvGrpSpPr/>
              <p:nvPr/>
            </p:nvGrpSpPr>
            <p:grpSpPr>
              <a:xfrm>
                <a:off x="7382912" y="2238293"/>
                <a:ext cx="1684164" cy="1171006"/>
                <a:chOff x="4492509" y="3300680"/>
                <a:chExt cx="1684164" cy="1171006"/>
              </a:xfrm>
            </p:grpSpPr>
            <p:sp>
              <p:nvSpPr>
                <p:cNvPr id="215" name="Rounded Rectangle 214">
                  <a:extLst>
                    <a:ext uri="{FF2B5EF4-FFF2-40B4-BE49-F238E27FC236}">
                      <a16:creationId xmlns:a16="http://schemas.microsoft.com/office/drawing/2014/main" id="{3C87F589-74BE-D243-BF55-6A2E2D7D16EA}"/>
                    </a:ext>
                  </a:extLst>
                </p:cNvPr>
                <p:cNvSpPr/>
                <p:nvPr/>
              </p:nvSpPr>
              <p:spPr bwMode="auto">
                <a:xfrm>
                  <a:off x="4492509" y="3300680"/>
                  <a:ext cx="1684164" cy="1171006"/>
                </a:xfrm>
                <a:prstGeom prst="roundRect">
                  <a:avLst>
                    <a:gd name="adj" fmla="val 8051"/>
                  </a:avLst>
                </a:prstGeom>
                <a:solidFill>
                  <a:srgbClr val="C3D600"/>
                </a:solidFill>
                <a:ln w="25400" cap="flat" cmpd="sng" algn="ctr">
                  <a:solidFill>
                    <a:srgbClr val="C3D600">
                      <a:shade val="50000"/>
                    </a:srgbClr>
                  </a:solidFill>
                  <a:prstDash val="soli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377" eaLnBrk="0" fontAlgn="base" hangingPunct="0">
                    <a:spcBef>
                      <a:spcPct val="0"/>
                    </a:spcBef>
                    <a:spcAft>
                      <a:spcPct val="0"/>
                    </a:spcAft>
                    <a:defRPr/>
                  </a:pPr>
                  <a:r>
                    <a:rPr lang="en-GB" sz="900" kern="0" dirty="0">
                      <a:solidFill>
                        <a:prstClr val="black"/>
                      </a:solidFill>
                      <a:latin typeface="Arial" charset="0"/>
                      <a:ea typeface="ＭＳ Ｐゴシック" pitchFamily="1" charset="-128"/>
                      <a:cs typeface=""/>
                    </a:rPr>
                    <a:t>KV store Container</a:t>
                  </a:r>
                </a:p>
              </p:txBody>
            </p:sp>
            <p:sp>
              <p:nvSpPr>
                <p:cNvPr id="216" name="Rounded Rectangle 215">
                  <a:extLst>
                    <a:ext uri="{FF2B5EF4-FFF2-40B4-BE49-F238E27FC236}">
                      <a16:creationId xmlns:a16="http://schemas.microsoft.com/office/drawing/2014/main" id="{8E393CDB-EF83-F44A-A4DF-B7ED988BCD3C}"/>
                    </a:ext>
                  </a:extLst>
                </p:cNvPr>
                <p:cNvSpPr/>
                <p:nvPr/>
              </p:nvSpPr>
              <p:spPr bwMode="auto">
                <a:xfrm>
                  <a:off x="5076969" y="3550115"/>
                  <a:ext cx="400683" cy="153553"/>
                </a:xfrm>
                <a:prstGeom prst="roundRect">
                  <a:avLst/>
                </a:prstGeom>
                <a:solidFill>
                  <a:srgbClr val="C3D600">
                    <a:lumMod val="40000"/>
                    <a:lumOff val="60000"/>
                  </a:srgbClr>
                </a:solidFill>
                <a:ln w="9525" cap="flat" cmpd="sng" algn="ctr">
                  <a:solidFill>
                    <a:sysClr val="windowText" lastClr="000000"/>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7" eaLnBrk="0" fontAlgn="base" hangingPunct="0">
                    <a:spcBef>
                      <a:spcPct val="0"/>
                    </a:spcBef>
                    <a:spcAft>
                      <a:spcPct val="0"/>
                    </a:spcAft>
                    <a:defRPr/>
                  </a:pPr>
                  <a:r>
                    <a:rPr lang="en-GB" sz="900" kern="0" dirty="0">
                      <a:solidFill>
                        <a:prstClr val="black"/>
                      </a:solidFill>
                      <a:latin typeface="Intel Clear"/>
                    </a:rPr>
                    <a:t>value</a:t>
                  </a:r>
                  <a:endParaRPr lang="en-GB" sz="900" kern="0" dirty="0">
                    <a:solidFill>
                      <a:prstClr val="black"/>
                    </a:solidFill>
                    <a:latin typeface="Arial" charset="0"/>
                    <a:ea typeface="ＭＳ Ｐゴシック" pitchFamily="1" charset="-128"/>
                  </a:endParaRPr>
                </a:p>
              </p:txBody>
            </p:sp>
            <p:sp>
              <p:nvSpPr>
                <p:cNvPr id="217" name="Rounded Rectangle 216">
                  <a:extLst>
                    <a:ext uri="{FF2B5EF4-FFF2-40B4-BE49-F238E27FC236}">
                      <a16:creationId xmlns:a16="http://schemas.microsoft.com/office/drawing/2014/main" id="{7D8A6A44-28F2-F44B-B51C-F09917A1AF78}"/>
                    </a:ext>
                  </a:extLst>
                </p:cNvPr>
                <p:cNvSpPr/>
                <p:nvPr/>
              </p:nvSpPr>
              <p:spPr bwMode="auto">
                <a:xfrm>
                  <a:off x="4665264" y="3550116"/>
                  <a:ext cx="400683" cy="153553"/>
                </a:xfrm>
                <a:prstGeom prst="roundRect">
                  <a:avLst/>
                </a:prstGeom>
                <a:solidFill>
                  <a:srgbClr val="C3D600">
                    <a:lumMod val="40000"/>
                    <a:lumOff val="60000"/>
                  </a:srgbClr>
                </a:solidFill>
                <a:ln w="9525" cap="flat" cmpd="sng" algn="ctr">
                  <a:solidFill>
                    <a:sysClr val="windowText" lastClr="000000"/>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7" eaLnBrk="0" fontAlgn="base" hangingPunct="0">
                    <a:spcBef>
                      <a:spcPct val="0"/>
                    </a:spcBef>
                    <a:spcAft>
                      <a:spcPct val="0"/>
                    </a:spcAft>
                    <a:defRPr/>
                  </a:pPr>
                  <a:r>
                    <a:rPr lang="en-GB" sz="900" kern="0" dirty="0">
                      <a:solidFill>
                        <a:prstClr val="black"/>
                      </a:solidFill>
                      <a:latin typeface="Intel Clear"/>
                    </a:rPr>
                    <a:t>key</a:t>
                  </a:r>
                  <a:endParaRPr lang="en-GB" sz="900" kern="0" dirty="0">
                    <a:solidFill>
                      <a:prstClr val="black"/>
                    </a:solidFill>
                    <a:latin typeface="Arial" charset="0"/>
                    <a:ea typeface="ＭＳ Ｐゴシック" pitchFamily="1" charset="-128"/>
                  </a:endParaRPr>
                </a:p>
              </p:txBody>
            </p:sp>
            <p:sp>
              <p:nvSpPr>
                <p:cNvPr id="218" name="Rounded Rectangle 217">
                  <a:extLst>
                    <a:ext uri="{FF2B5EF4-FFF2-40B4-BE49-F238E27FC236}">
                      <a16:creationId xmlns:a16="http://schemas.microsoft.com/office/drawing/2014/main" id="{D5B2EC8F-EFAF-BB4E-BD64-BBA996C02520}"/>
                    </a:ext>
                  </a:extLst>
                </p:cNvPr>
                <p:cNvSpPr/>
                <p:nvPr/>
              </p:nvSpPr>
              <p:spPr bwMode="auto">
                <a:xfrm>
                  <a:off x="5013921" y="3743385"/>
                  <a:ext cx="1020084" cy="153553"/>
                </a:xfrm>
                <a:prstGeom prst="roundRect">
                  <a:avLst/>
                </a:prstGeom>
                <a:solidFill>
                  <a:srgbClr val="C3D600">
                    <a:lumMod val="40000"/>
                    <a:lumOff val="60000"/>
                  </a:srgbClr>
                </a:solidFill>
                <a:ln w="9525" cap="flat" cmpd="sng" algn="ctr">
                  <a:solidFill>
                    <a:sysClr val="windowText" lastClr="000000"/>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7" eaLnBrk="0" fontAlgn="base" hangingPunct="0">
                    <a:spcBef>
                      <a:spcPct val="0"/>
                    </a:spcBef>
                    <a:spcAft>
                      <a:spcPct val="0"/>
                    </a:spcAft>
                    <a:defRPr/>
                  </a:pPr>
                  <a:r>
                    <a:rPr lang="en-GB" sz="900" kern="0" dirty="0">
                      <a:solidFill>
                        <a:prstClr val="black"/>
                      </a:solidFill>
                      <a:latin typeface="Intel Clear"/>
                    </a:rPr>
                    <a:t>value</a:t>
                  </a:r>
                  <a:endParaRPr lang="en-GB" sz="900" kern="0" dirty="0">
                    <a:solidFill>
                      <a:prstClr val="black"/>
                    </a:solidFill>
                    <a:latin typeface="Arial" charset="0"/>
                    <a:ea typeface="ＭＳ Ｐゴシック" pitchFamily="1" charset="-128"/>
                  </a:endParaRPr>
                </a:p>
              </p:txBody>
            </p:sp>
            <p:sp>
              <p:nvSpPr>
                <p:cNvPr id="219" name="Rounded Rectangle 218">
                  <a:extLst>
                    <a:ext uri="{FF2B5EF4-FFF2-40B4-BE49-F238E27FC236}">
                      <a16:creationId xmlns:a16="http://schemas.microsoft.com/office/drawing/2014/main" id="{F2A5DAB0-4441-C842-AB40-0DD8F9804EC4}"/>
                    </a:ext>
                  </a:extLst>
                </p:cNvPr>
                <p:cNvSpPr/>
                <p:nvPr/>
              </p:nvSpPr>
              <p:spPr bwMode="auto">
                <a:xfrm>
                  <a:off x="4665265" y="3743309"/>
                  <a:ext cx="340702" cy="153553"/>
                </a:xfrm>
                <a:prstGeom prst="roundRect">
                  <a:avLst/>
                </a:prstGeom>
                <a:solidFill>
                  <a:srgbClr val="C3D600">
                    <a:lumMod val="40000"/>
                    <a:lumOff val="60000"/>
                  </a:srgbClr>
                </a:solidFill>
                <a:ln w="9525" cap="flat" cmpd="sng" algn="ctr">
                  <a:solidFill>
                    <a:sysClr val="windowText" lastClr="000000"/>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7" eaLnBrk="0" fontAlgn="base" hangingPunct="0">
                    <a:spcBef>
                      <a:spcPct val="0"/>
                    </a:spcBef>
                    <a:spcAft>
                      <a:spcPct val="0"/>
                    </a:spcAft>
                    <a:defRPr/>
                  </a:pPr>
                  <a:r>
                    <a:rPr lang="en-GB" sz="900" kern="0" dirty="0">
                      <a:solidFill>
                        <a:prstClr val="black"/>
                      </a:solidFill>
                      <a:latin typeface="Intel Clear"/>
                    </a:rPr>
                    <a:t>key</a:t>
                  </a:r>
                  <a:endParaRPr lang="en-GB" sz="900" kern="0" dirty="0">
                    <a:solidFill>
                      <a:prstClr val="black"/>
                    </a:solidFill>
                    <a:latin typeface="Arial" charset="0"/>
                    <a:ea typeface="ＭＳ Ｐゴシック" pitchFamily="1" charset="-128"/>
                  </a:endParaRPr>
                </a:p>
              </p:txBody>
            </p:sp>
            <p:sp>
              <p:nvSpPr>
                <p:cNvPr id="220" name="Rounded Rectangle 219">
                  <a:extLst>
                    <a:ext uri="{FF2B5EF4-FFF2-40B4-BE49-F238E27FC236}">
                      <a16:creationId xmlns:a16="http://schemas.microsoft.com/office/drawing/2014/main" id="{7B64E141-9444-D845-A875-78E96E3A738A}"/>
                    </a:ext>
                  </a:extLst>
                </p:cNvPr>
                <p:cNvSpPr/>
                <p:nvPr/>
              </p:nvSpPr>
              <p:spPr bwMode="auto">
                <a:xfrm>
                  <a:off x="5235641" y="3956173"/>
                  <a:ext cx="375881" cy="153553"/>
                </a:xfrm>
                <a:prstGeom prst="roundRect">
                  <a:avLst/>
                </a:prstGeom>
                <a:solidFill>
                  <a:srgbClr val="C3D600">
                    <a:lumMod val="40000"/>
                    <a:lumOff val="60000"/>
                  </a:srgbClr>
                </a:solidFill>
                <a:ln w="9525" cap="flat" cmpd="sng" algn="ctr">
                  <a:solidFill>
                    <a:sysClr val="windowText" lastClr="000000"/>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7" eaLnBrk="0" fontAlgn="base" hangingPunct="0">
                    <a:spcBef>
                      <a:spcPct val="0"/>
                    </a:spcBef>
                    <a:spcAft>
                      <a:spcPct val="0"/>
                    </a:spcAft>
                    <a:defRPr/>
                  </a:pPr>
                  <a:r>
                    <a:rPr lang="en-GB" sz="900" kern="0" dirty="0">
                      <a:solidFill>
                        <a:prstClr val="black"/>
                      </a:solidFill>
                      <a:latin typeface="Intel Clear"/>
                    </a:rPr>
                    <a:t>value</a:t>
                  </a:r>
                  <a:endParaRPr lang="en-GB" sz="900" kern="0" dirty="0">
                    <a:solidFill>
                      <a:prstClr val="black"/>
                    </a:solidFill>
                    <a:latin typeface="Arial" charset="0"/>
                    <a:ea typeface="ＭＳ Ｐゴシック" pitchFamily="1" charset="-128"/>
                  </a:endParaRPr>
                </a:p>
              </p:txBody>
            </p:sp>
            <p:sp>
              <p:nvSpPr>
                <p:cNvPr id="221" name="Rounded Rectangle 220">
                  <a:extLst>
                    <a:ext uri="{FF2B5EF4-FFF2-40B4-BE49-F238E27FC236}">
                      <a16:creationId xmlns:a16="http://schemas.microsoft.com/office/drawing/2014/main" id="{1BC5E1CF-D2DF-2D4C-B03E-D6424F73E14F}"/>
                    </a:ext>
                  </a:extLst>
                </p:cNvPr>
                <p:cNvSpPr/>
                <p:nvPr/>
              </p:nvSpPr>
              <p:spPr bwMode="auto">
                <a:xfrm>
                  <a:off x="4662804" y="3954331"/>
                  <a:ext cx="564421" cy="153553"/>
                </a:xfrm>
                <a:prstGeom prst="roundRect">
                  <a:avLst/>
                </a:prstGeom>
                <a:solidFill>
                  <a:srgbClr val="C3D600">
                    <a:lumMod val="40000"/>
                    <a:lumOff val="60000"/>
                  </a:srgbClr>
                </a:solidFill>
                <a:ln w="9525" cap="flat" cmpd="sng" algn="ctr">
                  <a:solidFill>
                    <a:sysClr val="windowText" lastClr="000000"/>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7" eaLnBrk="0" fontAlgn="base" hangingPunct="0">
                    <a:spcBef>
                      <a:spcPct val="0"/>
                    </a:spcBef>
                    <a:spcAft>
                      <a:spcPct val="0"/>
                    </a:spcAft>
                    <a:defRPr/>
                  </a:pPr>
                  <a:r>
                    <a:rPr lang="en-GB" sz="900" kern="0" dirty="0">
                      <a:solidFill>
                        <a:prstClr val="black"/>
                      </a:solidFill>
                      <a:latin typeface="Intel Clear"/>
                    </a:rPr>
                    <a:t>key</a:t>
                  </a:r>
                  <a:endParaRPr lang="en-GB" sz="900" kern="0" dirty="0">
                    <a:solidFill>
                      <a:prstClr val="black"/>
                    </a:solidFill>
                    <a:latin typeface="Arial" charset="0"/>
                    <a:ea typeface="ＭＳ Ｐゴシック" pitchFamily="1" charset="-128"/>
                  </a:endParaRPr>
                </a:p>
              </p:txBody>
            </p:sp>
            <p:sp>
              <p:nvSpPr>
                <p:cNvPr id="222" name="Rounded Rectangle 221">
                  <a:extLst>
                    <a:ext uri="{FF2B5EF4-FFF2-40B4-BE49-F238E27FC236}">
                      <a16:creationId xmlns:a16="http://schemas.microsoft.com/office/drawing/2014/main" id="{12EA44EA-A8FA-244A-B55B-A185BDABE51F}"/>
                    </a:ext>
                  </a:extLst>
                </p:cNvPr>
                <p:cNvSpPr/>
                <p:nvPr/>
              </p:nvSpPr>
              <p:spPr bwMode="auto">
                <a:xfrm>
                  <a:off x="4938644" y="4159703"/>
                  <a:ext cx="375881" cy="153553"/>
                </a:xfrm>
                <a:prstGeom prst="roundRect">
                  <a:avLst/>
                </a:prstGeom>
                <a:solidFill>
                  <a:srgbClr val="C3D600">
                    <a:lumMod val="40000"/>
                    <a:lumOff val="60000"/>
                  </a:srgbClr>
                </a:solidFill>
                <a:ln w="9525" cap="flat" cmpd="sng" algn="ctr">
                  <a:solidFill>
                    <a:sysClr val="windowText" lastClr="000000"/>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7" eaLnBrk="0" fontAlgn="base" hangingPunct="0">
                    <a:spcBef>
                      <a:spcPct val="0"/>
                    </a:spcBef>
                    <a:spcAft>
                      <a:spcPct val="0"/>
                    </a:spcAft>
                    <a:defRPr/>
                  </a:pPr>
                  <a:r>
                    <a:rPr lang="en-GB" sz="900" kern="0" dirty="0">
                      <a:solidFill>
                        <a:prstClr val="black"/>
                      </a:solidFill>
                      <a:latin typeface="Intel Clear"/>
                    </a:rPr>
                    <a:t>value</a:t>
                  </a:r>
                  <a:endParaRPr lang="en-GB" sz="900" kern="0" dirty="0">
                    <a:solidFill>
                      <a:prstClr val="black"/>
                    </a:solidFill>
                    <a:latin typeface="Arial" charset="0"/>
                    <a:ea typeface="ＭＳ Ｐゴシック" pitchFamily="1" charset="-128"/>
                  </a:endParaRPr>
                </a:p>
              </p:txBody>
            </p:sp>
            <p:sp>
              <p:nvSpPr>
                <p:cNvPr id="223" name="Rounded Rectangle 222">
                  <a:extLst>
                    <a:ext uri="{FF2B5EF4-FFF2-40B4-BE49-F238E27FC236}">
                      <a16:creationId xmlns:a16="http://schemas.microsoft.com/office/drawing/2014/main" id="{13EF222E-B517-A14A-8751-54835E537C09}"/>
                    </a:ext>
                  </a:extLst>
                </p:cNvPr>
                <p:cNvSpPr/>
                <p:nvPr/>
              </p:nvSpPr>
              <p:spPr bwMode="auto">
                <a:xfrm>
                  <a:off x="4658729" y="4159246"/>
                  <a:ext cx="271591" cy="153553"/>
                </a:xfrm>
                <a:prstGeom prst="roundRect">
                  <a:avLst/>
                </a:prstGeom>
                <a:solidFill>
                  <a:srgbClr val="C3D600">
                    <a:lumMod val="40000"/>
                    <a:lumOff val="60000"/>
                  </a:srgbClr>
                </a:solidFill>
                <a:ln w="9525" cap="flat" cmpd="sng" algn="ctr">
                  <a:solidFill>
                    <a:sysClr val="windowText" lastClr="000000"/>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7" eaLnBrk="0" fontAlgn="base" hangingPunct="0">
                    <a:spcBef>
                      <a:spcPct val="0"/>
                    </a:spcBef>
                    <a:spcAft>
                      <a:spcPct val="0"/>
                    </a:spcAft>
                    <a:defRPr/>
                  </a:pPr>
                  <a:r>
                    <a:rPr lang="en-GB" sz="900" kern="0" dirty="0">
                      <a:solidFill>
                        <a:prstClr val="black"/>
                      </a:solidFill>
                      <a:latin typeface="Intel Clear"/>
                    </a:rPr>
                    <a:t>key</a:t>
                  </a:r>
                  <a:endParaRPr lang="en-GB" sz="900" kern="0" dirty="0">
                    <a:solidFill>
                      <a:prstClr val="black"/>
                    </a:solidFill>
                    <a:latin typeface="Arial" charset="0"/>
                    <a:ea typeface="ＭＳ Ｐゴシック" pitchFamily="1" charset="-128"/>
                  </a:endParaRPr>
                </a:p>
              </p:txBody>
            </p:sp>
            <p:sp>
              <p:nvSpPr>
                <p:cNvPr id="224" name="Rounded Rectangle 223">
                  <a:extLst>
                    <a:ext uri="{FF2B5EF4-FFF2-40B4-BE49-F238E27FC236}">
                      <a16:creationId xmlns:a16="http://schemas.microsoft.com/office/drawing/2014/main" id="{D405FAF0-FC5C-9C4F-9C10-85575A925295}"/>
                    </a:ext>
                  </a:extLst>
                </p:cNvPr>
                <p:cNvSpPr/>
                <p:nvPr/>
              </p:nvSpPr>
              <p:spPr bwMode="auto">
                <a:xfrm>
                  <a:off x="5658124" y="4159703"/>
                  <a:ext cx="375881" cy="153553"/>
                </a:xfrm>
                <a:prstGeom prst="roundRect">
                  <a:avLst/>
                </a:prstGeom>
                <a:solidFill>
                  <a:srgbClr val="C3D600">
                    <a:lumMod val="40000"/>
                    <a:lumOff val="60000"/>
                  </a:srgbClr>
                </a:solidFill>
                <a:ln w="9525" cap="flat" cmpd="sng" algn="ctr">
                  <a:solidFill>
                    <a:sysClr val="windowText" lastClr="000000"/>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7" eaLnBrk="0" fontAlgn="base" hangingPunct="0">
                    <a:spcBef>
                      <a:spcPct val="0"/>
                    </a:spcBef>
                    <a:spcAft>
                      <a:spcPct val="0"/>
                    </a:spcAft>
                    <a:defRPr/>
                  </a:pPr>
                  <a:r>
                    <a:rPr lang="en-GB" sz="900" kern="0" dirty="0">
                      <a:solidFill>
                        <a:prstClr val="black"/>
                      </a:solidFill>
                      <a:latin typeface="Intel Clear"/>
                    </a:rPr>
                    <a:t>value</a:t>
                  </a:r>
                  <a:endParaRPr lang="en-GB" sz="900" kern="0" dirty="0">
                    <a:solidFill>
                      <a:prstClr val="black"/>
                    </a:solidFill>
                    <a:latin typeface="Arial" charset="0"/>
                    <a:ea typeface="ＭＳ Ｐゴシック" pitchFamily="1" charset="-128"/>
                  </a:endParaRPr>
                </a:p>
              </p:txBody>
            </p:sp>
            <p:sp>
              <p:nvSpPr>
                <p:cNvPr id="225" name="Rounded Rectangle 224">
                  <a:extLst>
                    <a:ext uri="{FF2B5EF4-FFF2-40B4-BE49-F238E27FC236}">
                      <a16:creationId xmlns:a16="http://schemas.microsoft.com/office/drawing/2014/main" id="{D80EC4B9-794D-2E4E-8395-C851B471804C}"/>
                    </a:ext>
                  </a:extLst>
                </p:cNvPr>
                <p:cNvSpPr/>
                <p:nvPr/>
              </p:nvSpPr>
              <p:spPr bwMode="auto">
                <a:xfrm>
                  <a:off x="5378209" y="4159246"/>
                  <a:ext cx="271591" cy="153553"/>
                </a:xfrm>
                <a:prstGeom prst="roundRect">
                  <a:avLst/>
                </a:prstGeom>
                <a:solidFill>
                  <a:srgbClr val="C3D600">
                    <a:lumMod val="40000"/>
                    <a:lumOff val="60000"/>
                  </a:srgbClr>
                </a:solidFill>
                <a:ln w="9525" cap="flat" cmpd="sng" algn="ctr">
                  <a:solidFill>
                    <a:sysClr val="windowText" lastClr="000000"/>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7" eaLnBrk="0" fontAlgn="base" hangingPunct="0">
                    <a:spcBef>
                      <a:spcPct val="0"/>
                    </a:spcBef>
                    <a:spcAft>
                      <a:spcPct val="0"/>
                    </a:spcAft>
                    <a:defRPr/>
                  </a:pPr>
                  <a:r>
                    <a:rPr lang="en-GB" sz="900" kern="0" dirty="0">
                      <a:solidFill>
                        <a:prstClr val="black"/>
                      </a:solidFill>
                      <a:latin typeface="Intel Clear"/>
                    </a:rPr>
                    <a:t>key</a:t>
                  </a:r>
                  <a:endParaRPr lang="en-GB" sz="900" kern="0" dirty="0">
                    <a:solidFill>
                      <a:prstClr val="black"/>
                    </a:solidFill>
                    <a:latin typeface="Arial" charset="0"/>
                    <a:ea typeface="ＭＳ Ｐゴシック" pitchFamily="1" charset="-128"/>
                  </a:endParaRPr>
                </a:p>
              </p:txBody>
            </p:sp>
          </p:grpSp>
          <p:sp>
            <p:nvSpPr>
              <p:cNvPr id="325" name="Rounded Rectangle 324">
                <a:extLst>
                  <a:ext uri="{FF2B5EF4-FFF2-40B4-BE49-F238E27FC236}">
                    <a16:creationId xmlns:a16="http://schemas.microsoft.com/office/drawing/2014/main" id="{6D1917AA-4B33-144C-BCEA-3B21B84815E3}"/>
                  </a:ext>
                </a:extLst>
              </p:cNvPr>
              <p:cNvSpPr/>
              <p:nvPr/>
            </p:nvSpPr>
            <p:spPr bwMode="auto">
              <a:xfrm rot="16200000">
                <a:off x="7084026" y="2388447"/>
                <a:ext cx="400683" cy="153553"/>
              </a:xfrm>
              <a:prstGeom prst="roundRect">
                <a:avLst/>
              </a:prstGeom>
              <a:solidFill>
                <a:schemeClr val="accent6">
                  <a:lumMod val="50000"/>
                </a:schemeClr>
              </a:solidFill>
              <a:ln w="9525" cap="flat" cmpd="sng" algn="ctr">
                <a:solidFill>
                  <a:sysClr val="windowText" lastClr="000000"/>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7" eaLnBrk="0" fontAlgn="base" hangingPunct="0">
                  <a:spcBef>
                    <a:spcPct val="0"/>
                  </a:spcBef>
                  <a:spcAft>
                    <a:spcPct val="0"/>
                  </a:spcAft>
                  <a:defRPr/>
                </a:pPr>
                <a:r>
                  <a:rPr lang="en-GB" sz="900" kern="0" dirty="0">
                    <a:solidFill>
                      <a:prstClr val="black"/>
                    </a:solidFill>
                    <a:latin typeface="Intel Clear"/>
                  </a:rPr>
                  <a:t>UUID</a:t>
                </a:r>
                <a:endParaRPr lang="en-GB" sz="900" kern="0" dirty="0">
                  <a:solidFill>
                    <a:prstClr val="black"/>
                  </a:solidFill>
                  <a:latin typeface="Arial" charset="0"/>
                  <a:ea typeface="ＭＳ Ｐゴシック" pitchFamily="1" charset="-128"/>
                </a:endParaRPr>
              </a:p>
            </p:txBody>
          </p:sp>
        </p:grpSp>
        <p:grpSp>
          <p:nvGrpSpPr>
            <p:cNvPr id="13" name="Group 12">
              <a:extLst>
                <a:ext uri="{FF2B5EF4-FFF2-40B4-BE49-F238E27FC236}">
                  <a16:creationId xmlns:a16="http://schemas.microsoft.com/office/drawing/2014/main" id="{49C8A58E-036A-714A-84B8-3054F82EEFD2}"/>
                </a:ext>
              </a:extLst>
            </p:cNvPr>
            <p:cNvGrpSpPr/>
            <p:nvPr/>
          </p:nvGrpSpPr>
          <p:grpSpPr>
            <a:xfrm>
              <a:off x="7207591" y="3498654"/>
              <a:ext cx="1877418" cy="1171006"/>
              <a:chOff x="7207591" y="3498654"/>
              <a:chExt cx="1877418" cy="1171006"/>
            </a:xfrm>
          </p:grpSpPr>
          <p:grpSp>
            <p:nvGrpSpPr>
              <p:cNvPr id="136" name="Group 135">
                <a:extLst>
                  <a:ext uri="{FF2B5EF4-FFF2-40B4-BE49-F238E27FC236}">
                    <a16:creationId xmlns:a16="http://schemas.microsoft.com/office/drawing/2014/main" id="{28E94CF9-7FEE-A34B-A393-5E5D0DEDF2CC}"/>
                  </a:ext>
                </a:extLst>
              </p:cNvPr>
              <p:cNvGrpSpPr/>
              <p:nvPr/>
            </p:nvGrpSpPr>
            <p:grpSpPr>
              <a:xfrm>
                <a:off x="7400845" y="3498654"/>
                <a:ext cx="1684164" cy="1171006"/>
                <a:chOff x="6969879" y="3322557"/>
                <a:chExt cx="1684164" cy="1171006"/>
              </a:xfrm>
            </p:grpSpPr>
            <p:sp>
              <p:nvSpPr>
                <p:cNvPr id="152" name="Rounded Rectangle 151">
                  <a:extLst>
                    <a:ext uri="{FF2B5EF4-FFF2-40B4-BE49-F238E27FC236}">
                      <a16:creationId xmlns:a16="http://schemas.microsoft.com/office/drawing/2014/main" id="{D7EBF496-DC6B-7644-83EE-E1C64E8655E1}"/>
                    </a:ext>
                  </a:extLst>
                </p:cNvPr>
                <p:cNvSpPr/>
                <p:nvPr/>
              </p:nvSpPr>
              <p:spPr bwMode="auto">
                <a:xfrm>
                  <a:off x="6969879" y="3322557"/>
                  <a:ext cx="1684164" cy="1171006"/>
                </a:xfrm>
                <a:prstGeom prst="roundRect">
                  <a:avLst>
                    <a:gd name="adj" fmla="val 8051"/>
                  </a:avLst>
                </a:prstGeom>
                <a:solidFill>
                  <a:srgbClr val="C3D600"/>
                </a:solidFill>
                <a:ln w="25400" cap="flat" cmpd="sng" algn="ctr">
                  <a:solidFill>
                    <a:srgbClr val="C3D600">
                      <a:shade val="50000"/>
                    </a:srgbClr>
                  </a:solidFill>
                  <a:prstDash val="soli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377" eaLnBrk="0" fontAlgn="base" hangingPunct="0">
                    <a:spcBef>
                      <a:spcPct val="0"/>
                    </a:spcBef>
                    <a:spcAft>
                      <a:spcPct val="0"/>
                    </a:spcAft>
                    <a:defRPr/>
                  </a:pPr>
                  <a:r>
                    <a:rPr lang="en-GB" sz="900" kern="0" dirty="0">
                      <a:solidFill>
                        <a:prstClr val="black"/>
                      </a:solidFill>
                      <a:latin typeface="Arial" charset="0"/>
                      <a:ea typeface="ＭＳ Ｐゴシック" pitchFamily="1" charset="-128"/>
                      <a:cs typeface=""/>
                    </a:rPr>
                    <a:t>ACG Container</a:t>
                  </a:r>
                </a:p>
              </p:txBody>
            </p:sp>
            <p:sp>
              <p:nvSpPr>
                <p:cNvPr id="153" name="Rounded Rectangle 152">
                  <a:extLst>
                    <a:ext uri="{FF2B5EF4-FFF2-40B4-BE49-F238E27FC236}">
                      <a16:creationId xmlns:a16="http://schemas.microsoft.com/office/drawing/2014/main" id="{9E75AB66-B83F-454D-9AEE-366E4081B984}"/>
                    </a:ext>
                  </a:extLst>
                </p:cNvPr>
                <p:cNvSpPr/>
                <p:nvPr/>
              </p:nvSpPr>
              <p:spPr bwMode="auto">
                <a:xfrm>
                  <a:off x="7097758" y="3597390"/>
                  <a:ext cx="400683" cy="153553"/>
                </a:xfrm>
                <a:prstGeom prst="roundRect">
                  <a:avLst/>
                </a:prstGeom>
                <a:solidFill>
                  <a:srgbClr val="C3D600">
                    <a:lumMod val="40000"/>
                    <a:lumOff val="60000"/>
                  </a:srgbClr>
                </a:solidFill>
                <a:ln w="9525" cap="flat" cmpd="sng" algn="ctr">
                  <a:solidFill>
                    <a:sysClr val="windowText" lastClr="000000"/>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7" eaLnBrk="0" fontAlgn="base" hangingPunct="0">
                    <a:spcBef>
                      <a:spcPct val="0"/>
                    </a:spcBef>
                    <a:spcAft>
                      <a:spcPct val="0"/>
                    </a:spcAft>
                    <a:defRPr/>
                  </a:pPr>
                  <a:r>
                    <a:rPr lang="en-GB" sz="900" kern="0" dirty="0">
                      <a:solidFill>
                        <a:prstClr val="black"/>
                      </a:solidFill>
                      <a:latin typeface="Intel Clear"/>
                      <a:ea typeface="ＭＳ Ｐゴシック" pitchFamily="1" charset="-128"/>
                    </a:rPr>
                    <a:t>node</a:t>
                  </a:r>
                  <a:endParaRPr lang="en-GB" sz="900" kern="0" dirty="0">
                    <a:solidFill>
                      <a:prstClr val="black"/>
                    </a:solidFill>
                    <a:latin typeface="Arial" charset="0"/>
                    <a:ea typeface="ＭＳ Ｐゴシック" pitchFamily="1" charset="-128"/>
                  </a:endParaRPr>
                </a:p>
              </p:txBody>
            </p:sp>
            <p:cxnSp>
              <p:nvCxnSpPr>
                <p:cNvPr id="154" name="Straight Arrow Connector 153">
                  <a:extLst>
                    <a:ext uri="{FF2B5EF4-FFF2-40B4-BE49-F238E27FC236}">
                      <a16:creationId xmlns:a16="http://schemas.microsoft.com/office/drawing/2014/main" id="{37AA0193-7A4F-D34A-B343-16BE14D54093}"/>
                    </a:ext>
                  </a:extLst>
                </p:cNvPr>
                <p:cNvCxnSpPr>
                  <a:cxnSpLocks/>
                  <a:stCxn id="153" idx="2"/>
                  <a:endCxn id="155" idx="0"/>
                </p:cNvCxnSpPr>
                <p:nvPr/>
              </p:nvCxnSpPr>
              <p:spPr>
                <a:xfrm>
                  <a:off x="7298100" y="3750943"/>
                  <a:ext cx="329279" cy="158408"/>
                </a:xfrm>
                <a:prstGeom prst="straightConnector1">
                  <a:avLst/>
                </a:prstGeom>
                <a:solidFill>
                  <a:srgbClr val="0071C5"/>
                </a:solidFill>
                <a:ln w="9525" cap="flat" cmpd="sng" algn="ctr">
                  <a:solidFill>
                    <a:sysClr val="windowText" lastClr="000000"/>
                  </a:solidFill>
                  <a:prstDash val="solid"/>
                  <a:round/>
                  <a:headEnd type="none" w="med" len="med"/>
                  <a:tailEnd type="none" w="sm" len="med"/>
                </a:ln>
                <a:effectLst/>
              </p:spPr>
            </p:cxnSp>
            <p:sp>
              <p:nvSpPr>
                <p:cNvPr id="155" name="Rounded Rectangle 154">
                  <a:extLst>
                    <a:ext uri="{FF2B5EF4-FFF2-40B4-BE49-F238E27FC236}">
                      <a16:creationId xmlns:a16="http://schemas.microsoft.com/office/drawing/2014/main" id="{617B08F9-947E-184B-B385-0B09AFAFACE6}"/>
                    </a:ext>
                  </a:extLst>
                </p:cNvPr>
                <p:cNvSpPr/>
                <p:nvPr/>
              </p:nvSpPr>
              <p:spPr bwMode="auto">
                <a:xfrm>
                  <a:off x="7427037" y="3909351"/>
                  <a:ext cx="400683" cy="153553"/>
                </a:xfrm>
                <a:prstGeom prst="roundRect">
                  <a:avLst/>
                </a:prstGeom>
                <a:solidFill>
                  <a:srgbClr val="C3D600">
                    <a:lumMod val="40000"/>
                    <a:lumOff val="60000"/>
                  </a:srgbClr>
                </a:solidFill>
                <a:ln w="9525" cap="flat" cmpd="sng" algn="ctr">
                  <a:solidFill>
                    <a:sysClr val="windowText" lastClr="000000"/>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7" eaLnBrk="0" fontAlgn="base" hangingPunct="0">
                    <a:spcBef>
                      <a:spcPct val="0"/>
                    </a:spcBef>
                    <a:spcAft>
                      <a:spcPct val="0"/>
                    </a:spcAft>
                    <a:defRPr/>
                  </a:pPr>
                  <a:r>
                    <a:rPr lang="en-GB" sz="900" kern="0" dirty="0">
                      <a:solidFill>
                        <a:prstClr val="black"/>
                      </a:solidFill>
                      <a:latin typeface="Intel Clear"/>
                      <a:ea typeface="ＭＳ Ｐゴシック" pitchFamily="1" charset="-128"/>
                    </a:rPr>
                    <a:t>node</a:t>
                  </a:r>
                  <a:endParaRPr lang="en-GB" sz="900" kern="0" dirty="0">
                    <a:solidFill>
                      <a:prstClr val="black"/>
                    </a:solidFill>
                    <a:latin typeface="Arial" charset="0"/>
                    <a:ea typeface="ＭＳ Ｐゴシック" pitchFamily="1" charset="-128"/>
                  </a:endParaRPr>
                </a:p>
              </p:txBody>
            </p:sp>
            <p:sp>
              <p:nvSpPr>
                <p:cNvPr id="156" name="Rounded Rectangle 155">
                  <a:extLst>
                    <a:ext uri="{FF2B5EF4-FFF2-40B4-BE49-F238E27FC236}">
                      <a16:creationId xmlns:a16="http://schemas.microsoft.com/office/drawing/2014/main" id="{7F40327D-FED4-E144-9D80-C2A8308E2395}"/>
                    </a:ext>
                  </a:extLst>
                </p:cNvPr>
                <p:cNvSpPr/>
                <p:nvPr/>
              </p:nvSpPr>
              <p:spPr bwMode="auto">
                <a:xfrm>
                  <a:off x="7901254" y="3648310"/>
                  <a:ext cx="400683" cy="153553"/>
                </a:xfrm>
                <a:prstGeom prst="roundRect">
                  <a:avLst/>
                </a:prstGeom>
                <a:solidFill>
                  <a:srgbClr val="C3D600">
                    <a:lumMod val="40000"/>
                    <a:lumOff val="60000"/>
                  </a:srgbClr>
                </a:solidFill>
                <a:ln w="9525" cap="flat" cmpd="sng" algn="ctr">
                  <a:solidFill>
                    <a:sysClr val="windowText" lastClr="000000"/>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7" eaLnBrk="0" fontAlgn="base" hangingPunct="0">
                    <a:spcBef>
                      <a:spcPct val="0"/>
                    </a:spcBef>
                    <a:spcAft>
                      <a:spcPct val="0"/>
                    </a:spcAft>
                    <a:defRPr/>
                  </a:pPr>
                  <a:r>
                    <a:rPr lang="en-GB" sz="900" kern="0" dirty="0">
                      <a:solidFill>
                        <a:prstClr val="black"/>
                      </a:solidFill>
                      <a:latin typeface="Intel Clear"/>
                      <a:ea typeface="ＭＳ Ｐゴシック" pitchFamily="1" charset="-128"/>
                    </a:rPr>
                    <a:t>node</a:t>
                  </a:r>
                  <a:endParaRPr lang="en-GB" sz="900" kern="0" dirty="0">
                    <a:solidFill>
                      <a:prstClr val="black"/>
                    </a:solidFill>
                    <a:latin typeface="Arial" charset="0"/>
                    <a:ea typeface="ＭＳ Ｐゴシック" pitchFamily="1" charset="-128"/>
                  </a:endParaRPr>
                </a:p>
              </p:txBody>
            </p:sp>
            <p:sp>
              <p:nvSpPr>
                <p:cNvPr id="157" name="Rounded Rectangle 156">
                  <a:extLst>
                    <a:ext uri="{FF2B5EF4-FFF2-40B4-BE49-F238E27FC236}">
                      <a16:creationId xmlns:a16="http://schemas.microsoft.com/office/drawing/2014/main" id="{4F463C0C-6247-A84F-A375-8664677DCA64}"/>
                    </a:ext>
                  </a:extLst>
                </p:cNvPr>
                <p:cNvSpPr/>
                <p:nvPr/>
              </p:nvSpPr>
              <p:spPr bwMode="auto">
                <a:xfrm>
                  <a:off x="7967647" y="4068141"/>
                  <a:ext cx="400683" cy="153553"/>
                </a:xfrm>
                <a:prstGeom prst="roundRect">
                  <a:avLst/>
                </a:prstGeom>
                <a:solidFill>
                  <a:srgbClr val="C3D600">
                    <a:lumMod val="40000"/>
                    <a:lumOff val="60000"/>
                  </a:srgbClr>
                </a:solidFill>
                <a:ln w="9525" cap="flat" cmpd="sng" algn="ctr">
                  <a:solidFill>
                    <a:sysClr val="windowText" lastClr="000000"/>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7" eaLnBrk="0" fontAlgn="base" hangingPunct="0">
                    <a:spcBef>
                      <a:spcPct val="0"/>
                    </a:spcBef>
                    <a:spcAft>
                      <a:spcPct val="0"/>
                    </a:spcAft>
                    <a:defRPr/>
                  </a:pPr>
                  <a:r>
                    <a:rPr lang="en-GB" sz="900" kern="0" dirty="0">
                      <a:solidFill>
                        <a:prstClr val="black"/>
                      </a:solidFill>
                      <a:latin typeface="Intel Clear"/>
                      <a:ea typeface="ＭＳ Ｐゴシック" pitchFamily="1" charset="-128"/>
                    </a:rPr>
                    <a:t>node</a:t>
                  </a:r>
                  <a:endParaRPr lang="en-GB" sz="900" kern="0" dirty="0">
                    <a:solidFill>
                      <a:prstClr val="black"/>
                    </a:solidFill>
                    <a:latin typeface="Arial" charset="0"/>
                    <a:ea typeface="ＭＳ Ｐゴシック" pitchFamily="1" charset="-128"/>
                  </a:endParaRPr>
                </a:p>
              </p:txBody>
            </p:sp>
            <p:sp>
              <p:nvSpPr>
                <p:cNvPr id="158" name="Rounded Rectangle 157">
                  <a:extLst>
                    <a:ext uri="{FF2B5EF4-FFF2-40B4-BE49-F238E27FC236}">
                      <a16:creationId xmlns:a16="http://schemas.microsoft.com/office/drawing/2014/main" id="{6B4ED143-9172-EA4C-9F85-A607A099B76E}"/>
                    </a:ext>
                  </a:extLst>
                </p:cNvPr>
                <p:cNvSpPr/>
                <p:nvPr/>
              </p:nvSpPr>
              <p:spPr bwMode="auto">
                <a:xfrm>
                  <a:off x="7047675" y="4160944"/>
                  <a:ext cx="400683" cy="153553"/>
                </a:xfrm>
                <a:prstGeom prst="roundRect">
                  <a:avLst/>
                </a:prstGeom>
                <a:solidFill>
                  <a:srgbClr val="C3D600">
                    <a:lumMod val="40000"/>
                    <a:lumOff val="60000"/>
                  </a:srgbClr>
                </a:solidFill>
                <a:ln w="9525" cap="flat" cmpd="sng" algn="ctr">
                  <a:solidFill>
                    <a:sysClr val="windowText" lastClr="000000"/>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7" eaLnBrk="0" fontAlgn="base" hangingPunct="0">
                    <a:spcBef>
                      <a:spcPct val="0"/>
                    </a:spcBef>
                    <a:spcAft>
                      <a:spcPct val="0"/>
                    </a:spcAft>
                    <a:defRPr/>
                  </a:pPr>
                  <a:r>
                    <a:rPr lang="en-GB" sz="900" kern="0" dirty="0">
                      <a:solidFill>
                        <a:prstClr val="black"/>
                      </a:solidFill>
                      <a:latin typeface="Intel Clear"/>
                      <a:ea typeface="ＭＳ Ｐゴシック" pitchFamily="1" charset="-128"/>
                    </a:rPr>
                    <a:t>node</a:t>
                  </a:r>
                  <a:endParaRPr lang="en-GB" sz="900" kern="0" dirty="0">
                    <a:solidFill>
                      <a:prstClr val="black"/>
                    </a:solidFill>
                    <a:latin typeface="Arial" charset="0"/>
                    <a:ea typeface="ＭＳ Ｐゴシック" pitchFamily="1" charset="-128"/>
                  </a:endParaRPr>
                </a:p>
              </p:txBody>
            </p:sp>
            <p:sp>
              <p:nvSpPr>
                <p:cNvPr id="159" name="Rounded Rectangle 158">
                  <a:extLst>
                    <a:ext uri="{FF2B5EF4-FFF2-40B4-BE49-F238E27FC236}">
                      <a16:creationId xmlns:a16="http://schemas.microsoft.com/office/drawing/2014/main" id="{6258D281-7C66-FE47-9FBA-A177BC17773D}"/>
                    </a:ext>
                  </a:extLst>
                </p:cNvPr>
                <p:cNvSpPr/>
                <p:nvPr/>
              </p:nvSpPr>
              <p:spPr bwMode="auto">
                <a:xfrm>
                  <a:off x="7579492" y="4294595"/>
                  <a:ext cx="400683" cy="153553"/>
                </a:xfrm>
                <a:prstGeom prst="roundRect">
                  <a:avLst/>
                </a:prstGeom>
                <a:solidFill>
                  <a:srgbClr val="C3D600">
                    <a:lumMod val="40000"/>
                    <a:lumOff val="60000"/>
                  </a:srgbClr>
                </a:solidFill>
                <a:ln w="9525" cap="flat" cmpd="sng" algn="ctr">
                  <a:solidFill>
                    <a:sysClr val="windowText" lastClr="000000"/>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7" eaLnBrk="0" fontAlgn="base" hangingPunct="0">
                    <a:spcBef>
                      <a:spcPct val="0"/>
                    </a:spcBef>
                    <a:spcAft>
                      <a:spcPct val="0"/>
                    </a:spcAft>
                    <a:defRPr/>
                  </a:pPr>
                  <a:r>
                    <a:rPr lang="en-GB" sz="900" kern="0" dirty="0">
                      <a:solidFill>
                        <a:prstClr val="black"/>
                      </a:solidFill>
                      <a:latin typeface="Intel Clear"/>
                      <a:ea typeface="ＭＳ Ｐゴシック" pitchFamily="1" charset="-128"/>
                    </a:rPr>
                    <a:t>node</a:t>
                  </a:r>
                  <a:endParaRPr lang="en-GB" sz="900" kern="0" dirty="0">
                    <a:solidFill>
                      <a:prstClr val="black"/>
                    </a:solidFill>
                    <a:latin typeface="Arial" charset="0"/>
                    <a:ea typeface="ＭＳ Ｐゴシック" pitchFamily="1" charset="-128"/>
                  </a:endParaRPr>
                </a:p>
              </p:txBody>
            </p:sp>
            <p:cxnSp>
              <p:nvCxnSpPr>
                <p:cNvPr id="160" name="Straight Arrow Connector 159">
                  <a:extLst>
                    <a:ext uri="{FF2B5EF4-FFF2-40B4-BE49-F238E27FC236}">
                      <a16:creationId xmlns:a16="http://schemas.microsoft.com/office/drawing/2014/main" id="{00D0024F-8DDD-EA43-AAE3-E29AB4AB7182}"/>
                    </a:ext>
                  </a:extLst>
                </p:cNvPr>
                <p:cNvCxnSpPr>
                  <a:cxnSpLocks/>
                  <a:stCxn id="153" idx="3"/>
                  <a:endCxn id="156" idx="1"/>
                </p:cNvCxnSpPr>
                <p:nvPr/>
              </p:nvCxnSpPr>
              <p:spPr>
                <a:xfrm>
                  <a:off x="7498441" y="3674167"/>
                  <a:ext cx="402813" cy="50920"/>
                </a:xfrm>
                <a:prstGeom prst="straightConnector1">
                  <a:avLst/>
                </a:prstGeom>
                <a:solidFill>
                  <a:srgbClr val="0071C5"/>
                </a:solidFill>
                <a:ln w="9525" cap="flat" cmpd="sng" algn="ctr">
                  <a:solidFill>
                    <a:sysClr val="windowText" lastClr="000000"/>
                  </a:solidFill>
                  <a:prstDash val="solid"/>
                  <a:round/>
                  <a:headEnd type="none" w="med" len="med"/>
                  <a:tailEnd type="none" w="sm" len="med"/>
                </a:ln>
                <a:effectLst/>
              </p:spPr>
            </p:cxnSp>
            <p:cxnSp>
              <p:nvCxnSpPr>
                <p:cNvPr id="163" name="Straight Arrow Connector 162">
                  <a:extLst>
                    <a:ext uri="{FF2B5EF4-FFF2-40B4-BE49-F238E27FC236}">
                      <a16:creationId xmlns:a16="http://schemas.microsoft.com/office/drawing/2014/main" id="{F006DB9D-5157-784F-8952-1BE7533FD504}"/>
                    </a:ext>
                  </a:extLst>
                </p:cNvPr>
                <p:cNvCxnSpPr>
                  <a:cxnSpLocks/>
                  <a:stCxn id="155" idx="0"/>
                  <a:endCxn id="156" idx="2"/>
                </p:cNvCxnSpPr>
                <p:nvPr/>
              </p:nvCxnSpPr>
              <p:spPr>
                <a:xfrm flipV="1">
                  <a:off x="7627379" y="3801863"/>
                  <a:ext cx="474217" cy="107488"/>
                </a:xfrm>
                <a:prstGeom prst="straightConnector1">
                  <a:avLst/>
                </a:prstGeom>
                <a:solidFill>
                  <a:srgbClr val="0071C5"/>
                </a:solidFill>
                <a:ln w="9525" cap="flat" cmpd="sng" algn="ctr">
                  <a:solidFill>
                    <a:sysClr val="windowText" lastClr="000000"/>
                  </a:solidFill>
                  <a:prstDash val="solid"/>
                  <a:round/>
                  <a:headEnd type="none" w="med" len="med"/>
                  <a:tailEnd type="none" w="sm" len="med"/>
                </a:ln>
                <a:effectLst/>
              </p:spPr>
            </p:cxnSp>
            <p:cxnSp>
              <p:nvCxnSpPr>
                <p:cNvPr id="209" name="Straight Arrow Connector 208">
                  <a:extLst>
                    <a:ext uri="{FF2B5EF4-FFF2-40B4-BE49-F238E27FC236}">
                      <a16:creationId xmlns:a16="http://schemas.microsoft.com/office/drawing/2014/main" id="{B6FE4308-88A9-D449-AECA-6FD87A1FB81C}"/>
                    </a:ext>
                  </a:extLst>
                </p:cNvPr>
                <p:cNvCxnSpPr>
                  <a:cxnSpLocks/>
                  <a:stCxn id="157" idx="0"/>
                  <a:endCxn id="156" idx="2"/>
                </p:cNvCxnSpPr>
                <p:nvPr/>
              </p:nvCxnSpPr>
              <p:spPr>
                <a:xfrm flipH="1" flipV="1">
                  <a:off x="8101596" y="3801863"/>
                  <a:ext cx="66393" cy="266278"/>
                </a:xfrm>
                <a:prstGeom prst="straightConnector1">
                  <a:avLst/>
                </a:prstGeom>
                <a:solidFill>
                  <a:srgbClr val="0071C5"/>
                </a:solidFill>
                <a:ln w="9525" cap="flat" cmpd="sng" algn="ctr">
                  <a:solidFill>
                    <a:sysClr val="windowText" lastClr="000000"/>
                  </a:solidFill>
                  <a:prstDash val="solid"/>
                  <a:round/>
                  <a:headEnd type="none" w="med" len="med"/>
                  <a:tailEnd type="none" w="sm" len="med"/>
                </a:ln>
                <a:effectLst/>
              </p:spPr>
            </p:cxnSp>
            <p:cxnSp>
              <p:nvCxnSpPr>
                <p:cNvPr id="210" name="Straight Arrow Connector 209">
                  <a:extLst>
                    <a:ext uri="{FF2B5EF4-FFF2-40B4-BE49-F238E27FC236}">
                      <a16:creationId xmlns:a16="http://schemas.microsoft.com/office/drawing/2014/main" id="{8142FB03-B5C9-8243-86D7-C73D81115EF6}"/>
                    </a:ext>
                  </a:extLst>
                </p:cNvPr>
                <p:cNvCxnSpPr>
                  <a:cxnSpLocks/>
                  <a:stCxn id="158" idx="0"/>
                  <a:endCxn id="155" idx="2"/>
                </p:cNvCxnSpPr>
                <p:nvPr/>
              </p:nvCxnSpPr>
              <p:spPr>
                <a:xfrm flipV="1">
                  <a:off x="7248017" y="4062904"/>
                  <a:ext cx="379362" cy="98040"/>
                </a:xfrm>
                <a:prstGeom prst="straightConnector1">
                  <a:avLst/>
                </a:prstGeom>
                <a:solidFill>
                  <a:srgbClr val="0071C5"/>
                </a:solidFill>
                <a:ln w="9525" cap="flat" cmpd="sng" algn="ctr">
                  <a:solidFill>
                    <a:sysClr val="windowText" lastClr="000000"/>
                  </a:solidFill>
                  <a:prstDash val="solid"/>
                  <a:round/>
                  <a:headEnd type="none" w="med" len="med"/>
                  <a:tailEnd type="none" w="sm" len="med"/>
                </a:ln>
                <a:effectLst/>
              </p:spPr>
            </p:cxnSp>
            <p:cxnSp>
              <p:nvCxnSpPr>
                <p:cNvPr id="211" name="Straight Arrow Connector 210">
                  <a:extLst>
                    <a:ext uri="{FF2B5EF4-FFF2-40B4-BE49-F238E27FC236}">
                      <a16:creationId xmlns:a16="http://schemas.microsoft.com/office/drawing/2014/main" id="{8D21419D-D3E5-F34A-802F-FB31187D5F88}"/>
                    </a:ext>
                  </a:extLst>
                </p:cNvPr>
                <p:cNvCxnSpPr>
                  <a:cxnSpLocks/>
                  <a:stCxn id="159" idx="0"/>
                  <a:endCxn id="155" idx="2"/>
                </p:cNvCxnSpPr>
                <p:nvPr/>
              </p:nvCxnSpPr>
              <p:spPr>
                <a:xfrm flipH="1" flipV="1">
                  <a:off x="7627379" y="4062904"/>
                  <a:ext cx="152455" cy="231691"/>
                </a:xfrm>
                <a:prstGeom prst="straightConnector1">
                  <a:avLst/>
                </a:prstGeom>
                <a:solidFill>
                  <a:srgbClr val="0071C5"/>
                </a:solidFill>
                <a:ln w="9525" cap="flat" cmpd="sng" algn="ctr">
                  <a:solidFill>
                    <a:sysClr val="windowText" lastClr="000000"/>
                  </a:solidFill>
                  <a:prstDash val="solid"/>
                  <a:round/>
                  <a:headEnd type="none" w="med" len="med"/>
                  <a:tailEnd type="none" w="sm" len="med"/>
                </a:ln>
                <a:effectLst/>
              </p:spPr>
            </p:cxnSp>
            <p:cxnSp>
              <p:nvCxnSpPr>
                <p:cNvPr id="212" name="Straight Arrow Connector 211">
                  <a:extLst>
                    <a:ext uri="{FF2B5EF4-FFF2-40B4-BE49-F238E27FC236}">
                      <a16:creationId xmlns:a16="http://schemas.microsoft.com/office/drawing/2014/main" id="{ED680741-79CF-5E4E-85F3-C05769AB4C38}"/>
                    </a:ext>
                  </a:extLst>
                </p:cNvPr>
                <p:cNvCxnSpPr>
                  <a:cxnSpLocks/>
                  <a:stCxn id="158" idx="0"/>
                  <a:endCxn id="153" idx="2"/>
                </p:cNvCxnSpPr>
                <p:nvPr/>
              </p:nvCxnSpPr>
              <p:spPr>
                <a:xfrm flipV="1">
                  <a:off x="7248017" y="3750943"/>
                  <a:ext cx="50083" cy="410001"/>
                </a:xfrm>
                <a:prstGeom prst="straightConnector1">
                  <a:avLst/>
                </a:prstGeom>
                <a:solidFill>
                  <a:srgbClr val="0071C5"/>
                </a:solidFill>
                <a:ln w="9525" cap="flat" cmpd="sng" algn="ctr">
                  <a:solidFill>
                    <a:sysClr val="windowText" lastClr="000000"/>
                  </a:solidFill>
                  <a:prstDash val="solid"/>
                  <a:round/>
                  <a:headEnd type="none" w="med" len="med"/>
                  <a:tailEnd type="none" w="sm" len="med"/>
                </a:ln>
                <a:effectLst/>
              </p:spPr>
            </p:cxnSp>
            <p:cxnSp>
              <p:nvCxnSpPr>
                <p:cNvPr id="213" name="Straight Arrow Connector 212">
                  <a:extLst>
                    <a:ext uri="{FF2B5EF4-FFF2-40B4-BE49-F238E27FC236}">
                      <a16:creationId xmlns:a16="http://schemas.microsoft.com/office/drawing/2014/main" id="{4A4DF9F7-300F-DB4A-B783-1F64D9BF3ECF}"/>
                    </a:ext>
                  </a:extLst>
                </p:cNvPr>
                <p:cNvCxnSpPr>
                  <a:cxnSpLocks/>
                  <a:endCxn id="157" idx="2"/>
                </p:cNvCxnSpPr>
                <p:nvPr/>
              </p:nvCxnSpPr>
              <p:spPr>
                <a:xfrm flipV="1">
                  <a:off x="7980060" y="4221694"/>
                  <a:ext cx="187929" cy="170941"/>
                </a:xfrm>
                <a:prstGeom prst="straightConnector1">
                  <a:avLst/>
                </a:prstGeom>
                <a:solidFill>
                  <a:srgbClr val="0071C5"/>
                </a:solidFill>
                <a:ln w="9525" cap="flat" cmpd="sng" algn="ctr">
                  <a:solidFill>
                    <a:sysClr val="windowText" lastClr="000000"/>
                  </a:solidFill>
                  <a:prstDash val="solid"/>
                  <a:round/>
                  <a:headEnd type="none" w="med" len="med"/>
                  <a:tailEnd type="none" w="sm" len="med"/>
                </a:ln>
                <a:effectLst/>
              </p:spPr>
            </p:cxnSp>
            <p:cxnSp>
              <p:nvCxnSpPr>
                <p:cNvPr id="214" name="Straight Arrow Connector 213">
                  <a:extLst>
                    <a:ext uri="{FF2B5EF4-FFF2-40B4-BE49-F238E27FC236}">
                      <a16:creationId xmlns:a16="http://schemas.microsoft.com/office/drawing/2014/main" id="{ABCAD347-7008-5E4A-813B-47B3F2C2667E}"/>
                    </a:ext>
                  </a:extLst>
                </p:cNvPr>
                <p:cNvCxnSpPr>
                  <a:cxnSpLocks/>
                  <a:stCxn id="159" idx="1"/>
                  <a:endCxn id="158" idx="2"/>
                </p:cNvCxnSpPr>
                <p:nvPr/>
              </p:nvCxnSpPr>
              <p:spPr>
                <a:xfrm flipH="1" flipV="1">
                  <a:off x="7248017" y="4314497"/>
                  <a:ext cx="331475" cy="56875"/>
                </a:xfrm>
                <a:prstGeom prst="straightConnector1">
                  <a:avLst/>
                </a:prstGeom>
                <a:solidFill>
                  <a:srgbClr val="0071C5"/>
                </a:solidFill>
                <a:ln w="9525" cap="flat" cmpd="sng" algn="ctr">
                  <a:solidFill>
                    <a:sysClr val="windowText" lastClr="000000"/>
                  </a:solidFill>
                  <a:prstDash val="solid"/>
                  <a:round/>
                  <a:headEnd type="none" w="med" len="med"/>
                  <a:tailEnd type="none" w="sm" len="med"/>
                </a:ln>
                <a:effectLst/>
              </p:spPr>
            </p:cxnSp>
          </p:grpSp>
          <p:sp>
            <p:nvSpPr>
              <p:cNvPr id="326" name="Rounded Rectangle 325">
                <a:extLst>
                  <a:ext uri="{FF2B5EF4-FFF2-40B4-BE49-F238E27FC236}">
                    <a16:creationId xmlns:a16="http://schemas.microsoft.com/office/drawing/2014/main" id="{B60DB517-E19B-D14C-A611-EFE80E8DB735}"/>
                  </a:ext>
                </a:extLst>
              </p:cNvPr>
              <p:cNvSpPr/>
              <p:nvPr/>
            </p:nvSpPr>
            <p:spPr bwMode="auto">
              <a:xfrm rot="16200000">
                <a:off x="7084026" y="3662395"/>
                <a:ext cx="400683" cy="153553"/>
              </a:xfrm>
              <a:prstGeom prst="roundRect">
                <a:avLst/>
              </a:prstGeom>
              <a:solidFill>
                <a:schemeClr val="accent6">
                  <a:lumMod val="50000"/>
                </a:schemeClr>
              </a:solidFill>
              <a:ln w="9525" cap="flat" cmpd="sng" algn="ctr">
                <a:solidFill>
                  <a:sysClr val="windowText" lastClr="000000"/>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7" eaLnBrk="0" fontAlgn="base" hangingPunct="0">
                  <a:spcBef>
                    <a:spcPct val="0"/>
                  </a:spcBef>
                  <a:spcAft>
                    <a:spcPct val="0"/>
                  </a:spcAft>
                  <a:defRPr/>
                </a:pPr>
                <a:r>
                  <a:rPr lang="en-GB" sz="900" kern="0" dirty="0">
                    <a:solidFill>
                      <a:prstClr val="black"/>
                    </a:solidFill>
                    <a:latin typeface="Intel Clear"/>
                  </a:rPr>
                  <a:t>UUID</a:t>
                </a:r>
                <a:endParaRPr lang="en-GB" sz="900" kern="0" dirty="0">
                  <a:solidFill>
                    <a:prstClr val="black"/>
                  </a:solidFill>
                  <a:latin typeface="Arial" charset="0"/>
                  <a:ea typeface="ＭＳ Ｐゴシック" pitchFamily="1" charset="-128"/>
                </a:endParaRPr>
              </a:p>
            </p:txBody>
          </p:sp>
        </p:grpSp>
      </p:grpSp>
    </p:spTree>
    <p:extLst>
      <p:ext uri="{BB962C8B-B14F-4D97-AF65-F5344CB8AC3E}">
        <p14:creationId xmlns:p14="http://schemas.microsoft.com/office/powerpoint/2010/main" val="89203717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79B1CC6-FA0F-D844-87DC-3034E8FEF6D6}"/>
              </a:ext>
            </a:extLst>
          </p:cNvPr>
          <p:cNvSpPr>
            <a:spLocks noGrp="1"/>
          </p:cNvSpPr>
          <p:nvPr>
            <p:ph type="sldNum" sz="quarter" idx="12"/>
          </p:nvPr>
        </p:nvSpPr>
        <p:spPr/>
        <p:txBody>
          <a:bodyPr/>
          <a:lstStyle/>
          <a:p>
            <a:fld id="{EE2556C5-CE8C-6547-B838-EA80C61A4AF7}" type="slidenum">
              <a:rPr lang="en-US" smtClean="0"/>
              <a:pPr/>
              <a:t>7</a:t>
            </a:fld>
            <a:endParaRPr lang="en-US" dirty="0"/>
          </a:p>
        </p:txBody>
      </p:sp>
      <p:sp>
        <p:nvSpPr>
          <p:cNvPr id="3" name="Title 2">
            <a:extLst>
              <a:ext uri="{FF2B5EF4-FFF2-40B4-BE49-F238E27FC236}">
                <a16:creationId xmlns:a16="http://schemas.microsoft.com/office/drawing/2014/main" id="{0C187820-62E6-E047-B340-F9175721943D}"/>
              </a:ext>
            </a:extLst>
          </p:cNvPr>
          <p:cNvSpPr>
            <a:spLocks noGrp="1"/>
          </p:cNvSpPr>
          <p:nvPr>
            <p:ph type="title"/>
          </p:nvPr>
        </p:nvSpPr>
        <p:spPr/>
        <p:txBody>
          <a:bodyPr/>
          <a:lstStyle/>
          <a:p>
            <a:r>
              <a:rPr lang="fr-FR" dirty="0" err="1"/>
              <a:t>Unified</a:t>
            </a:r>
            <a:r>
              <a:rPr lang="fr-FR" dirty="0"/>
              <a:t> </a:t>
            </a:r>
            <a:r>
              <a:rPr lang="fr-FR" dirty="0" err="1"/>
              <a:t>Namespace</a:t>
            </a:r>
            <a:r>
              <a:rPr lang="fr-FR" dirty="0"/>
              <a:t> Concept</a:t>
            </a:r>
          </a:p>
        </p:txBody>
      </p:sp>
      <p:sp>
        <p:nvSpPr>
          <p:cNvPr id="120" name="TextBox 119">
            <a:extLst>
              <a:ext uri="{FF2B5EF4-FFF2-40B4-BE49-F238E27FC236}">
                <a16:creationId xmlns:a16="http://schemas.microsoft.com/office/drawing/2014/main" id="{93054EEC-81B7-8D4F-92C0-30B17C551205}"/>
              </a:ext>
            </a:extLst>
          </p:cNvPr>
          <p:cNvSpPr txBox="1"/>
          <p:nvPr/>
        </p:nvSpPr>
        <p:spPr>
          <a:xfrm>
            <a:off x="3948610" y="958126"/>
            <a:ext cx="827471" cy="253916"/>
          </a:xfrm>
          <a:prstGeom prst="rect">
            <a:avLst/>
          </a:prstGeom>
          <a:noFill/>
        </p:spPr>
        <p:txBody>
          <a:bodyPr wrap="none" rtlCol="0">
            <a:spAutoFit/>
          </a:bodyPr>
          <a:lstStyle/>
          <a:p>
            <a:r>
              <a:rPr lang="en-US" sz="1050" dirty="0">
                <a:solidFill>
                  <a:schemeClr val="tx2"/>
                </a:solidFill>
                <a:cs typeface="Neo Sans Intel"/>
              </a:rPr>
              <a:t>/</a:t>
            </a:r>
            <a:r>
              <a:rPr lang="en-US" sz="1050" dirty="0" err="1">
                <a:solidFill>
                  <a:schemeClr val="tx2"/>
                </a:solidFill>
                <a:cs typeface="Neo Sans Intel"/>
              </a:rPr>
              <a:t>mnt</a:t>
            </a:r>
            <a:r>
              <a:rPr lang="en-US" sz="1050" dirty="0">
                <a:solidFill>
                  <a:schemeClr val="tx2"/>
                </a:solidFill>
                <a:cs typeface="Neo Sans Intel"/>
              </a:rPr>
              <a:t>/prod</a:t>
            </a:r>
          </a:p>
        </p:txBody>
      </p:sp>
      <p:cxnSp>
        <p:nvCxnSpPr>
          <p:cNvPr id="121" name="Straight Arrow Connector 120">
            <a:extLst>
              <a:ext uri="{FF2B5EF4-FFF2-40B4-BE49-F238E27FC236}">
                <a16:creationId xmlns:a16="http://schemas.microsoft.com/office/drawing/2014/main" id="{E611D1AA-FFAF-D94F-93F0-CEAC97AC47DF}"/>
              </a:ext>
            </a:extLst>
          </p:cNvPr>
          <p:cNvCxnSpPr/>
          <p:nvPr/>
        </p:nvCxnSpPr>
        <p:spPr>
          <a:xfrm flipH="1">
            <a:off x="3387437" y="1188958"/>
            <a:ext cx="587829" cy="503276"/>
          </a:xfrm>
          <a:prstGeom prst="straightConnector1">
            <a:avLst/>
          </a:prstGeom>
          <a:ln>
            <a:solidFill>
              <a:schemeClr val="tx2"/>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22" name="Straight Arrow Connector 121">
            <a:extLst>
              <a:ext uri="{FF2B5EF4-FFF2-40B4-BE49-F238E27FC236}">
                <a16:creationId xmlns:a16="http://schemas.microsoft.com/office/drawing/2014/main" id="{8D1D3757-1DA7-8841-A102-29554641CC98}"/>
              </a:ext>
            </a:extLst>
          </p:cNvPr>
          <p:cNvCxnSpPr>
            <a:stCxn id="120" idx="2"/>
            <a:endCxn id="125" idx="0"/>
          </p:cNvCxnSpPr>
          <p:nvPr/>
        </p:nvCxnSpPr>
        <p:spPr>
          <a:xfrm>
            <a:off x="4362346" y="1212042"/>
            <a:ext cx="7385" cy="470919"/>
          </a:xfrm>
          <a:prstGeom prst="straightConnector1">
            <a:avLst/>
          </a:prstGeom>
          <a:ln>
            <a:solidFill>
              <a:schemeClr val="tx2"/>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23" name="Straight Arrow Connector 122">
            <a:extLst>
              <a:ext uri="{FF2B5EF4-FFF2-40B4-BE49-F238E27FC236}">
                <a16:creationId xmlns:a16="http://schemas.microsoft.com/office/drawing/2014/main" id="{4686B4AA-F184-F140-B9AF-2544DF7FA470}"/>
              </a:ext>
            </a:extLst>
          </p:cNvPr>
          <p:cNvCxnSpPr/>
          <p:nvPr/>
        </p:nvCxnSpPr>
        <p:spPr>
          <a:xfrm>
            <a:off x="4722481" y="1131250"/>
            <a:ext cx="585359" cy="489732"/>
          </a:xfrm>
          <a:prstGeom prst="straightConnector1">
            <a:avLst/>
          </a:prstGeom>
          <a:ln>
            <a:solidFill>
              <a:schemeClr val="tx2"/>
            </a:solidFill>
            <a:tailEnd type="triangle"/>
          </a:ln>
          <a:effectLst/>
        </p:spPr>
        <p:style>
          <a:lnRef idx="2">
            <a:schemeClr val="accent1"/>
          </a:lnRef>
          <a:fillRef idx="0">
            <a:schemeClr val="accent1"/>
          </a:fillRef>
          <a:effectRef idx="1">
            <a:schemeClr val="accent1"/>
          </a:effectRef>
          <a:fontRef idx="minor">
            <a:schemeClr val="tx1"/>
          </a:fontRef>
        </p:style>
      </p:cxnSp>
      <p:sp>
        <p:nvSpPr>
          <p:cNvPr id="124" name="TextBox 123">
            <a:extLst>
              <a:ext uri="{FF2B5EF4-FFF2-40B4-BE49-F238E27FC236}">
                <a16:creationId xmlns:a16="http://schemas.microsoft.com/office/drawing/2014/main" id="{2A40A568-619D-5D42-9568-29954708CBCD}"/>
              </a:ext>
            </a:extLst>
          </p:cNvPr>
          <p:cNvSpPr txBox="1"/>
          <p:nvPr/>
        </p:nvSpPr>
        <p:spPr>
          <a:xfrm>
            <a:off x="3146866" y="1692235"/>
            <a:ext cx="508473" cy="253916"/>
          </a:xfrm>
          <a:prstGeom prst="rect">
            <a:avLst/>
          </a:prstGeom>
          <a:noFill/>
        </p:spPr>
        <p:txBody>
          <a:bodyPr wrap="none" rtlCol="0">
            <a:spAutoFit/>
          </a:bodyPr>
          <a:lstStyle/>
          <a:p>
            <a:r>
              <a:rPr lang="en-US" sz="1050" dirty="0">
                <a:solidFill>
                  <a:schemeClr val="tx2"/>
                </a:solidFill>
                <a:cs typeface="Neo Sans Intel"/>
              </a:rPr>
              <a:t>users</a:t>
            </a:r>
          </a:p>
        </p:txBody>
      </p:sp>
      <p:sp>
        <p:nvSpPr>
          <p:cNvPr id="125" name="TextBox 124">
            <a:extLst>
              <a:ext uri="{FF2B5EF4-FFF2-40B4-BE49-F238E27FC236}">
                <a16:creationId xmlns:a16="http://schemas.microsoft.com/office/drawing/2014/main" id="{8489DB22-85D1-2746-A751-682CBA044EFE}"/>
              </a:ext>
            </a:extLst>
          </p:cNvPr>
          <p:cNvSpPr txBox="1"/>
          <p:nvPr/>
        </p:nvSpPr>
        <p:spPr>
          <a:xfrm>
            <a:off x="4169997" y="1682961"/>
            <a:ext cx="399468" cy="253916"/>
          </a:xfrm>
          <a:prstGeom prst="rect">
            <a:avLst/>
          </a:prstGeom>
          <a:noFill/>
        </p:spPr>
        <p:txBody>
          <a:bodyPr wrap="none" rtlCol="0">
            <a:spAutoFit/>
          </a:bodyPr>
          <a:lstStyle/>
          <a:p>
            <a:r>
              <a:rPr lang="en-US" sz="1050" dirty="0">
                <a:solidFill>
                  <a:schemeClr val="tx2"/>
                </a:solidFill>
                <a:cs typeface="Neo Sans Intel"/>
              </a:rPr>
              <a:t>libs</a:t>
            </a:r>
          </a:p>
        </p:txBody>
      </p:sp>
      <p:sp>
        <p:nvSpPr>
          <p:cNvPr id="126" name="TextBox 125">
            <a:extLst>
              <a:ext uri="{FF2B5EF4-FFF2-40B4-BE49-F238E27FC236}">
                <a16:creationId xmlns:a16="http://schemas.microsoft.com/office/drawing/2014/main" id="{A95E3869-D92D-1C40-8A0B-6250A06BFA67}"/>
              </a:ext>
            </a:extLst>
          </p:cNvPr>
          <p:cNvSpPr txBox="1"/>
          <p:nvPr/>
        </p:nvSpPr>
        <p:spPr>
          <a:xfrm>
            <a:off x="5113028" y="1660878"/>
            <a:ext cx="676788" cy="253916"/>
          </a:xfrm>
          <a:prstGeom prst="rect">
            <a:avLst/>
          </a:prstGeom>
          <a:noFill/>
        </p:spPr>
        <p:txBody>
          <a:bodyPr wrap="none" rtlCol="0">
            <a:spAutoFit/>
          </a:bodyPr>
          <a:lstStyle/>
          <a:p>
            <a:r>
              <a:rPr lang="en-US" sz="1050" dirty="0">
                <a:solidFill>
                  <a:schemeClr val="tx2"/>
                </a:solidFill>
                <a:cs typeface="Neo Sans Intel"/>
              </a:rPr>
              <a:t>projects</a:t>
            </a:r>
          </a:p>
        </p:txBody>
      </p:sp>
      <p:cxnSp>
        <p:nvCxnSpPr>
          <p:cNvPr id="127" name="Straight Arrow Connector 126">
            <a:extLst>
              <a:ext uri="{FF2B5EF4-FFF2-40B4-BE49-F238E27FC236}">
                <a16:creationId xmlns:a16="http://schemas.microsoft.com/office/drawing/2014/main" id="{97CFB035-FAC9-584E-94DE-7CE382592D34}"/>
              </a:ext>
            </a:extLst>
          </p:cNvPr>
          <p:cNvCxnSpPr>
            <a:endCxn id="128" idx="0"/>
          </p:cNvCxnSpPr>
          <p:nvPr/>
        </p:nvCxnSpPr>
        <p:spPr>
          <a:xfrm flipH="1">
            <a:off x="2929124" y="1913794"/>
            <a:ext cx="325811" cy="533549"/>
          </a:xfrm>
          <a:prstGeom prst="straightConnector1">
            <a:avLst/>
          </a:prstGeom>
          <a:ln>
            <a:solidFill>
              <a:schemeClr val="tx2"/>
            </a:solidFill>
            <a:tailEnd type="triangle"/>
          </a:ln>
          <a:effectLst/>
        </p:spPr>
        <p:style>
          <a:lnRef idx="2">
            <a:schemeClr val="accent1"/>
          </a:lnRef>
          <a:fillRef idx="0">
            <a:schemeClr val="accent1"/>
          </a:fillRef>
          <a:effectRef idx="1">
            <a:schemeClr val="accent1"/>
          </a:effectRef>
          <a:fontRef idx="minor">
            <a:schemeClr val="tx1"/>
          </a:fontRef>
        </p:style>
      </p:cxnSp>
      <p:sp>
        <p:nvSpPr>
          <p:cNvPr id="128" name="TextBox 127">
            <a:extLst>
              <a:ext uri="{FF2B5EF4-FFF2-40B4-BE49-F238E27FC236}">
                <a16:creationId xmlns:a16="http://schemas.microsoft.com/office/drawing/2014/main" id="{8D569451-2194-DE48-9F39-10848178922A}"/>
              </a:ext>
            </a:extLst>
          </p:cNvPr>
          <p:cNvSpPr txBox="1"/>
          <p:nvPr/>
        </p:nvSpPr>
        <p:spPr>
          <a:xfrm>
            <a:off x="2690918" y="2447343"/>
            <a:ext cx="476412" cy="253916"/>
          </a:xfrm>
          <a:prstGeom prst="rect">
            <a:avLst/>
          </a:prstGeom>
          <a:noFill/>
        </p:spPr>
        <p:txBody>
          <a:bodyPr wrap="none" rtlCol="0">
            <a:spAutoFit/>
          </a:bodyPr>
          <a:lstStyle/>
          <a:p>
            <a:r>
              <a:rPr lang="en-US" sz="1050">
                <a:solidFill>
                  <a:schemeClr val="tx2"/>
                </a:solidFill>
                <a:cs typeface="Neo Sans Intel"/>
              </a:rPr>
              <a:t>Buzz</a:t>
            </a:r>
            <a:endParaRPr lang="en-US" sz="1050" dirty="0">
              <a:solidFill>
                <a:schemeClr val="tx2"/>
              </a:solidFill>
              <a:cs typeface="Neo Sans Intel"/>
            </a:endParaRPr>
          </a:p>
        </p:txBody>
      </p:sp>
      <p:cxnSp>
        <p:nvCxnSpPr>
          <p:cNvPr id="129" name="Straight Arrow Connector 128">
            <a:extLst>
              <a:ext uri="{FF2B5EF4-FFF2-40B4-BE49-F238E27FC236}">
                <a16:creationId xmlns:a16="http://schemas.microsoft.com/office/drawing/2014/main" id="{82C9A818-E375-F844-A0BB-39F4CBD22560}"/>
              </a:ext>
            </a:extLst>
          </p:cNvPr>
          <p:cNvCxnSpPr>
            <a:stCxn id="125" idx="2"/>
          </p:cNvCxnSpPr>
          <p:nvPr/>
        </p:nvCxnSpPr>
        <p:spPr>
          <a:xfrm flipH="1">
            <a:off x="4114442" y="1936877"/>
            <a:ext cx="255289" cy="489466"/>
          </a:xfrm>
          <a:prstGeom prst="straightConnector1">
            <a:avLst/>
          </a:prstGeom>
          <a:ln>
            <a:solidFill>
              <a:schemeClr val="tx2"/>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30" name="Straight Arrow Connector 129">
            <a:extLst>
              <a:ext uri="{FF2B5EF4-FFF2-40B4-BE49-F238E27FC236}">
                <a16:creationId xmlns:a16="http://schemas.microsoft.com/office/drawing/2014/main" id="{D3E5C560-DE0A-534F-AB0D-F4F5B7E64E94}"/>
              </a:ext>
            </a:extLst>
          </p:cNvPr>
          <p:cNvCxnSpPr>
            <a:stCxn id="125" idx="2"/>
          </p:cNvCxnSpPr>
          <p:nvPr/>
        </p:nvCxnSpPr>
        <p:spPr>
          <a:xfrm>
            <a:off x="4369731" y="1936877"/>
            <a:ext cx="208326" cy="470918"/>
          </a:xfrm>
          <a:prstGeom prst="straightConnector1">
            <a:avLst/>
          </a:prstGeom>
          <a:ln>
            <a:solidFill>
              <a:schemeClr val="tx2"/>
            </a:solidFill>
            <a:tailEnd type="triangle"/>
          </a:ln>
          <a:effectLst/>
        </p:spPr>
        <p:style>
          <a:lnRef idx="2">
            <a:schemeClr val="accent1"/>
          </a:lnRef>
          <a:fillRef idx="0">
            <a:schemeClr val="accent1"/>
          </a:fillRef>
          <a:effectRef idx="1">
            <a:schemeClr val="accent1"/>
          </a:effectRef>
          <a:fontRef idx="minor">
            <a:schemeClr val="tx1"/>
          </a:fontRef>
        </p:style>
      </p:cxnSp>
      <p:sp>
        <p:nvSpPr>
          <p:cNvPr id="131" name="TextBox 130">
            <a:extLst>
              <a:ext uri="{FF2B5EF4-FFF2-40B4-BE49-F238E27FC236}">
                <a16:creationId xmlns:a16="http://schemas.microsoft.com/office/drawing/2014/main" id="{7361B7F2-26D1-4C45-ACFE-403379C0DAC5}"/>
              </a:ext>
            </a:extLst>
          </p:cNvPr>
          <p:cNvSpPr txBox="1"/>
          <p:nvPr/>
        </p:nvSpPr>
        <p:spPr>
          <a:xfrm>
            <a:off x="3809803" y="2457471"/>
            <a:ext cx="582211" cy="253916"/>
          </a:xfrm>
          <a:prstGeom prst="rect">
            <a:avLst/>
          </a:prstGeom>
          <a:noFill/>
        </p:spPr>
        <p:txBody>
          <a:bodyPr wrap="none" rtlCol="0">
            <a:spAutoFit/>
          </a:bodyPr>
          <a:lstStyle/>
          <a:p>
            <a:r>
              <a:rPr lang="en-US" sz="1050" dirty="0" err="1">
                <a:solidFill>
                  <a:schemeClr val="tx2"/>
                </a:solidFill>
                <a:cs typeface="Neo Sans Intel"/>
              </a:rPr>
              <a:t>mkl.so</a:t>
            </a:r>
            <a:endParaRPr lang="en-US" sz="1050" dirty="0">
              <a:solidFill>
                <a:schemeClr val="tx2"/>
              </a:solidFill>
              <a:cs typeface="Neo Sans Intel"/>
            </a:endParaRPr>
          </a:p>
        </p:txBody>
      </p:sp>
      <p:sp>
        <p:nvSpPr>
          <p:cNvPr id="132" name="TextBox 131">
            <a:extLst>
              <a:ext uri="{FF2B5EF4-FFF2-40B4-BE49-F238E27FC236}">
                <a16:creationId xmlns:a16="http://schemas.microsoft.com/office/drawing/2014/main" id="{522B5EC4-1ECA-C344-BA32-DCE44E13F83A}"/>
              </a:ext>
            </a:extLst>
          </p:cNvPr>
          <p:cNvSpPr txBox="1"/>
          <p:nvPr/>
        </p:nvSpPr>
        <p:spPr>
          <a:xfrm>
            <a:off x="4392409" y="2453694"/>
            <a:ext cx="641522" cy="253916"/>
          </a:xfrm>
          <a:prstGeom prst="rect">
            <a:avLst/>
          </a:prstGeom>
          <a:noFill/>
        </p:spPr>
        <p:txBody>
          <a:bodyPr wrap="none" rtlCol="0">
            <a:spAutoFit/>
          </a:bodyPr>
          <a:lstStyle/>
          <a:p>
            <a:r>
              <a:rPr lang="en-US" sz="1050" dirty="0">
                <a:solidFill>
                  <a:schemeClr val="tx2"/>
                </a:solidFill>
                <a:cs typeface="Neo Sans Intel"/>
              </a:rPr>
              <a:t>hdf5.so</a:t>
            </a:r>
          </a:p>
        </p:txBody>
      </p:sp>
      <p:cxnSp>
        <p:nvCxnSpPr>
          <p:cNvPr id="133" name="Straight Arrow Connector 132">
            <a:extLst>
              <a:ext uri="{FF2B5EF4-FFF2-40B4-BE49-F238E27FC236}">
                <a16:creationId xmlns:a16="http://schemas.microsoft.com/office/drawing/2014/main" id="{702CB11D-2BB2-B64E-AB67-1E44EE724943}"/>
              </a:ext>
            </a:extLst>
          </p:cNvPr>
          <p:cNvCxnSpPr/>
          <p:nvPr/>
        </p:nvCxnSpPr>
        <p:spPr>
          <a:xfrm>
            <a:off x="5615710" y="1878641"/>
            <a:ext cx="638400" cy="503277"/>
          </a:xfrm>
          <a:prstGeom prst="straightConnector1">
            <a:avLst/>
          </a:prstGeom>
          <a:ln>
            <a:solidFill>
              <a:schemeClr val="tx2"/>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34" name="Straight Arrow Connector 133">
            <a:extLst>
              <a:ext uri="{FF2B5EF4-FFF2-40B4-BE49-F238E27FC236}">
                <a16:creationId xmlns:a16="http://schemas.microsoft.com/office/drawing/2014/main" id="{5D16BDED-2EA8-224B-A92D-C7C658E14C14}"/>
              </a:ext>
            </a:extLst>
          </p:cNvPr>
          <p:cNvCxnSpPr/>
          <p:nvPr/>
        </p:nvCxnSpPr>
        <p:spPr>
          <a:xfrm flipH="1">
            <a:off x="5416084" y="1878643"/>
            <a:ext cx="1" cy="503276"/>
          </a:xfrm>
          <a:prstGeom prst="straightConnector1">
            <a:avLst/>
          </a:prstGeom>
          <a:ln>
            <a:solidFill>
              <a:schemeClr val="tx2"/>
            </a:solidFill>
            <a:tailEnd type="triangle"/>
          </a:ln>
          <a:effectLst/>
        </p:spPr>
        <p:style>
          <a:lnRef idx="2">
            <a:schemeClr val="accent1"/>
          </a:lnRef>
          <a:fillRef idx="0">
            <a:schemeClr val="accent1"/>
          </a:fillRef>
          <a:effectRef idx="1">
            <a:schemeClr val="accent1"/>
          </a:effectRef>
          <a:fontRef idx="minor">
            <a:schemeClr val="tx1"/>
          </a:fontRef>
        </p:style>
      </p:cxnSp>
      <p:sp>
        <p:nvSpPr>
          <p:cNvPr id="135" name="TextBox 134">
            <a:extLst>
              <a:ext uri="{FF2B5EF4-FFF2-40B4-BE49-F238E27FC236}">
                <a16:creationId xmlns:a16="http://schemas.microsoft.com/office/drawing/2014/main" id="{FAD2AF58-CC3A-8449-9FCB-ABFC65D6FC57}"/>
              </a:ext>
            </a:extLst>
          </p:cNvPr>
          <p:cNvSpPr txBox="1"/>
          <p:nvPr/>
        </p:nvSpPr>
        <p:spPr>
          <a:xfrm>
            <a:off x="5249068" y="2459216"/>
            <a:ext cx="588623" cy="253916"/>
          </a:xfrm>
          <a:prstGeom prst="rect">
            <a:avLst/>
          </a:prstGeom>
          <a:noFill/>
        </p:spPr>
        <p:txBody>
          <a:bodyPr wrap="none" rtlCol="0">
            <a:spAutoFit/>
          </a:bodyPr>
          <a:lstStyle/>
          <a:p>
            <a:r>
              <a:rPr lang="en-US" sz="1050" dirty="0">
                <a:solidFill>
                  <a:schemeClr val="tx2"/>
                </a:solidFill>
                <a:cs typeface="Neo Sans Intel"/>
              </a:rPr>
              <a:t>Apollo</a:t>
            </a:r>
          </a:p>
        </p:txBody>
      </p:sp>
      <p:sp>
        <p:nvSpPr>
          <p:cNvPr id="136" name="TextBox 135">
            <a:extLst>
              <a:ext uri="{FF2B5EF4-FFF2-40B4-BE49-F238E27FC236}">
                <a16:creationId xmlns:a16="http://schemas.microsoft.com/office/drawing/2014/main" id="{01756BED-178C-7447-B58C-A6CF00296ACB}"/>
              </a:ext>
            </a:extLst>
          </p:cNvPr>
          <p:cNvSpPr txBox="1"/>
          <p:nvPr/>
        </p:nvSpPr>
        <p:spPr>
          <a:xfrm>
            <a:off x="6207092" y="2440391"/>
            <a:ext cx="612668" cy="253916"/>
          </a:xfrm>
          <a:prstGeom prst="rect">
            <a:avLst/>
          </a:prstGeom>
          <a:noFill/>
        </p:spPr>
        <p:txBody>
          <a:bodyPr wrap="none" rtlCol="0">
            <a:spAutoFit/>
          </a:bodyPr>
          <a:lstStyle/>
          <a:p>
            <a:r>
              <a:rPr lang="en-US" sz="1050" dirty="0">
                <a:solidFill>
                  <a:schemeClr val="tx2"/>
                </a:solidFill>
                <a:cs typeface="Neo Sans Intel"/>
              </a:rPr>
              <a:t>Gemini</a:t>
            </a:r>
          </a:p>
        </p:txBody>
      </p:sp>
      <p:cxnSp>
        <p:nvCxnSpPr>
          <p:cNvPr id="137" name="Straight Arrow Connector 136">
            <a:extLst>
              <a:ext uri="{FF2B5EF4-FFF2-40B4-BE49-F238E27FC236}">
                <a16:creationId xmlns:a16="http://schemas.microsoft.com/office/drawing/2014/main" id="{DA6C1416-B882-C845-98B1-A3D00ADAB458}"/>
              </a:ext>
            </a:extLst>
          </p:cNvPr>
          <p:cNvCxnSpPr/>
          <p:nvPr/>
        </p:nvCxnSpPr>
        <p:spPr>
          <a:xfrm flipH="1">
            <a:off x="2224856" y="2657176"/>
            <a:ext cx="587829" cy="503276"/>
          </a:xfrm>
          <a:prstGeom prst="straightConnector1">
            <a:avLst/>
          </a:prstGeom>
          <a:ln>
            <a:solidFill>
              <a:schemeClr val="tx2"/>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38" name="Straight Arrow Connector 137">
            <a:extLst>
              <a:ext uri="{FF2B5EF4-FFF2-40B4-BE49-F238E27FC236}">
                <a16:creationId xmlns:a16="http://schemas.microsoft.com/office/drawing/2014/main" id="{2568F7D0-BE78-D843-8AE9-7105EF558FEB}"/>
              </a:ext>
            </a:extLst>
          </p:cNvPr>
          <p:cNvCxnSpPr/>
          <p:nvPr/>
        </p:nvCxnSpPr>
        <p:spPr>
          <a:xfrm flipH="1">
            <a:off x="2906983" y="2666452"/>
            <a:ext cx="1" cy="503276"/>
          </a:xfrm>
          <a:prstGeom prst="straightConnector1">
            <a:avLst/>
          </a:prstGeom>
          <a:ln>
            <a:solidFill>
              <a:schemeClr val="tx2"/>
            </a:solidFill>
            <a:tailEnd type="triangle"/>
          </a:ln>
          <a:effectLst/>
        </p:spPr>
        <p:style>
          <a:lnRef idx="2">
            <a:schemeClr val="accent1"/>
          </a:lnRef>
          <a:fillRef idx="0">
            <a:schemeClr val="accent1"/>
          </a:fillRef>
          <a:effectRef idx="1">
            <a:schemeClr val="accent1"/>
          </a:effectRef>
          <a:fontRef idx="minor">
            <a:schemeClr val="tx1"/>
          </a:fontRef>
        </p:style>
      </p:cxnSp>
      <p:sp>
        <p:nvSpPr>
          <p:cNvPr id="139" name="TextBox 138">
            <a:extLst>
              <a:ext uri="{FF2B5EF4-FFF2-40B4-BE49-F238E27FC236}">
                <a16:creationId xmlns:a16="http://schemas.microsoft.com/office/drawing/2014/main" id="{DF301FD8-EE59-AF41-8B88-8909ED34AFCB}"/>
              </a:ext>
            </a:extLst>
          </p:cNvPr>
          <p:cNvSpPr txBox="1"/>
          <p:nvPr/>
        </p:nvSpPr>
        <p:spPr>
          <a:xfrm>
            <a:off x="1988318" y="3197076"/>
            <a:ext cx="470000" cy="253916"/>
          </a:xfrm>
          <a:prstGeom prst="rect">
            <a:avLst/>
          </a:prstGeom>
          <a:noFill/>
        </p:spPr>
        <p:txBody>
          <a:bodyPr wrap="none" rtlCol="0">
            <a:spAutoFit/>
          </a:bodyPr>
          <a:lstStyle/>
          <a:p>
            <a:r>
              <a:rPr lang="en-US" sz="1050" dirty="0">
                <a:solidFill>
                  <a:schemeClr val="tx2"/>
                </a:solidFill>
                <a:cs typeface="Neo Sans Intel"/>
              </a:rPr>
              <a:t>.</a:t>
            </a:r>
            <a:r>
              <a:rPr lang="en-US" sz="1050" dirty="0" err="1">
                <a:solidFill>
                  <a:schemeClr val="tx2"/>
                </a:solidFill>
                <a:cs typeface="Neo Sans Intel"/>
              </a:rPr>
              <a:t>shrc</a:t>
            </a:r>
            <a:endParaRPr lang="en-US" sz="1050" dirty="0">
              <a:solidFill>
                <a:schemeClr val="tx2"/>
              </a:solidFill>
              <a:cs typeface="Neo Sans Intel"/>
            </a:endParaRPr>
          </a:p>
        </p:txBody>
      </p:sp>
      <p:sp>
        <p:nvSpPr>
          <p:cNvPr id="140" name="TextBox 139">
            <a:extLst>
              <a:ext uri="{FF2B5EF4-FFF2-40B4-BE49-F238E27FC236}">
                <a16:creationId xmlns:a16="http://schemas.microsoft.com/office/drawing/2014/main" id="{98906B26-E747-324D-B55D-765D56D869B5}"/>
              </a:ext>
            </a:extLst>
          </p:cNvPr>
          <p:cNvSpPr txBox="1"/>
          <p:nvPr/>
        </p:nvSpPr>
        <p:spPr>
          <a:xfrm>
            <a:off x="2517686" y="3188782"/>
            <a:ext cx="845103" cy="253916"/>
          </a:xfrm>
          <a:prstGeom prst="rect">
            <a:avLst/>
          </a:prstGeom>
          <a:noFill/>
        </p:spPr>
        <p:txBody>
          <a:bodyPr wrap="none" rtlCol="0">
            <a:spAutoFit/>
          </a:bodyPr>
          <a:lstStyle/>
          <a:p>
            <a:r>
              <a:rPr lang="en-US" sz="1050" dirty="0" err="1">
                <a:solidFill>
                  <a:schemeClr val="tx2"/>
                </a:solidFill>
                <a:cs typeface="Neo Sans Intel"/>
              </a:rPr>
              <a:t>moon.mpg</a:t>
            </a:r>
            <a:endParaRPr lang="en-US" sz="1050" dirty="0">
              <a:solidFill>
                <a:schemeClr val="tx2"/>
              </a:solidFill>
              <a:cs typeface="Neo Sans Intel"/>
            </a:endParaRPr>
          </a:p>
        </p:txBody>
      </p:sp>
      <p:cxnSp>
        <p:nvCxnSpPr>
          <p:cNvPr id="141" name="Straight Arrow Connector 140">
            <a:extLst>
              <a:ext uri="{FF2B5EF4-FFF2-40B4-BE49-F238E27FC236}">
                <a16:creationId xmlns:a16="http://schemas.microsoft.com/office/drawing/2014/main" id="{E4EEACBA-5F64-E347-82C4-5870E9A5DA79}"/>
              </a:ext>
            </a:extLst>
          </p:cNvPr>
          <p:cNvCxnSpPr>
            <a:cxnSpLocks/>
          </p:cNvCxnSpPr>
          <p:nvPr/>
        </p:nvCxnSpPr>
        <p:spPr>
          <a:xfrm>
            <a:off x="6526790" y="2729698"/>
            <a:ext cx="547883" cy="467378"/>
          </a:xfrm>
          <a:prstGeom prst="straightConnector1">
            <a:avLst/>
          </a:prstGeom>
          <a:ln>
            <a:solidFill>
              <a:schemeClr val="tx2"/>
            </a:solidFill>
            <a:tailEnd type="triangle"/>
          </a:ln>
          <a:effectLst/>
        </p:spPr>
        <p:style>
          <a:lnRef idx="2">
            <a:schemeClr val="accent1"/>
          </a:lnRef>
          <a:fillRef idx="0">
            <a:schemeClr val="accent1"/>
          </a:fillRef>
          <a:effectRef idx="1">
            <a:schemeClr val="accent1"/>
          </a:effectRef>
          <a:fontRef idx="minor">
            <a:schemeClr val="tx1"/>
          </a:fontRef>
        </p:style>
      </p:cxnSp>
      <p:sp>
        <p:nvSpPr>
          <p:cNvPr id="142" name="TextBox 141">
            <a:extLst>
              <a:ext uri="{FF2B5EF4-FFF2-40B4-BE49-F238E27FC236}">
                <a16:creationId xmlns:a16="http://schemas.microsoft.com/office/drawing/2014/main" id="{822CB116-CF0D-DD43-92FF-7B751C1B1FEE}"/>
              </a:ext>
            </a:extLst>
          </p:cNvPr>
          <p:cNvSpPr txBox="1"/>
          <p:nvPr/>
        </p:nvSpPr>
        <p:spPr>
          <a:xfrm>
            <a:off x="6964565" y="3164833"/>
            <a:ext cx="782587" cy="415498"/>
          </a:xfrm>
          <a:prstGeom prst="rect">
            <a:avLst/>
          </a:prstGeom>
          <a:noFill/>
        </p:spPr>
        <p:txBody>
          <a:bodyPr wrap="none" rtlCol="0">
            <a:spAutoFit/>
          </a:bodyPr>
          <a:lstStyle/>
          <a:p>
            <a:r>
              <a:rPr lang="en-US" sz="1050" dirty="0" err="1">
                <a:solidFill>
                  <a:schemeClr val="accent6"/>
                </a:solidFill>
                <a:cs typeface="Neo Sans Intel"/>
              </a:rPr>
              <a:t>Simul.out</a:t>
            </a:r>
            <a:endParaRPr lang="en-US" sz="1050" dirty="0">
              <a:solidFill>
                <a:schemeClr val="accent6"/>
              </a:solidFill>
              <a:cs typeface="Neo Sans Intel"/>
            </a:endParaRPr>
          </a:p>
          <a:p>
            <a:r>
              <a:rPr lang="en-US" sz="1050" dirty="0">
                <a:solidFill>
                  <a:schemeClr val="accent6"/>
                </a:solidFill>
                <a:cs typeface="Neo Sans Intel"/>
              </a:rPr>
              <a:t>EA:CUUID</a:t>
            </a:r>
          </a:p>
        </p:txBody>
      </p:sp>
      <p:sp>
        <p:nvSpPr>
          <p:cNvPr id="143" name="TextBox 142">
            <a:extLst>
              <a:ext uri="{FF2B5EF4-FFF2-40B4-BE49-F238E27FC236}">
                <a16:creationId xmlns:a16="http://schemas.microsoft.com/office/drawing/2014/main" id="{78938C52-623F-8E4A-8981-7C82891FFBD9}"/>
              </a:ext>
            </a:extLst>
          </p:cNvPr>
          <p:cNvSpPr txBox="1"/>
          <p:nvPr/>
        </p:nvSpPr>
        <p:spPr>
          <a:xfrm>
            <a:off x="5802013" y="3157064"/>
            <a:ext cx="860775" cy="415498"/>
          </a:xfrm>
          <a:prstGeom prst="rect">
            <a:avLst/>
          </a:prstGeom>
          <a:noFill/>
        </p:spPr>
        <p:txBody>
          <a:bodyPr wrap="square" rtlCol="0">
            <a:spAutoFit/>
          </a:bodyPr>
          <a:lstStyle/>
          <a:p>
            <a:r>
              <a:rPr lang="en-US" sz="1050" dirty="0" err="1">
                <a:solidFill>
                  <a:srgbClr val="7030A0"/>
                </a:solidFill>
                <a:cs typeface="Neo Sans Intel"/>
              </a:rPr>
              <a:t>Result.dn</a:t>
            </a:r>
            <a:endParaRPr lang="en-US" sz="1050" dirty="0">
              <a:solidFill>
                <a:srgbClr val="7030A0"/>
              </a:solidFill>
              <a:cs typeface="Neo Sans Intel"/>
            </a:endParaRPr>
          </a:p>
          <a:p>
            <a:r>
              <a:rPr lang="en-US" sz="1050" dirty="0">
                <a:solidFill>
                  <a:srgbClr val="7030A0"/>
                </a:solidFill>
                <a:cs typeface="Neo Sans Intel"/>
              </a:rPr>
              <a:t>EA:CUUID</a:t>
            </a:r>
          </a:p>
        </p:txBody>
      </p:sp>
      <p:cxnSp>
        <p:nvCxnSpPr>
          <p:cNvPr id="144" name="Straight Arrow Connector 143">
            <a:extLst>
              <a:ext uri="{FF2B5EF4-FFF2-40B4-BE49-F238E27FC236}">
                <a16:creationId xmlns:a16="http://schemas.microsoft.com/office/drawing/2014/main" id="{935F3432-9065-4A47-991D-76D2ACC21D42}"/>
              </a:ext>
            </a:extLst>
          </p:cNvPr>
          <p:cNvCxnSpPr>
            <a:cxnSpLocks/>
          </p:cNvCxnSpPr>
          <p:nvPr/>
        </p:nvCxnSpPr>
        <p:spPr>
          <a:xfrm flipH="1">
            <a:off x="4944805" y="2729698"/>
            <a:ext cx="445323" cy="467378"/>
          </a:xfrm>
          <a:prstGeom prst="straightConnector1">
            <a:avLst/>
          </a:prstGeom>
          <a:ln>
            <a:solidFill>
              <a:schemeClr val="tx2"/>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45" name="Straight Arrow Connector 144">
            <a:extLst>
              <a:ext uri="{FF2B5EF4-FFF2-40B4-BE49-F238E27FC236}">
                <a16:creationId xmlns:a16="http://schemas.microsoft.com/office/drawing/2014/main" id="{2BC53C4E-8A32-8045-AD9F-3A019247223D}"/>
              </a:ext>
            </a:extLst>
          </p:cNvPr>
          <p:cNvCxnSpPr>
            <a:cxnSpLocks/>
          </p:cNvCxnSpPr>
          <p:nvPr/>
        </p:nvCxnSpPr>
        <p:spPr>
          <a:xfrm>
            <a:off x="5615710" y="2729698"/>
            <a:ext cx="504784" cy="396485"/>
          </a:xfrm>
          <a:prstGeom prst="straightConnector1">
            <a:avLst/>
          </a:prstGeom>
          <a:ln>
            <a:solidFill>
              <a:schemeClr val="tx2"/>
            </a:solidFill>
            <a:tailEnd type="triangle"/>
          </a:ln>
          <a:effectLst/>
        </p:spPr>
        <p:style>
          <a:lnRef idx="2">
            <a:schemeClr val="accent1"/>
          </a:lnRef>
          <a:fillRef idx="0">
            <a:schemeClr val="accent1"/>
          </a:fillRef>
          <a:effectRef idx="1">
            <a:schemeClr val="accent1"/>
          </a:effectRef>
          <a:fontRef idx="minor">
            <a:schemeClr val="tx1"/>
          </a:fontRef>
        </p:style>
      </p:cxnSp>
      <p:sp>
        <p:nvSpPr>
          <p:cNvPr id="146" name="TextBox 145">
            <a:extLst>
              <a:ext uri="{FF2B5EF4-FFF2-40B4-BE49-F238E27FC236}">
                <a16:creationId xmlns:a16="http://schemas.microsoft.com/office/drawing/2014/main" id="{4E4D1946-FF1C-9E4D-BE65-55BC47C35135}"/>
              </a:ext>
            </a:extLst>
          </p:cNvPr>
          <p:cNvSpPr txBox="1"/>
          <p:nvPr/>
        </p:nvSpPr>
        <p:spPr>
          <a:xfrm>
            <a:off x="4580761" y="3174781"/>
            <a:ext cx="910746" cy="415498"/>
          </a:xfrm>
          <a:prstGeom prst="rect">
            <a:avLst/>
          </a:prstGeom>
          <a:noFill/>
        </p:spPr>
        <p:txBody>
          <a:bodyPr wrap="square" rtlCol="0">
            <a:spAutoFit/>
          </a:bodyPr>
          <a:lstStyle/>
          <a:p>
            <a:r>
              <a:rPr lang="en-US" sz="1050" dirty="0">
                <a:solidFill>
                  <a:schemeClr val="accent5"/>
                </a:solidFill>
                <a:cs typeface="Neo Sans Intel"/>
              </a:rPr>
              <a:t>Simul.h5</a:t>
            </a:r>
          </a:p>
          <a:p>
            <a:r>
              <a:rPr lang="en-US" sz="1050" dirty="0">
                <a:solidFill>
                  <a:schemeClr val="accent5"/>
                </a:solidFill>
                <a:cs typeface="Neo Sans Intel"/>
              </a:rPr>
              <a:t>EA: CUUID</a:t>
            </a:r>
          </a:p>
        </p:txBody>
      </p:sp>
      <p:sp>
        <p:nvSpPr>
          <p:cNvPr id="147" name="TextBox 146">
            <a:extLst>
              <a:ext uri="{FF2B5EF4-FFF2-40B4-BE49-F238E27FC236}">
                <a16:creationId xmlns:a16="http://schemas.microsoft.com/office/drawing/2014/main" id="{B6DD170F-1437-3C4A-9FBD-AF55CF3766F4}"/>
              </a:ext>
            </a:extLst>
          </p:cNvPr>
          <p:cNvSpPr txBox="1"/>
          <p:nvPr/>
        </p:nvSpPr>
        <p:spPr>
          <a:xfrm>
            <a:off x="137490" y="1151320"/>
            <a:ext cx="2141933" cy="900246"/>
          </a:xfrm>
          <a:prstGeom prst="rect">
            <a:avLst/>
          </a:prstGeom>
          <a:noFill/>
        </p:spPr>
        <p:txBody>
          <a:bodyPr wrap="none" rtlCol="0">
            <a:spAutoFit/>
          </a:bodyPr>
          <a:lstStyle/>
          <a:p>
            <a:r>
              <a:rPr lang="en-US" sz="1050" dirty="0">
                <a:solidFill>
                  <a:schemeClr val="tx2"/>
                </a:solidFill>
                <a:cs typeface="Neo Sans Intel"/>
              </a:rPr>
              <a:t>Regular </a:t>
            </a:r>
            <a:r>
              <a:rPr lang="en-US" sz="1050" dirty="0" err="1">
                <a:solidFill>
                  <a:schemeClr val="tx2"/>
                </a:solidFill>
                <a:cs typeface="Neo Sans Intel"/>
              </a:rPr>
              <a:t>Lustre</a:t>
            </a:r>
            <a:r>
              <a:rPr lang="en-US" sz="1050" dirty="0">
                <a:solidFill>
                  <a:schemeClr val="tx2"/>
                </a:solidFill>
                <a:cs typeface="Neo Sans Intel"/>
              </a:rPr>
              <a:t> directories &amp; files</a:t>
            </a:r>
          </a:p>
          <a:p>
            <a:r>
              <a:rPr lang="en-US" sz="1050" dirty="0">
                <a:solidFill>
                  <a:schemeClr val="accent5"/>
                </a:solidFill>
                <a:cs typeface="Neo Sans Intel"/>
              </a:rPr>
              <a:t>HDF5 Container</a:t>
            </a:r>
          </a:p>
          <a:p>
            <a:r>
              <a:rPr lang="en-US" sz="1050" dirty="0">
                <a:solidFill>
                  <a:srgbClr val="7030A0"/>
                </a:solidFill>
                <a:cs typeface="Neo Sans Intel"/>
              </a:rPr>
              <a:t>DAOS POSIX Container</a:t>
            </a:r>
          </a:p>
          <a:p>
            <a:r>
              <a:rPr lang="en-US" sz="1050" dirty="0">
                <a:solidFill>
                  <a:schemeClr val="accent6"/>
                </a:solidFill>
                <a:cs typeface="Neo Sans Intel"/>
              </a:rPr>
              <a:t>DAOS MPI-IO Container</a:t>
            </a:r>
          </a:p>
          <a:p>
            <a:endParaRPr lang="en-US" sz="1050" dirty="0">
              <a:solidFill>
                <a:schemeClr val="accent2"/>
              </a:solidFill>
              <a:cs typeface="Neo Sans Intel"/>
            </a:endParaRPr>
          </a:p>
        </p:txBody>
      </p:sp>
      <p:grpSp>
        <p:nvGrpSpPr>
          <p:cNvPr id="148" name="Group 147">
            <a:extLst>
              <a:ext uri="{FF2B5EF4-FFF2-40B4-BE49-F238E27FC236}">
                <a16:creationId xmlns:a16="http://schemas.microsoft.com/office/drawing/2014/main" id="{3B352682-4EB9-0145-96C1-C4B6EF514B09}"/>
              </a:ext>
            </a:extLst>
          </p:cNvPr>
          <p:cNvGrpSpPr/>
          <p:nvPr/>
        </p:nvGrpSpPr>
        <p:grpSpPr>
          <a:xfrm>
            <a:off x="4166808" y="3806015"/>
            <a:ext cx="1257647" cy="929728"/>
            <a:chOff x="4785706" y="3115726"/>
            <a:chExt cx="1698723" cy="1493807"/>
          </a:xfrm>
        </p:grpSpPr>
        <p:sp>
          <p:nvSpPr>
            <p:cNvPr id="149" name="Rounded Rectangle 148">
              <a:extLst>
                <a:ext uri="{FF2B5EF4-FFF2-40B4-BE49-F238E27FC236}">
                  <a16:creationId xmlns:a16="http://schemas.microsoft.com/office/drawing/2014/main" id="{D0097F9F-72D6-554E-BC50-3D0824E2A3C1}"/>
                </a:ext>
              </a:extLst>
            </p:cNvPr>
            <p:cNvSpPr/>
            <p:nvPr/>
          </p:nvSpPr>
          <p:spPr bwMode="auto">
            <a:xfrm>
              <a:off x="4785706" y="3115726"/>
              <a:ext cx="1698723" cy="1493807"/>
            </a:xfrm>
            <a:prstGeom prst="roundRect">
              <a:avLst>
                <a:gd name="adj" fmla="val 8051"/>
              </a:avLst>
            </a:prstGeom>
            <a:solidFill>
              <a:schemeClr val="accent5"/>
            </a:solidFill>
            <a:ln>
              <a:solidFill>
                <a:schemeClr val="accent5">
                  <a:lumMod val="50000"/>
                </a:schemeClr>
              </a:solidFill>
              <a:headEnd type="none" w="med" len="med"/>
              <a:tailEnd type="none" w="med" len="med"/>
            </a:ln>
          </p:spPr>
          <p:style>
            <a:lnRef idx="2">
              <a:schemeClr val="accent6">
                <a:shade val="50000"/>
              </a:schemeClr>
            </a:lnRef>
            <a:fillRef idx="1">
              <a:schemeClr val="accent6"/>
            </a:fillRef>
            <a:effectRef idx="0">
              <a:schemeClr val="accent6"/>
            </a:effectRef>
            <a:fontRef idx="minor">
              <a:schemeClr val="lt1"/>
            </a:fontRef>
          </p:style>
          <p:txBody>
            <a:bodyPr vert="horz" wrap="square" lIns="91440" tIns="45720" rIns="91440" bIns="45720" numCol="1" rtlCol="0" anchor="t" anchorCtr="0" compatLnSpc="1">
              <a:prstTxWarp prst="textNoShape">
                <a:avLst/>
              </a:prstTxWarp>
            </a:bodyPr>
            <a:lstStyle/>
            <a:p>
              <a:pPr defTabSz="914378" eaLnBrk="0" fontAlgn="base" hangingPunct="0">
                <a:spcBef>
                  <a:spcPct val="0"/>
                </a:spcBef>
                <a:spcAft>
                  <a:spcPct val="0"/>
                </a:spcAft>
              </a:pPr>
              <a:r>
                <a:rPr lang="en-GB" sz="600" dirty="0">
                  <a:solidFill>
                    <a:schemeClr val="tx1"/>
                  </a:solidFill>
                  <a:latin typeface="Arial" charset="0"/>
                  <a:ea typeface="ＭＳ Ｐゴシック" pitchFamily="1" charset="-128"/>
                </a:rPr>
                <a:t>HDF5 Container</a:t>
              </a:r>
            </a:p>
          </p:txBody>
        </p:sp>
        <p:cxnSp>
          <p:nvCxnSpPr>
            <p:cNvPr id="150" name="Straight Arrow Connector 149">
              <a:extLst>
                <a:ext uri="{FF2B5EF4-FFF2-40B4-BE49-F238E27FC236}">
                  <a16:creationId xmlns:a16="http://schemas.microsoft.com/office/drawing/2014/main" id="{515761E7-2FF6-CF47-A90B-B715714FF8CB}"/>
                </a:ext>
              </a:extLst>
            </p:cNvPr>
            <p:cNvCxnSpPr/>
            <p:nvPr/>
          </p:nvCxnSpPr>
          <p:spPr>
            <a:xfrm>
              <a:off x="5636785" y="3641159"/>
              <a:ext cx="476730" cy="159335"/>
            </a:xfrm>
            <a:prstGeom prst="straightConnector1">
              <a:avLst/>
            </a:prstGeom>
            <a:solidFill>
              <a:schemeClr val="accent1"/>
            </a:solidFill>
            <a:ln w="9525" cap="flat" cmpd="sng" algn="ctr">
              <a:solidFill>
                <a:schemeClr val="tx1"/>
              </a:solidFill>
              <a:prstDash val="solid"/>
              <a:round/>
              <a:headEnd type="none" w="med" len="med"/>
              <a:tailEnd type="triangle" w="sm" len="med"/>
            </a:ln>
            <a:effectLst/>
          </p:spPr>
        </p:cxnSp>
        <p:sp>
          <p:nvSpPr>
            <p:cNvPr id="151" name="Rounded Rectangle 150">
              <a:extLst>
                <a:ext uri="{FF2B5EF4-FFF2-40B4-BE49-F238E27FC236}">
                  <a16:creationId xmlns:a16="http://schemas.microsoft.com/office/drawing/2014/main" id="{1B47EA14-BD5A-3543-9CC4-45F3C9F6CD53}"/>
                </a:ext>
              </a:extLst>
            </p:cNvPr>
            <p:cNvSpPr/>
            <p:nvPr/>
          </p:nvSpPr>
          <p:spPr bwMode="auto">
            <a:xfrm>
              <a:off x="5786038" y="4154068"/>
              <a:ext cx="404147" cy="195881"/>
            </a:xfrm>
            <a:prstGeom prst="roundRect">
              <a:avLst/>
            </a:prstGeom>
            <a:solidFill>
              <a:schemeClr val="accent5">
                <a:lumMod val="60000"/>
                <a:lumOff val="40000"/>
              </a:schemeClr>
            </a:solidFill>
            <a:ln w="9525" cap="flat" cmpd="sng" algn="ctr">
              <a:solidFill>
                <a:schemeClr val="tx1"/>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8" eaLnBrk="0" fontAlgn="base" hangingPunct="0">
                <a:spcBef>
                  <a:spcPct val="0"/>
                </a:spcBef>
                <a:spcAft>
                  <a:spcPct val="0"/>
                </a:spcAft>
              </a:pPr>
              <a:r>
                <a:rPr lang="en-GB" sz="600" dirty="0"/>
                <a:t>data</a:t>
              </a:r>
              <a:endParaRPr lang="en-GB" sz="600" dirty="0">
                <a:latin typeface="Arial" charset="0"/>
                <a:ea typeface="ＭＳ Ｐゴシック" pitchFamily="1" charset="-128"/>
              </a:endParaRPr>
            </a:p>
          </p:txBody>
        </p:sp>
        <p:sp>
          <p:nvSpPr>
            <p:cNvPr id="152" name="Rounded Rectangle 151">
              <a:extLst>
                <a:ext uri="{FF2B5EF4-FFF2-40B4-BE49-F238E27FC236}">
                  <a16:creationId xmlns:a16="http://schemas.microsoft.com/office/drawing/2014/main" id="{D6B1570B-A1CC-614A-AE66-8DCDC5D7E039}"/>
                </a:ext>
              </a:extLst>
            </p:cNvPr>
            <p:cNvSpPr/>
            <p:nvPr/>
          </p:nvSpPr>
          <p:spPr bwMode="auto">
            <a:xfrm>
              <a:off x="5836556" y="4203038"/>
              <a:ext cx="404147" cy="195881"/>
            </a:xfrm>
            <a:prstGeom prst="roundRect">
              <a:avLst/>
            </a:prstGeom>
            <a:solidFill>
              <a:schemeClr val="accent5">
                <a:lumMod val="60000"/>
                <a:lumOff val="40000"/>
              </a:schemeClr>
            </a:solidFill>
            <a:ln w="9525" cap="flat" cmpd="sng" algn="ctr">
              <a:solidFill>
                <a:schemeClr val="tx1"/>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8" eaLnBrk="0" fontAlgn="base" hangingPunct="0">
                <a:spcBef>
                  <a:spcPct val="0"/>
                </a:spcBef>
                <a:spcAft>
                  <a:spcPct val="0"/>
                </a:spcAft>
              </a:pPr>
              <a:r>
                <a:rPr lang="en-GB" sz="600" dirty="0"/>
                <a:t>data</a:t>
              </a:r>
              <a:endParaRPr lang="en-GB" sz="600" dirty="0">
                <a:latin typeface="Arial" charset="0"/>
                <a:ea typeface="ＭＳ Ｐゴシック" pitchFamily="1" charset="-128"/>
              </a:endParaRPr>
            </a:p>
          </p:txBody>
        </p:sp>
        <p:sp>
          <p:nvSpPr>
            <p:cNvPr id="153" name="Rounded Rectangle 152">
              <a:extLst>
                <a:ext uri="{FF2B5EF4-FFF2-40B4-BE49-F238E27FC236}">
                  <a16:creationId xmlns:a16="http://schemas.microsoft.com/office/drawing/2014/main" id="{490334BD-6B79-BC40-BAC0-9A666D1F93C1}"/>
                </a:ext>
              </a:extLst>
            </p:cNvPr>
            <p:cNvSpPr/>
            <p:nvPr/>
          </p:nvSpPr>
          <p:spPr bwMode="auto">
            <a:xfrm>
              <a:off x="5887074" y="4252008"/>
              <a:ext cx="404147" cy="195881"/>
            </a:xfrm>
            <a:prstGeom prst="roundRect">
              <a:avLst/>
            </a:prstGeom>
            <a:solidFill>
              <a:schemeClr val="accent5">
                <a:lumMod val="60000"/>
                <a:lumOff val="40000"/>
              </a:schemeClr>
            </a:solidFill>
            <a:ln w="9525" cap="flat" cmpd="sng" algn="ctr">
              <a:solidFill>
                <a:schemeClr val="tx1"/>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8" eaLnBrk="0" fontAlgn="base" hangingPunct="0">
                <a:spcBef>
                  <a:spcPct val="0"/>
                </a:spcBef>
                <a:spcAft>
                  <a:spcPct val="0"/>
                </a:spcAft>
              </a:pPr>
              <a:r>
                <a:rPr lang="en-GB" sz="600" dirty="0"/>
                <a:t>data</a:t>
              </a:r>
              <a:endParaRPr lang="en-GB" sz="600" dirty="0">
                <a:latin typeface="Arial" charset="0"/>
                <a:ea typeface="ＭＳ Ｐゴシック" pitchFamily="1" charset="-128"/>
              </a:endParaRPr>
            </a:p>
          </p:txBody>
        </p:sp>
        <p:sp>
          <p:nvSpPr>
            <p:cNvPr id="154" name="Rounded Rectangle 153">
              <a:extLst>
                <a:ext uri="{FF2B5EF4-FFF2-40B4-BE49-F238E27FC236}">
                  <a16:creationId xmlns:a16="http://schemas.microsoft.com/office/drawing/2014/main" id="{368D1835-5CF3-334D-8F53-00B7CA714A68}"/>
                </a:ext>
              </a:extLst>
            </p:cNvPr>
            <p:cNvSpPr/>
            <p:nvPr/>
          </p:nvSpPr>
          <p:spPr bwMode="auto">
            <a:xfrm>
              <a:off x="5937592" y="4300978"/>
              <a:ext cx="404147" cy="195881"/>
            </a:xfrm>
            <a:prstGeom prst="roundRect">
              <a:avLst/>
            </a:prstGeom>
            <a:solidFill>
              <a:schemeClr val="accent5">
                <a:lumMod val="60000"/>
                <a:lumOff val="40000"/>
              </a:schemeClr>
            </a:solidFill>
            <a:ln w="9525" cap="flat" cmpd="sng" algn="ctr">
              <a:solidFill>
                <a:schemeClr val="tx1"/>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8" eaLnBrk="0" fontAlgn="base" hangingPunct="0">
                <a:spcBef>
                  <a:spcPct val="0"/>
                </a:spcBef>
                <a:spcAft>
                  <a:spcPct val="0"/>
                </a:spcAft>
              </a:pPr>
              <a:r>
                <a:rPr lang="en-GB" sz="600" dirty="0"/>
                <a:t>data</a:t>
              </a:r>
              <a:endParaRPr lang="en-GB" sz="600" dirty="0">
                <a:latin typeface="Arial" charset="0"/>
                <a:ea typeface="ＭＳ Ｐゴシック" pitchFamily="1" charset="-128"/>
              </a:endParaRPr>
            </a:p>
          </p:txBody>
        </p:sp>
        <p:sp>
          <p:nvSpPr>
            <p:cNvPr id="155" name="Rounded Rectangle 154">
              <a:extLst>
                <a:ext uri="{FF2B5EF4-FFF2-40B4-BE49-F238E27FC236}">
                  <a16:creationId xmlns:a16="http://schemas.microsoft.com/office/drawing/2014/main" id="{1AE7E2DA-7E33-8B4F-B74D-333BEA56622E}"/>
                </a:ext>
              </a:extLst>
            </p:cNvPr>
            <p:cNvSpPr/>
            <p:nvPr/>
          </p:nvSpPr>
          <p:spPr bwMode="auto">
            <a:xfrm>
              <a:off x="5988111" y="4349949"/>
              <a:ext cx="404147" cy="195881"/>
            </a:xfrm>
            <a:prstGeom prst="roundRect">
              <a:avLst/>
            </a:prstGeom>
            <a:solidFill>
              <a:schemeClr val="accent5">
                <a:lumMod val="60000"/>
                <a:lumOff val="40000"/>
              </a:schemeClr>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defTabSz="914378" eaLnBrk="0" fontAlgn="base" hangingPunct="0">
                <a:spcBef>
                  <a:spcPct val="0"/>
                </a:spcBef>
                <a:spcAft>
                  <a:spcPct val="0"/>
                </a:spcAft>
              </a:pPr>
              <a:r>
                <a:rPr lang="en-GB" sz="600" dirty="0"/>
                <a:t>dataset</a:t>
              </a:r>
              <a:endParaRPr lang="en-GB" sz="600" dirty="0">
                <a:latin typeface="Arial" charset="0"/>
                <a:ea typeface="ＭＳ Ｐゴシック" pitchFamily="1" charset="-128"/>
              </a:endParaRPr>
            </a:p>
          </p:txBody>
        </p:sp>
        <p:cxnSp>
          <p:nvCxnSpPr>
            <p:cNvPr id="156" name="Straight Arrow Connector 155">
              <a:extLst>
                <a:ext uri="{FF2B5EF4-FFF2-40B4-BE49-F238E27FC236}">
                  <a16:creationId xmlns:a16="http://schemas.microsoft.com/office/drawing/2014/main" id="{35BA54A5-6BD7-444C-B91D-9B2E4F983D10}"/>
                </a:ext>
              </a:extLst>
            </p:cNvPr>
            <p:cNvCxnSpPr/>
            <p:nvPr/>
          </p:nvCxnSpPr>
          <p:spPr bwMode="auto">
            <a:xfrm flipH="1">
              <a:off x="5988112" y="3996375"/>
              <a:ext cx="125404" cy="157694"/>
            </a:xfrm>
            <a:prstGeom prst="straightConnector1">
              <a:avLst/>
            </a:prstGeom>
            <a:solidFill>
              <a:schemeClr val="accent1"/>
            </a:solidFill>
            <a:ln w="9525" cap="flat" cmpd="sng" algn="ctr">
              <a:solidFill>
                <a:schemeClr val="tx1"/>
              </a:solidFill>
              <a:prstDash val="solid"/>
              <a:round/>
              <a:headEnd type="none" w="med" len="med"/>
              <a:tailEnd type="triangle" w="sm" len="med"/>
            </a:ln>
            <a:effectLst/>
          </p:spPr>
        </p:cxnSp>
        <p:cxnSp>
          <p:nvCxnSpPr>
            <p:cNvPr id="157" name="Straight Arrow Connector 156">
              <a:extLst>
                <a:ext uri="{FF2B5EF4-FFF2-40B4-BE49-F238E27FC236}">
                  <a16:creationId xmlns:a16="http://schemas.microsoft.com/office/drawing/2014/main" id="{1D1EFA87-4FA2-5147-9349-5DD04B2EF28A}"/>
                </a:ext>
              </a:extLst>
            </p:cNvPr>
            <p:cNvCxnSpPr/>
            <p:nvPr/>
          </p:nvCxnSpPr>
          <p:spPr bwMode="auto">
            <a:xfrm flipH="1">
              <a:off x="6038628" y="3996375"/>
              <a:ext cx="74887" cy="206663"/>
            </a:xfrm>
            <a:prstGeom prst="straightConnector1">
              <a:avLst/>
            </a:prstGeom>
            <a:solidFill>
              <a:schemeClr val="accent1"/>
            </a:solidFill>
            <a:ln w="9525" cap="flat" cmpd="sng" algn="ctr">
              <a:solidFill>
                <a:schemeClr val="tx1"/>
              </a:solidFill>
              <a:prstDash val="solid"/>
              <a:round/>
              <a:headEnd type="none" w="med" len="med"/>
              <a:tailEnd type="triangle" w="sm" len="med"/>
            </a:ln>
            <a:effectLst/>
          </p:spPr>
        </p:cxnSp>
        <p:cxnSp>
          <p:nvCxnSpPr>
            <p:cNvPr id="158" name="Straight Arrow Connector 157">
              <a:extLst>
                <a:ext uri="{FF2B5EF4-FFF2-40B4-BE49-F238E27FC236}">
                  <a16:creationId xmlns:a16="http://schemas.microsoft.com/office/drawing/2014/main" id="{949B4DB9-2B5A-8C4E-A3E0-00B7C732A93F}"/>
                </a:ext>
              </a:extLst>
            </p:cNvPr>
            <p:cNvCxnSpPr/>
            <p:nvPr/>
          </p:nvCxnSpPr>
          <p:spPr bwMode="auto">
            <a:xfrm flipH="1">
              <a:off x="6089147" y="3996375"/>
              <a:ext cx="24369" cy="255634"/>
            </a:xfrm>
            <a:prstGeom prst="straightConnector1">
              <a:avLst/>
            </a:prstGeom>
            <a:solidFill>
              <a:schemeClr val="accent1"/>
            </a:solidFill>
            <a:ln w="9525" cap="flat" cmpd="sng" algn="ctr">
              <a:solidFill>
                <a:schemeClr val="tx1"/>
              </a:solidFill>
              <a:prstDash val="solid"/>
              <a:round/>
              <a:headEnd type="none" w="med" len="med"/>
              <a:tailEnd type="triangle" w="sm" len="med"/>
            </a:ln>
            <a:effectLst/>
          </p:spPr>
        </p:cxnSp>
        <p:cxnSp>
          <p:nvCxnSpPr>
            <p:cNvPr id="159" name="Straight Arrow Connector 158">
              <a:extLst>
                <a:ext uri="{FF2B5EF4-FFF2-40B4-BE49-F238E27FC236}">
                  <a16:creationId xmlns:a16="http://schemas.microsoft.com/office/drawing/2014/main" id="{550B8F9A-57EB-6846-A19D-F9FCF338F14A}"/>
                </a:ext>
              </a:extLst>
            </p:cNvPr>
            <p:cNvCxnSpPr/>
            <p:nvPr/>
          </p:nvCxnSpPr>
          <p:spPr bwMode="auto">
            <a:xfrm>
              <a:off x="6113516" y="3996375"/>
              <a:ext cx="26150" cy="304604"/>
            </a:xfrm>
            <a:prstGeom prst="straightConnector1">
              <a:avLst/>
            </a:prstGeom>
            <a:solidFill>
              <a:schemeClr val="accent1"/>
            </a:solidFill>
            <a:ln w="9525" cap="flat" cmpd="sng" algn="ctr">
              <a:solidFill>
                <a:schemeClr val="tx1"/>
              </a:solidFill>
              <a:prstDash val="solid"/>
              <a:round/>
              <a:headEnd type="none" w="med" len="med"/>
              <a:tailEnd type="triangle" w="sm" len="med"/>
            </a:ln>
            <a:effectLst/>
          </p:spPr>
        </p:cxnSp>
        <p:cxnSp>
          <p:nvCxnSpPr>
            <p:cNvPr id="160" name="Straight Arrow Connector 159">
              <a:extLst>
                <a:ext uri="{FF2B5EF4-FFF2-40B4-BE49-F238E27FC236}">
                  <a16:creationId xmlns:a16="http://schemas.microsoft.com/office/drawing/2014/main" id="{CB78C801-AA5E-764F-8AE2-2B80828F2385}"/>
                </a:ext>
              </a:extLst>
            </p:cNvPr>
            <p:cNvCxnSpPr/>
            <p:nvPr/>
          </p:nvCxnSpPr>
          <p:spPr bwMode="auto">
            <a:xfrm>
              <a:off x="6113516" y="3996375"/>
              <a:ext cx="76668" cy="353574"/>
            </a:xfrm>
            <a:prstGeom prst="straightConnector1">
              <a:avLst/>
            </a:prstGeom>
            <a:solidFill>
              <a:schemeClr val="accent1"/>
            </a:solidFill>
            <a:ln w="9525" cap="flat" cmpd="sng" algn="ctr">
              <a:solidFill>
                <a:schemeClr val="tx1"/>
              </a:solidFill>
              <a:prstDash val="solid"/>
              <a:round/>
              <a:headEnd type="none" w="med" len="med"/>
              <a:tailEnd type="triangle" w="sm" len="med"/>
            </a:ln>
            <a:effectLst/>
          </p:spPr>
        </p:cxnSp>
        <p:sp>
          <p:nvSpPr>
            <p:cNvPr id="161" name="Rounded Rectangle 160">
              <a:extLst>
                <a:ext uri="{FF2B5EF4-FFF2-40B4-BE49-F238E27FC236}">
                  <a16:creationId xmlns:a16="http://schemas.microsoft.com/office/drawing/2014/main" id="{9F9A458D-F326-D64D-ADFE-4FA74B374356}"/>
                </a:ext>
              </a:extLst>
            </p:cNvPr>
            <p:cNvSpPr/>
            <p:nvPr/>
          </p:nvSpPr>
          <p:spPr bwMode="auto">
            <a:xfrm>
              <a:off x="5911442" y="3800493"/>
              <a:ext cx="404147" cy="195881"/>
            </a:xfrm>
            <a:prstGeom prst="roundRect">
              <a:avLst/>
            </a:prstGeom>
            <a:solidFill>
              <a:schemeClr val="accent5">
                <a:lumMod val="60000"/>
                <a:lumOff val="40000"/>
              </a:schemeClr>
            </a:solidFill>
            <a:ln w="9525" cap="flat" cmpd="sng" algn="ctr">
              <a:solidFill>
                <a:schemeClr val="tx1"/>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8" eaLnBrk="0" fontAlgn="base" hangingPunct="0">
                <a:spcBef>
                  <a:spcPct val="0"/>
                </a:spcBef>
                <a:spcAft>
                  <a:spcPct val="0"/>
                </a:spcAft>
              </a:pPr>
              <a:r>
                <a:rPr lang="en-GB" sz="600" dirty="0"/>
                <a:t>group</a:t>
              </a:r>
              <a:endParaRPr lang="en-GB" sz="600" dirty="0">
                <a:latin typeface="Arial" charset="0"/>
                <a:ea typeface="ＭＳ Ｐゴシック" pitchFamily="1" charset="-128"/>
              </a:endParaRPr>
            </a:p>
          </p:txBody>
        </p:sp>
        <p:sp>
          <p:nvSpPr>
            <p:cNvPr id="162" name="Rounded Rectangle 161">
              <a:extLst>
                <a:ext uri="{FF2B5EF4-FFF2-40B4-BE49-F238E27FC236}">
                  <a16:creationId xmlns:a16="http://schemas.microsoft.com/office/drawing/2014/main" id="{5CED877C-524B-F742-9722-EE6F743215D7}"/>
                </a:ext>
              </a:extLst>
            </p:cNvPr>
            <p:cNvSpPr/>
            <p:nvPr/>
          </p:nvSpPr>
          <p:spPr bwMode="auto">
            <a:xfrm>
              <a:off x="5310275" y="4157118"/>
              <a:ext cx="404147" cy="195881"/>
            </a:xfrm>
            <a:prstGeom prst="roundRect">
              <a:avLst/>
            </a:prstGeom>
            <a:solidFill>
              <a:schemeClr val="accent5">
                <a:lumMod val="60000"/>
                <a:lumOff val="40000"/>
              </a:schemeClr>
            </a:solidFill>
            <a:ln w="9525" cap="flat" cmpd="sng" algn="ctr">
              <a:solidFill>
                <a:schemeClr val="tx1"/>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8" eaLnBrk="0" fontAlgn="base" hangingPunct="0">
                <a:spcBef>
                  <a:spcPct val="0"/>
                </a:spcBef>
                <a:spcAft>
                  <a:spcPct val="0"/>
                </a:spcAft>
              </a:pPr>
              <a:r>
                <a:rPr lang="en-GB" sz="600" dirty="0"/>
                <a:t>data</a:t>
              </a:r>
              <a:endParaRPr lang="en-GB" sz="600" dirty="0">
                <a:latin typeface="Arial" charset="0"/>
                <a:ea typeface="ＭＳ Ｐゴシック" pitchFamily="1" charset="-128"/>
              </a:endParaRPr>
            </a:p>
          </p:txBody>
        </p:sp>
        <p:sp>
          <p:nvSpPr>
            <p:cNvPr id="163" name="Rounded Rectangle 162">
              <a:extLst>
                <a:ext uri="{FF2B5EF4-FFF2-40B4-BE49-F238E27FC236}">
                  <a16:creationId xmlns:a16="http://schemas.microsoft.com/office/drawing/2014/main" id="{61C7DDCC-CEE1-B949-BD92-2F146A8ABF51}"/>
                </a:ext>
              </a:extLst>
            </p:cNvPr>
            <p:cNvSpPr/>
            <p:nvPr/>
          </p:nvSpPr>
          <p:spPr bwMode="auto">
            <a:xfrm>
              <a:off x="5360791" y="4206088"/>
              <a:ext cx="404147" cy="195881"/>
            </a:xfrm>
            <a:prstGeom prst="roundRect">
              <a:avLst/>
            </a:prstGeom>
            <a:solidFill>
              <a:schemeClr val="accent5">
                <a:lumMod val="60000"/>
                <a:lumOff val="40000"/>
              </a:schemeClr>
            </a:solidFill>
            <a:ln w="9525" cap="flat" cmpd="sng" algn="ctr">
              <a:solidFill>
                <a:schemeClr val="tx1"/>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8" eaLnBrk="0" fontAlgn="base" hangingPunct="0">
                <a:spcBef>
                  <a:spcPct val="0"/>
                </a:spcBef>
                <a:spcAft>
                  <a:spcPct val="0"/>
                </a:spcAft>
              </a:pPr>
              <a:r>
                <a:rPr lang="en-GB" sz="600" dirty="0"/>
                <a:t>data</a:t>
              </a:r>
              <a:endParaRPr lang="en-GB" sz="600" dirty="0">
                <a:latin typeface="Arial" charset="0"/>
                <a:ea typeface="ＭＳ Ｐゴシック" pitchFamily="1" charset="-128"/>
              </a:endParaRPr>
            </a:p>
          </p:txBody>
        </p:sp>
        <p:sp>
          <p:nvSpPr>
            <p:cNvPr id="164" name="Rounded Rectangle 163">
              <a:extLst>
                <a:ext uri="{FF2B5EF4-FFF2-40B4-BE49-F238E27FC236}">
                  <a16:creationId xmlns:a16="http://schemas.microsoft.com/office/drawing/2014/main" id="{1BF9524A-B659-5A4E-A459-E7DA3A22D6AA}"/>
                </a:ext>
              </a:extLst>
            </p:cNvPr>
            <p:cNvSpPr/>
            <p:nvPr/>
          </p:nvSpPr>
          <p:spPr bwMode="auto">
            <a:xfrm>
              <a:off x="5411310" y="4255058"/>
              <a:ext cx="404147" cy="195881"/>
            </a:xfrm>
            <a:prstGeom prst="roundRect">
              <a:avLst/>
            </a:prstGeom>
            <a:solidFill>
              <a:schemeClr val="accent5">
                <a:lumMod val="60000"/>
                <a:lumOff val="40000"/>
              </a:schemeClr>
            </a:solidFill>
            <a:ln w="9525" cap="flat" cmpd="sng" algn="ctr">
              <a:solidFill>
                <a:schemeClr val="tx1"/>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8" eaLnBrk="0" fontAlgn="base" hangingPunct="0">
                <a:spcBef>
                  <a:spcPct val="0"/>
                </a:spcBef>
                <a:spcAft>
                  <a:spcPct val="0"/>
                </a:spcAft>
              </a:pPr>
              <a:r>
                <a:rPr lang="en-GB" sz="600" dirty="0"/>
                <a:t>data</a:t>
              </a:r>
              <a:endParaRPr lang="en-GB" sz="600" dirty="0">
                <a:latin typeface="Arial" charset="0"/>
                <a:ea typeface="ＭＳ Ｐゴシック" pitchFamily="1" charset="-128"/>
              </a:endParaRPr>
            </a:p>
          </p:txBody>
        </p:sp>
        <p:sp>
          <p:nvSpPr>
            <p:cNvPr id="165" name="Rounded Rectangle 164">
              <a:extLst>
                <a:ext uri="{FF2B5EF4-FFF2-40B4-BE49-F238E27FC236}">
                  <a16:creationId xmlns:a16="http://schemas.microsoft.com/office/drawing/2014/main" id="{9FBD8A19-7B92-D043-ACDC-8D8E2B144FDF}"/>
                </a:ext>
              </a:extLst>
            </p:cNvPr>
            <p:cNvSpPr/>
            <p:nvPr/>
          </p:nvSpPr>
          <p:spPr bwMode="auto">
            <a:xfrm>
              <a:off x="5461828" y="4304029"/>
              <a:ext cx="404147" cy="195881"/>
            </a:xfrm>
            <a:prstGeom prst="roundRect">
              <a:avLst/>
            </a:prstGeom>
            <a:solidFill>
              <a:schemeClr val="accent5">
                <a:lumMod val="60000"/>
                <a:lumOff val="40000"/>
              </a:schemeClr>
            </a:solidFill>
            <a:ln w="9525" cap="flat" cmpd="sng" algn="ctr">
              <a:solidFill>
                <a:schemeClr val="tx1"/>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8" eaLnBrk="0" fontAlgn="base" hangingPunct="0">
                <a:spcBef>
                  <a:spcPct val="0"/>
                </a:spcBef>
                <a:spcAft>
                  <a:spcPct val="0"/>
                </a:spcAft>
              </a:pPr>
              <a:r>
                <a:rPr lang="en-GB" sz="600" dirty="0"/>
                <a:t>data</a:t>
              </a:r>
              <a:endParaRPr lang="en-GB" sz="600" dirty="0">
                <a:latin typeface="Arial" charset="0"/>
                <a:ea typeface="ＭＳ Ｐゴシック" pitchFamily="1" charset="-128"/>
              </a:endParaRPr>
            </a:p>
          </p:txBody>
        </p:sp>
        <p:sp>
          <p:nvSpPr>
            <p:cNvPr id="166" name="Rounded Rectangle 165">
              <a:extLst>
                <a:ext uri="{FF2B5EF4-FFF2-40B4-BE49-F238E27FC236}">
                  <a16:creationId xmlns:a16="http://schemas.microsoft.com/office/drawing/2014/main" id="{ACA6B26C-E558-D047-815B-D274C7FC7DD2}"/>
                </a:ext>
              </a:extLst>
            </p:cNvPr>
            <p:cNvSpPr/>
            <p:nvPr/>
          </p:nvSpPr>
          <p:spPr bwMode="auto">
            <a:xfrm>
              <a:off x="5512347" y="4352998"/>
              <a:ext cx="404147" cy="195881"/>
            </a:xfrm>
            <a:prstGeom prst="roundRect">
              <a:avLst/>
            </a:prstGeom>
            <a:solidFill>
              <a:schemeClr val="accent5">
                <a:lumMod val="60000"/>
                <a:lumOff val="40000"/>
              </a:schemeClr>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defTabSz="914378" eaLnBrk="0" fontAlgn="base" hangingPunct="0">
                <a:spcBef>
                  <a:spcPct val="0"/>
                </a:spcBef>
                <a:spcAft>
                  <a:spcPct val="0"/>
                </a:spcAft>
              </a:pPr>
              <a:r>
                <a:rPr lang="en-GB" sz="600" dirty="0"/>
                <a:t>dataset</a:t>
              </a:r>
              <a:endParaRPr lang="en-GB" sz="600" dirty="0">
                <a:latin typeface="Arial" charset="0"/>
                <a:ea typeface="ＭＳ Ｐゴシック" pitchFamily="1" charset="-128"/>
              </a:endParaRPr>
            </a:p>
          </p:txBody>
        </p:sp>
        <p:cxnSp>
          <p:nvCxnSpPr>
            <p:cNvPr id="167" name="Straight Arrow Connector 166">
              <a:extLst>
                <a:ext uri="{FF2B5EF4-FFF2-40B4-BE49-F238E27FC236}">
                  <a16:creationId xmlns:a16="http://schemas.microsoft.com/office/drawing/2014/main" id="{56717F1E-9EE0-4140-ABF9-A0D6C1C33A66}"/>
                </a:ext>
              </a:extLst>
            </p:cNvPr>
            <p:cNvCxnSpPr/>
            <p:nvPr/>
          </p:nvCxnSpPr>
          <p:spPr bwMode="auto">
            <a:xfrm flipH="1">
              <a:off x="5512348" y="3999424"/>
              <a:ext cx="125404" cy="157694"/>
            </a:xfrm>
            <a:prstGeom prst="straightConnector1">
              <a:avLst/>
            </a:prstGeom>
            <a:solidFill>
              <a:schemeClr val="accent1"/>
            </a:solidFill>
            <a:ln w="9525" cap="flat" cmpd="sng" algn="ctr">
              <a:solidFill>
                <a:schemeClr val="tx1"/>
              </a:solidFill>
              <a:prstDash val="solid"/>
              <a:round/>
              <a:headEnd type="none" w="med" len="med"/>
              <a:tailEnd type="triangle" w="sm" len="med"/>
            </a:ln>
            <a:effectLst/>
          </p:spPr>
        </p:cxnSp>
        <p:cxnSp>
          <p:nvCxnSpPr>
            <p:cNvPr id="168" name="Straight Arrow Connector 167">
              <a:extLst>
                <a:ext uri="{FF2B5EF4-FFF2-40B4-BE49-F238E27FC236}">
                  <a16:creationId xmlns:a16="http://schemas.microsoft.com/office/drawing/2014/main" id="{09D491E3-A480-4146-83AD-8B618E3C0188}"/>
                </a:ext>
              </a:extLst>
            </p:cNvPr>
            <p:cNvCxnSpPr/>
            <p:nvPr/>
          </p:nvCxnSpPr>
          <p:spPr bwMode="auto">
            <a:xfrm flipH="1">
              <a:off x="5562866" y="3999424"/>
              <a:ext cx="74887" cy="206663"/>
            </a:xfrm>
            <a:prstGeom prst="straightConnector1">
              <a:avLst/>
            </a:prstGeom>
            <a:solidFill>
              <a:schemeClr val="accent1"/>
            </a:solidFill>
            <a:ln w="9525" cap="flat" cmpd="sng" algn="ctr">
              <a:solidFill>
                <a:schemeClr val="tx1"/>
              </a:solidFill>
              <a:prstDash val="solid"/>
              <a:round/>
              <a:headEnd type="none" w="med" len="med"/>
              <a:tailEnd type="triangle" w="sm" len="med"/>
            </a:ln>
            <a:effectLst/>
          </p:spPr>
        </p:cxnSp>
        <p:cxnSp>
          <p:nvCxnSpPr>
            <p:cNvPr id="169" name="Straight Arrow Connector 168">
              <a:extLst>
                <a:ext uri="{FF2B5EF4-FFF2-40B4-BE49-F238E27FC236}">
                  <a16:creationId xmlns:a16="http://schemas.microsoft.com/office/drawing/2014/main" id="{CCADB403-066B-CE4E-97CA-508A38C74688}"/>
                </a:ext>
              </a:extLst>
            </p:cNvPr>
            <p:cNvCxnSpPr/>
            <p:nvPr/>
          </p:nvCxnSpPr>
          <p:spPr bwMode="auto">
            <a:xfrm flipH="1">
              <a:off x="5613383" y="3999424"/>
              <a:ext cx="24369" cy="255634"/>
            </a:xfrm>
            <a:prstGeom prst="straightConnector1">
              <a:avLst/>
            </a:prstGeom>
            <a:solidFill>
              <a:schemeClr val="accent1"/>
            </a:solidFill>
            <a:ln w="9525" cap="flat" cmpd="sng" algn="ctr">
              <a:solidFill>
                <a:schemeClr val="tx1"/>
              </a:solidFill>
              <a:prstDash val="solid"/>
              <a:round/>
              <a:headEnd type="none" w="med" len="med"/>
              <a:tailEnd type="triangle" w="sm" len="med"/>
            </a:ln>
            <a:effectLst/>
          </p:spPr>
        </p:cxnSp>
        <p:cxnSp>
          <p:nvCxnSpPr>
            <p:cNvPr id="170" name="Straight Arrow Connector 169">
              <a:extLst>
                <a:ext uri="{FF2B5EF4-FFF2-40B4-BE49-F238E27FC236}">
                  <a16:creationId xmlns:a16="http://schemas.microsoft.com/office/drawing/2014/main" id="{13ACD8F0-1970-7C46-81DD-5E2AE20895C0}"/>
                </a:ext>
              </a:extLst>
            </p:cNvPr>
            <p:cNvCxnSpPr/>
            <p:nvPr/>
          </p:nvCxnSpPr>
          <p:spPr bwMode="auto">
            <a:xfrm>
              <a:off x="5637752" y="3999424"/>
              <a:ext cx="26150" cy="304604"/>
            </a:xfrm>
            <a:prstGeom prst="straightConnector1">
              <a:avLst/>
            </a:prstGeom>
            <a:solidFill>
              <a:schemeClr val="accent1"/>
            </a:solidFill>
            <a:ln w="9525" cap="flat" cmpd="sng" algn="ctr">
              <a:solidFill>
                <a:schemeClr val="tx1"/>
              </a:solidFill>
              <a:prstDash val="solid"/>
              <a:round/>
              <a:headEnd type="none" w="med" len="med"/>
              <a:tailEnd type="triangle" w="sm" len="med"/>
            </a:ln>
            <a:effectLst/>
          </p:spPr>
        </p:cxnSp>
        <p:cxnSp>
          <p:nvCxnSpPr>
            <p:cNvPr id="171" name="Straight Arrow Connector 170">
              <a:extLst>
                <a:ext uri="{FF2B5EF4-FFF2-40B4-BE49-F238E27FC236}">
                  <a16:creationId xmlns:a16="http://schemas.microsoft.com/office/drawing/2014/main" id="{CECE0844-2264-6F4F-8F4F-6F91C03E13D6}"/>
                </a:ext>
              </a:extLst>
            </p:cNvPr>
            <p:cNvCxnSpPr/>
            <p:nvPr/>
          </p:nvCxnSpPr>
          <p:spPr bwMode="auto">
            <a:xfrm>
              <a:off x="5637752" y="3999424"/>
              <a:ext cx="76668" cy="353574"/>
            </a:xfrm>
            <a:prstGeom prst="straightConnector1">
              <a:avLst/>
            </a:prstGeom>
            <a:solidFill>
              <a:schemeClr val="accent1"/>
            </a:solidFill>
            <a:ln w="9525" cap="flat" cmpd="sng" algn="ctr">
              <a:solidFill>
                <a:schemeClr val="tx1"/>
              </a:solidFill>
              <a:prstDash val="solid"/>
              <a:round/>
              <a:headEnd type="none" w="med" len="med"/>
              <a:tailEnd type="triangle" w="sm" len="med"/>
            </a:ln>
            <a:effectLst/>
          </p:spPr>
        </p:cxnSp>
        <p:sp>
          <p:nvSpPr>
            <p:cNvPr id="172" name="Rounded Rectangle 171">
              <a:extLst>
                <a:ext uri="{FF2B5EF4-FFF2-40B4-BE49-F238E27FC236}">
                  <a16:creationId xmlns:a16="http://schemas.microsoft.com/office/drawing/2014/main" id="{D9FC4835-B701-FA41-A308-9C3B44940577}"/>
                </a:ext>
              </a:extLst>
            </p:cNvPr>
            <p:cNvSpPr/>
            <p:nvPr/>
          </p:nvSpPr>
          <p:spPr bwMode="auto">
            <a:xfrm>
              <a:off x="5435678" y="3803543"/>
              <a:ext cx="404147" cy="195881"/>
            </a:xfrm>
            <a:prstGeom prst="roundRect">
              <a:avLst/>
            </a:prstGeom>
            <a:solidFill>
              <a:schemeClr val="accent5">
                <a:lumMod val="60000"/>
                <a:lumOff val="40000"/>
              </a:schemeClr>
            </a:solidFill>
            <a:ln w="9525" cap="flat" cmpd="sng" algn="ctr">
              <a:solidFill>
                <a:schemeClr val="tx1"/>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8" eaLnBrk="0" fontAlgn="base" hangingPunct="0">
                <a:spcBef>
                  <a:spcPct val="0"/>
                </a:spcBef>
                <a:spcAft>
                  <a:spcPct val="0"/>
                </a:spcAft>
              </a:pPr>
              <a:r>
                <a:rPr lang="en-GB" sz="600" dirty="0"/>
                <a:t>group</a:t>
              </a:r>
              <a:endParaRPr lang="en-GB" sz="600" dirty="0">
                <a:latin typeface="Arial" charset="0"/>
                <a:ea typeface="ＭＳ Ｐゴシック" pitchFamily="1" charset="-128"/>
              </a:endParaRPr>
            </a:p>
          </p:txBody>
        </p:sp>
        <p:sp>
          <p:nvSpPr>
            <p:cNvPr id="173" name="Rounded Rectangle 172">
              <a:extLst>
                <a:ext uri="{FF2B5EF4-FFF2-40B4-BE49-F238E27FC236}">
                  <a16:creationId xmlns:a16="http://schemas.microsoft.com/office/drawing/2014/main" id="{79DDD9B6-739C-3D43-A054-125D31081487}"/>
                </a:ext>
              </a:extLst>
            </p:cNvPr>
            <p:cNvSpPr/>
            <p:nvPr/>
          </p:nvSpPr>
          <p:spPr bwMode="auto">
            <a:xfrm>
              <a:off x="4836227" y="4154068"/>
              <a:ext cx="404147" cy="195881"/>
            </a:xfrm>
            <a:prstGeom prst="roundRect">
              <a:avLst/>
            </a:prstGeom>
            <a:solidFill>
              <a:schemeClr val="accent5">
                <a:lumMod val="60000"/>
                <a:lumOff val="40000"/>
              </a:schemeClr>
            </a:solidFill>
            <a:ln w="9525" cap="flat" cmpd="sng" algn="ctr">
              <a:solidFill>
                <a:schemeClr val="tx1"/>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8" eaLnBrk="0" fontAlgn="base" hangingPunct="0">
                <a:spcBef>
                  <a:spcPct val="0"/>
                </a:spcBef>
                <a:spcAft>
                  <a:spcPct val="0"/>
                </a:spcAft>
              </a:pPr>
              <a:r>
                <a:rPr lang="en-GB" sz="600" dirty="0"/>
                <a:t>data</a:t>
              </a:r>
              <a:endParaRPr lang="en-GB" sz="600" dirty="0">
                <a:latin typeface="Arial" charset="0"/>
                <a:ea typeface="ＭＳ Ｐゴシック" pitchFamily="1" charset="-128"/>
              </a:endParaRPr>
            </a:p>
          </p:txBody>
        </p:sp>
        <p:sp>
          <p:nvSpPr>
            <p:cNvPr id="174" name="Rounded Rectangle 173">
              <a:extLst>
                <a:ext uri="{FF2B5EF4-FFF2-40B4-BE49-F238E27FC236}">
                  <a16:creationId xmlns:a16="http://schemas.microsoft.com/office/drawing/2014/main" id="{7C667FD0-7D09-EE48-B252-7668AC916F42}"/>
                </a:ext>
              </a:extLst>
            </p:cNvPr>
            <p:cNvSpPr/>
            <p:nvPr/>
          </p:nvSpPr>
          <p:spPr bwMode="auto">
            <a:xfrm>
              <a:off x="4886744" y="4203038"/>
              <a:ext cx="404147" cy="195881"/>
            </a:xfrm>
            <a:prstGeom prst="roundRect">
              <a:avLst/>
            </a:prstGeom>
            <a:solidFill>
              <a:schemeClr val="accent5">
                <a:lumMod val="60000"/>
                <a:lumOff val="40000"/>
              </a:schemeClr>
            </a:solidFill>
            <a:ln w="9525" cap="flat" cmpd="sng" algn="ctr">
              <a:solidFill>
                <a:schemeClr val="tx1"/>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8" eaLnBrk="0" fontAlgn="base" hangingPunct="0">
                <a:spcBef>
                  <a:spcPct val="0"/>
                </a:spcBef>
                <a:spcAft>
                  <a:spcPct val="0"/>
                </a:spcAft>
              </a:pPr>
              <a:r>
                <a:rPr lang="en-GB" sz="600" dirty="0"/>
                <a:t>data</a:t>
              </a:r>
              <a:endParaRPr lang="en-GB" sz="600" dirty="0">
                <a:latin typeface="Arial" charset="0"/>
                <a:ea typeface="ＭＳ Ｐゴシック" pitchFamily="1" charset="-128"/>
              </a:endParaRPr>
            </a:p>
          </p:txBody>
        </p:sp>
        <p:sp>
          <p:nvSpPr>
            <p:cNvPr id="175" name="Rounded Rectangle 174">
              <a:extLst>
                <a:ext uri="{FF2B5EF4-FFF2-40B4-BE49-F238E27FC236}">
                  <a16:creationId xmlns:a16="http://schemas.microsoft.com/office/drawing/2014/main" id="{A79D8F88-819E-094F-9866-AA1913308C48}"/>
                </a:ext>
              </a:extLst>
            </p:cNvPr>
            <p:cNvSpPr/>
            <p:nvPr/>
          </p:nvSpPr>
          <p:spPr bwMode="auto">
            <a:xfrm>
              <a:off x="4937262" y="4252008"/>
              <a:ext cx="404147" cy="195881"/>
            </a:xfrm>
            <a:prstGeom prst="roundRect">
              <a:avLst/>
            </a:prstGeom>
            <a:solidFill>
              <a:schemeClr val="accent5">
                <a:lumMod val="60000"/>
                <a:lumOff val="40000"/>
              </a:schemeClr>
            </a:solidFill>
            <a:ln w="9525" cap="flat" cmpd="sng" algn="ctr">
              <a:solidFill>
                <a:schemeClr val="tx1"/>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8" eaLnBrk="0" fontAlgn="base" hangingPunct="0">
                <a:spcBef>
                  <a:spcPct val="0"/>
                </a:spcBef>
                <a:spcAft>
                  <a:spcPct val="0"/>
                </a:spcAft>
              </a:pPr>
              <a:r>
                <a:rPr lang="en-GB" sz="600" dirty="0"/>
                <a:t>data</a:t>
              </a:r>
              <a:endParaRPr lang="en-GB" sz="600" dirty="0">
                <a:latin typeface="Arial" charset="0"/>
                <a:ea typeface="ＭＳ Ｐゴシック" pitchFamily="1" charset="-128"/>
              </a:endParaRPr>
            </a:p>
          </p:txBody>
        </p:sp>
        <p:sp>
          <p:nvSpPr>
            <p:cNvPr id="176" name="Rounded Rectangle 175">
              <a:extLst>
                <a:ext uri="{FF2B5EF4-FFF2-40B4-BE49-F238E27FC236}">
                  <a16:creationId xmlns:a16="http://schemas.microsoft.com/office/drawing/2014/main" id="{0A277AEB-B207-AA48-BED9-1419BE89CAAA}"/>
                </a:ext>
              </a:extLst>
            </p:cNvPr>
            <p:cNvSpPr/>
            <p:nvPr/>
          </p:nvSpPr>
          <p:spPr bwMode="auto">
            <a:xfrm>
              <a:off x="4987781" y="4300978"/>
              <a:ext cx="404147" cy="195881"/>
            </a:xfrm>
            <a:prstGeom prst="roundRect">
              <a:avLst/>
            </a:prstGeom>
            <a:solidFill>
              <a:schemeClr val="accent5">
                <a:lumMod val="60000"/>
                <a:lumOff val="40000"/>
              </a:schemeClr>
            </a:solidFill>
            <a:ln w="9525" cap="flat" cmpd="sng" algn="ctr">
              <a:solidFill>
                <a:schemeClr val="tx1"/>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8" eaLnBrk="0" fontAlgn="base" hangingPunct="0">
                <a:spcBef>
                  <a:spcPct val="0"/>
                </a:spcBef>
                <a:spcAft>
                  <a:spcPct val="0"/>
                </a:spcAft>
              </a:pPr>
              <a:r>
                <a:rPr lang="en-GB" sz="600" dirty="0"/>
                <a:t>data</a:t>
              </a:r>
              <a:endParaRPr lang="en-GB" sz="600" dirty="0">
                <a:latin typeface="Arial" charset="0"/>
                <a:ea typeface="ＭＳ Ｐゴシック" pitchFamily="1" charset="-128"/>
              </a:endParaRPr>
            </a:p>
          </p:txBody>
        </p:sp>
        <p:sp>
          <p:nvSpPr>
            <p:cNvPr id="177" name="Rounded Rectangle 176">
              <a:extLst>
                <a:ext uri="{FF2B5EF4-FFF2-40B4-BE49-F238E27FC236}">
                  <a16:creationId xmlns:a16="http://schemas.microsoft.com/office/drawing/2014/main" id="{255679F2-6AD6-944D-87C7-89853744902F}"/>
                </a:ext>
              </a:extLst>
            </p:cNvPr>
            <p:cNvSpPr/>
            <p:nvPr/>
          </p:nvSpPr>
          <p:spPr bwMode="auto">
            <a:xfrm>
              <a:off x="5038299" y="4349949"/>
              <a:ext cx="404147" cy="195881"/>
            </a:xfrm>
            <a:prstGeom prst="roundRect">
              <a:avLst/>
            </a:prstGeom>
            <a:solidFill>
              <a:schemeClr val="accent5">
                <a:lumMod val="60000"/>
                <a:lumOff val="40000"/>
              </a:schemeClr>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defTabSz="914378" eaLnBrk="0" fontAlgn="base" hangingPunct="0">
                <a:spcBef>
                  <a:spcPct val="0"/>
                </a:spcBef>
                <a:spcAft>
                  <a:spcPct val="0"/>
                </a:spcAft>
              </a:pPr>
              <a:r>
                <a:rPr lang="en-GB" sz="600" dirty="0"/>
                <a:t>dataset</a:t>
              </a:r>
              <a:endParaRPr lang="en-GB" sz="600" dirty="0">
                <a:latin typeface="Arial" charset="0"/>
                <a:ea typeface="ＭＳ Ｐゴシック" pitchFamily="1" charset="-128"/>
              </a:endParaRPr>
            </a:p>
          </p:txBody>
        </p:sp>
        <p:cxnSp>
          <p:nvCxnSpPr>
            <p:cNvPr id="178" name="Straight Arrow Connector 177">
              <a:extLst>
                <a:ext uri="{FF2B5EF4-FFF2-40B4-BE49-F238E27FC236}">
                  <a16:creationId xmlns:a16="http://schemas.microsoft.com/office/drawing/2014/main" id="{38A2AD72-5294-CD42-9495-CAC414137E10}"/>
                </a:ext>
              </a:extLst>
            </p:cNvPr>
            <p:cNvCxnSpPr/>
            <p:nvPr/>
          </p:nvCxnSpPr>
          <p:spPr bwMode="auto">
            <a:xfrm flipH="1">
              <a:off x="5038300" y="3996375"/>
              <a:ext cx="125404" cy="157694"/>
            </a:xfrm>
            <a:prstGeom prst="straightConnector1">
              <a:avLst/>
            </a:prstGeom>
            <a:solidFill>
              <a:schemeClr val="accent1"/>
            </a:solidFill>
            <a:ln w="9525" cap="flat" cmpd="sng" algn="ctr">
              <a:solidFill>
                <a:schemeClr val="tx1"/>
              </a:solidFill>
              <a:prstDash val="solid"/>
              <a:round/>
              <a:headEnd type="none" w="med" len="med"/>
              <a:tailEnd type="triangle" w="sm" len="med"/>
            </a:ln>
            <a:effectLst/>
          </p:spPr>
        </p:cxnSp>
        <p:cxnSp>
          <p:nvCxnSpPr>
            <p:cNvPr id="179" name="Straight Arrow Connector 178">
              <a:extLst>
                <a:ext uri="{FF2B5EF4-FFF2-40B4-BE49-F238E27FC236}">
                  <a16:creationId xmlns:a16="http://schemas.microsoft.com/office/drawing/2014/main" id="{E2D3D84A-30AD-7A47-863A-27E4BFA46490}"/>
                </a:ext>
              </a:extLst>
            </p:cNvPr>
            <p:cNvCxnSpPr/>
            <p:nvPr/>
          </p:nvCxnSpPr>
          <p:spPr bwMode="auto">
            <a:xfrm flipH="1">
              <a:off x="5088817" y="3996375"/>
              <a:ext cx="74887" cy="206663"/>
            </a:xfrm>
            <a:prstGeom prst="straightConnector1">
              <a:avLst/>
            </a:prstGeom>
            <a:solidFill>
              <a:schemeClr val="accent1"/>
            </a:solidFill>
            <a:ln w="9525" cap="flat" cmpd="sng" algn="ctr">
              <a:solidFill>
                <a:schemeClr val="tx1"/>
              </a:solidFill>
              <a:prstDash val="solid"/>
              <a:round/>
              <a:headEnd type="none" w="med" len="med"/>
              <a:tailEnd type="triangle" w="sm" len="med"/>
            </a:ln>
            <a:effectLst/>
          </p:spPr>
        </p:cxnSp>
        <p:cxnSp>
          <p:nvCxnSpPr>
            <p:cNvPr id="180" name="Straight Arrow Connector 179">
              <a:extLst>
                <a:ext uri="{FF2B5EF4-FFF2-40B4-BE49-F238E27FC236}">
                  <a16:creationId xmlns:a16="http://schemas.microsoft.com/office/drawing/2014/main" id="{BDDB7477-9812-6645-BBB4-A5CDC69F0512}"/>
                </a:ext>
              </a:extLst>
            </p:cNvPr>
            <p:cNvCxnSpPr/>
            <p:nvPr/>
          </p:nvCxnSpPr>
          <p:spPr bwMode="auto">
            <a:xfrm flipH="1">
              <a:off x="5139336" y="3996375"/>
              <a:ext cx="24369" cy="255634"/>
            </a:xfrm>
            <a:prstGeom prst="straightConnector1">
              <a:avLst/>
            </a:prstGeom>
            <a:solidFill>
              <a:schemeClr val="accent1"/>
            </a:solidFill>
            <a:ln w="9525" cap="flat" cmpd="sng" algn="ctr">
              <a:solidFill>
                <a:schemeClr val="tx1"/>
              </a:solidFill>
              <a:prstDash val="solid"/>
              <a:round/>
              <a:headEnd type="none" w="med" len="med"/>
              <a:tailEnd type="triangle" w="sm" len="med"/>
            </a:ln>
            <a:effectLst/>
          </p:spPr>
        </p:cxnSp>
        <p:cxnSp>
          <p:nvCxnSpPr>
            <p:cNvPr id="181" name="Straight Arrow Connector 180">
              <a:extLst>
                <a:ext uri="{FF2B5EF4-FFF2-40B4-BE49-F238E27FC236}">
                  <a16:creationId xmlns:a16="http://schemas.microsoft.com/office/drawing/2014/main" id="{5C76E27E-85FB-9640-B921-6E5FF11AAF28}"/>
                </a:ext>
              </a:extLst>
            </p:cNvPr>
            <p:cNvCxnSpPr/>
            <p:nvPr/>
          </p:nvCxnSpPr>
          <p:spPr bwMode="auto">
            <a:xfrm>
              <a:off x="5163704" y="3996375"/>
              <a:ext cx="26150" cy="304604"/>
            </a:xfrm>
            <a:prstGeom prst="straightConnector1">
              <a:avLst/>
            </a:prstGeom>
            <a:solidFill>
              <a:schemeClr val="accent1"/>
            </a:solidFill>
            <a:ln w="9525" cap="flat" cmpd="sng" algn="ctr">
              <a:solidFill>
                <a:schemeClr val="tx1"/>
              </a:solidFill>
              <a:prstDash val="solid"/>
              <a:round/>
              <a:headEnd type="none" w="med" len="med"/>
              <a:tailEnd type="triangle" w="sm" len="med"/>
            </a:ln>
            <a:effectLst/>
          </p:spPr>
        </p:cxnSp>
        <p:cxnSp>
          <p:nvCxnSpPr>
            <p:cNvPr id="182" name="Straight Arrow Connector 181">
              <a:extLst>
                <a:ext uri="{FF2B5EF4-FFF2-40B4-BE49-F238E27FC236}">
                  <a16:creationId xmlns:a16="http://schemas.microsoft.com/office/drawing/2014/main" id="{AE9A5FE2-CB42-C943-8950-E087CE983394}"/>
                </a:ext>
              </a:extLst>
            </p:cNvPr>
            <p:cNvCxnSpPr/>
            <p:nvPr/>
          </p:nvCxnSpPr>
          <p:spPr bwMode="auto">
            <a:xfrm>
              <a:off x="5163704" y="3996375"/>
              <a:ext cx="76668" cy="353574"/>
            </a:xfrm>
            <a:prstGeom prst="straightConnector1">
              <a:avLst/>
            </a:prstGeom>
            <a:solidFill>
              <a:schemeClr val="accent1"/>
            </a:solidFill>
            <a:ln w="9525" cap="flat" cmpd="sng" algn="ctr">
              <a:solidFill>
                <a:schemeClr val="tx1"/>
              </a:solidFill>
              <a:prstDash val="solid"/>
              <a:round/>
              <a:headEnd type="none" w="med" len="med"/>
              <a:tailEnd type="triangle" w="sm" len="med"/>
            </a:ln>
            <a:effectLst/>
          </p:spPr>
        </p:cxnSp>
        <p:sp>
          <p:nvSpPr>
            <p:cNvPr id="183" name="Rounded Rectangle 182">
              <a:extLst>
                <a:ext uri="{FF2B5EF4-FFF2-40B4-BE49-F238E27FC236}">
                  <a16:creationId xmlns:a16="http://schemas.microsoft.com/office/drawing/2014/main" id="{2714F531-6CD0-D74C-BF4B-8FC968790553}"/>
                </a:ext>
              </a:extLst>
            </p:cNvPr>
            <p:cNvSpPr/>
            <p:nvPr/>
          </p:nvSpPr>
          <p:spPr bwMode="auto">
            <a:xfrm>
              <a:off x="4961631" y="3800493"/>
              <a:ext cx="404147" cy="195881"/>
            </a:xfrm>
            <a:prstGeom prst="roundRect">
              <a:avLst/>
            </a:prstGeom>
            <a:solidFill>
              <a:schemeClr val="accent5">
                <a:lumMod val="60000"/>
                <a:lumOff val="40000"/>
              </a:schemeClr>
            </a:solidFill>
            <a:ln w="9525" cap="flat" cmpd="sng" algn="ctr">
              <a:solidFill>
                <a:schemeClr val="tx1"/>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8" eaLnBrk="0" fontAlgn="base" hangingPunct="0">
                <a:spcBef>
                  <a:spcPct val="0"/>
                </a:spcBef>
                <a:spcAft>
                  <a:spcPct val="0"/>
                </a:spcAft>
              </a:pPr>
              <a:r>
                <a:rPr lang="en-GB" sz="600" dirty="0"/>
                <a:t>group</a:t>
              </a:r>
              <a:endParaRPr lang="en-GB" sz="600" dirty="0">
                <a:latin typeface="Arial" charset="0"/>
                <a:ea typeface="ＭＳ Ｐゴシック" pitchFamily="1" charset="-128"/>
              </a:endParaRPr>
            </a:p>
          </p:txBody>
        </p:sp>
        <p:sp>
          <p:nvSpPr>
            <p:cNvPr id="184" name="Rounded Rectangle 183">
              <a:extLst>
                <a:ext uri="{FF2B5EF4-FFF2-40B4-BE49-F238E27FC236}">
                  <a16:creationId xmlns:a16="http://schemas.microsoft.com/office/drawing/2014/main" id="{60BD82E2-EA54-DE4E-ABA1-291B2246A9B3}"/>
                </a:ext>
              </a:extLst>
            </p:cNvPr>
            <p:cNvSpPr/>
            <p:nvPr/>
          </p:nvSpPr>
          <p:spPr bwMode="auto">
            <a:xfrm>
              <a:off x="5432994" y="3445278"/>
              <a:ext cx="404147" cy="195881"/>
            </a:xfrm>
            <a:prstGeom prst="roundRect">
              <a:avLst/>
            </a:prstGeom>
            <a:solidFill>
              <a:schemeClr val="accent5">
                <a:lumMod val="60000"/>
                <a:lumOff val="40000"/>
              </a:schemeClr>
            </a:solidFill>
            <a:ln w="9525" cap="flat" cmpd="sng" algn="ctr">
              <a:solidFill>
                <a:schemeClr val="tx1"/>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8" eaLnBrk="0" fontAlgn="base" hangingPunct="0">
                <a:spcBef>
                  <a:spcPct val="0"/>
                </a:spcBef>
                <a:spcAft>
                  <a:spcPct val="0"/>
                </a:spcAft>
              </a:pPr>
              <a:r>
                <a:rPr lang="en-GB" sz="600" dirty="0"/>
                <a:t>group</a:t>
              </a:r>
              <a:endParaRPr lang="en-GB" sz="600" dirty="0">
                <a:latin typeface="Arial" charset="0"/>
                <a:ea typeface="ＭＳ Ｐゴシック" pitchFamily="1" charset="-128"/>
              </a:endParaRPr>
            </a:p>
          </p:txBody>
        </p:sp>
        <p:cxnSp>
          <p:nvCxnSpPr>
            <p:cNvPr id="185" name="Straight Arrow Connector 184">
              <a:extLst>
                <a:ext uri="{FF2B5EF4-FFF2-40B4-BE49-F238E27FC236}">
                  <a16:creationId xmlns:a16="http://schemas.microsoft.com/office/drawing/2014/main" id="{BAA9AA6A-87FD-8743-9B61-C1B4A5C14028}"/>
                </a:ext>
              </a:extLst>
            </p:cNvPr>
            <p:cNvCxnSpPr/>
            <p:nvPr/>
          </p:nvCxnSpPr>
          <p:spPr>
            <a:xfrm flipH="1">
              <a:off x="5163704" y="3641160"/>
              <a:ext cx="471364" cy="159335"/>
            </a:xfrm>
            <a:prstGeom prst="straightConnector1">
              <a:avLst/>
            </a:prstGeom>
            <a:solidFill>
              <a:schemeClr val="accent1"/>
            </a:solidFill>
            <a:ln w="9525" cap="flat" cmpd="sng" algn="ctr">
              <a:solidFill>
                <a:schemeClr val="tx1"/>
              </a:solidFill>
              <a:prstDash val="solid"/>
              <a:round/>
              <a:headEnd type="none" w="med" len="med"/>
              <a:tailEnd type="triangle" w="sm" len="med"/>
            </a:ln>
            <a:effectLst/>
          </p:spPr>
        </p:cxnSp>
        <p:cxnSp>
          <p:nvCxnSpPr>
            <p:cNvPr id="186" name="Straight Arrow Connector 185">
              <a:extLst>
                <a:ext uri="{FF2B5EF4-FFF2-40B4-BE49-F238E27FC236}">
                  <a16:creationId xmlns:a16="http://schemas.microsoft.com/office/drawing/2014/main" id="{4BC3838E-A78D-594C-A9E8-93174AB0EF67}"/>
                </a:ext>
              </a:extLst>
            </p:cNvPr>
            <p:cNvCxnSpPr/>
            <p:nvPr/>
          </p:nvCxnSpPr>
          <p:spPr>
            <a:xfrm>
              <a:off x="5635030" y="3641158"/>
              <a:ext cx="2684" cy="162385"/>
            </a:xfrm>
            <a:prstGeom prst="straightConnector1">
              <a:avLst/>
            </a:prstGeom>
            <a:solidFill>
              <a:schemeClr val="accent1"/>
            </a:solidFill>
            <a:ln w="9525" cap="flat" cmpd="sng" algn="ctr">
              <a:solidFill>
                <a:schemeClr val="tx1"/>
              </a:solidFill>
              <a:prstDash val="solid"/>
              <a:round/>
              <a:headEnd type="none" w="med" len="med"/>
              <a:tailEnd type="triangle" w="sm" len="med"/>
            </a:ln>
            <a:effectLst/>
          </p:spPr>
        </p:cxnSp>
      </p:grpSp>
      <p:cxnSp>
        <p:nvCxnSpPr>
          <p:cNvPr id="187" name="Straight Arrow Connector 186">
            <a:extLst>
              <a:ext uri="{FF2B5EF4-FFF2-40B4-BE49-F238E27FC236}">
                <a16:creationId xmlns:a16="http://schemas.microsoft.com/office/drawing/2014/main" id="{18CF6B8C-AB5F-C147-A594-88DA0165CD1A}"/>
              </a:ext>
            </a:extLst>
          </p:cNvPr>
          <p:cNvCxnSpPr>
            <a:stCxn id="146" idx="2"/>
            <a:endCxn id="149" idx="0"/>
          </p:cNvCxnSpPr>
          <p:nvPr/>
        </p:nvCxnSpPr>
        <p:spPr>
          <a:xfrm flipH="1">
            <a:off x="4795632" y="3590279"/>
            <a:ext cx="240502" cy="215736"/>
          </a:xfrm>
          <a:prstGeom prst="straightConnector1">
            <a:avLst/>
          </a:prstGeom>
          <a:ln>
            <a:solidFill>
              <a:srgbClr val="002060"/>
            </a:solidFill>
            <a:prstDash val="sysDash"/>
            <a:tailEnd type="triangle"/>
          </a:ln>
          <a:effectLst/>
        </p:spPr>
        <p:style>
          <a:lnRef idx="2">
            <a:schemeClr val="accent1"/>
          </a:lnRef>
          <a:fillRef idx="0">
            <a:schemeClr val="accent1"/>
          </a:fillRef>
          <a:effectRef idx="1">
            <a:schemeClr val="accent1"/>
          </a:effectRef>
          <a:fontRef idx="minor">
            <a:schemeClr val="tx1"/>
          </a:fontRef>
        </p:style>
      </p:cxnSp>
      <p:cxnSp>
        <p:nvCxnSpPr>
          <p:cNvPr id="188" name="Straight Arrow Connector 187">
            <a:extLst>
              <a:ext uri="{FF2B5EF4-FFF2-40B4-BE49-F238E27FC236}">
                <a16:creationId xmlns:a16="http://schemas.microsoft.com/office/drawing/2014/main" id="{E08750CA-A91A-9D44-9609-8963039B3F5E}"/>
              </a:ext>
            </a:extLst>
          </p:cNvPr>
          <p:cNvCxnSpPr/>
          <p:nvPr/>
        </p:nvCxnSpPr>
        <p:spPr>
          <a:xfrm>
            <a:off x="6141913" y="3521574"/>
            <a:ext cx="130724" cy="262535"/>
          </a:xfrm>
          <a:prstGeom prst="straightConnector1">
            <a:avLst/>
          </a:prstGeom>
          <a:ln>
            <a:solidFill>
              <a:srgbClr val="002060"/>
            </a:solidFill>
            <a:prstDash val="sysDash"/>
            <a:tailEnd type="triangle"/>
          </a:ln>
          <a:effectLst/>
        </p:spPr>
        <p:style>
          <a:lnRef idx="2">
            <a:schemeClr val="accent1"/>
          </a:lnRef>
          <a:fillRef idx="0">
            <a:schemeClr val="accent1"/>
          </a:fillRef>
          <a:effectRef idx="1">
            <a:schemeClr val="accent1"/>
          </a:effectRef>
          <a:fontRef idx="minor">
            <a:schemeClr val="tx1"/>
          </a:fontRef>
        </p:style>
      </p:cxnSp>
      <p:grpSp>
        <p:nvGrpSpPr>
          <p:cNvPr id="189" name="Group 188">
            <a:extLst>
              <a:ext uri="{FF2B5EF4-FFF2-40B4-BE49-F238E27FC236}">
                <a16:creationId xmlns:a16="http://schemas.microsoft.com/office/drawing/2014/main" id="{859B09C3-0D79-254F-A2FC-0E5D2D553467}"/>
              </a:ext>
            </a:extLst>
          </p:cNvPr>
          <p:cNvGrpSpPr/>
          <p:nvPr/>
        </p:nvGrpSpPr>
        <p:grpSpPr>
          <a:xfrm>
            <a:off x="5636591" y="3784108"/>
            <a:ext cx="1257647" cy="929728"/>
            <a:chOff x="4785706" y="3115726"/>
            <a:chExt cx="1698723" cy="1493807"/>
          </a:xfrm>
        </p:grpSpPr>
        <p:sp>
          <p:nvSpPr>
            <p:cNvPr id="190" name="Rounded Rectangle 189">
              <a:extLst>
                <a:ext uri="{FF2B5EF4-FFF2-40B4-BE49-F238E27FC236}">
                  <a16:creationId xmlns:a16="http://schemas.microsoft.com/office/drawing/2014/main" id="{43B0C99D-F712-404E-999A-B358F1423B7C}"/>
                </a:ext>
              </a:extLst>
            </p:cNvPr>
            <p:cNvSpPr/>
            <p:nvPr/>
          </p:nvSpPr>
          <p:spPr bwMode="auto">
            <a:xfrm>
              <a:off x="4785706" y="3115726"/>
              <a:ext cx="1698723" cy="1493807"/>
            </a:xfrm>
            <a:prstGeom prst="roundRect">
              <a:avLst>
                <a:gd name="adj" fmla="val 8051"/>
              </a:avLst>
            </a:prstGeom>
            <a:solidFill>
              <a:srgbClr val="7030A0"/>
            </a:solidFill>
            <a:ln>
              <a:solidFill>
                <a:srgbClr val="99779D"/>
              </a:solidFill>
              <a:headEnd type="none" w="med" len="med"/>
              <a:tailEnd type="none" w="med" len="med"/>
            </a:ln>
          </p:spPr>
          <p:style>
            <a:lnRef idx="2">
              <a:schemeClr val="accent6">
                <a:shade val="50000"/>
              </a:schemeClr>
            </a:lnRef>
            <a:fillRef idx="1">
              <a:schemeClr val="accent6"/>
            </a:fillRef>
            <a:effectRef idx="0">
              <a:schemeClr val="accent6"/>
            </a:effectRef>
            <a:fontRef idx="minor">
              <a:schemeClr val="lt1"/>
            </a:fontRef>
          </p:style>
          <p:txBody>
            <a:bodyPr vert="horz" wrap="square" lIns="91440" tIns="45720" rIns="91440" bIns="45720" numCol="1" rtlCol="0" anchor="t" anchorCtr="0" compatLnSpc="1">
              <a:prstTxWarp prst="textNoShape">
                <a:avLst/>
              </a:prstTxWarp>
            </a:bodyPr>
            <a:lstStyle/>
            <a:p>
              <a:pPr defTabSz="914378" eaLnBrk="0" fontAlgn="base" hangingPunct="0">
                <a:spcBef>
                  <a:spcPct val="0"/>
                </a:spcBef>
                <a:spcAft>
                  <a:spcPct val="0"/>
                </a:spcAft>
              </a:pPr>
              <a:r>
                <a:rPr lang="en-GB" sz="600" dirty="0">
                  <a:solidFill>
                    <a:schemeClr val="tx1"/>
                  </a:solidFill>
                  <a:latin typeface="Arial" charset="0"/>
                  <a:ea typeface="ＭＳ Ｐゴシック" pitchFamily="1" charset="-128"/>
                </a:rPr>
                <a:t>POSIX Container</a:t>
              </a:r>
            </a:p>
          </p:txBody>
        </p:sp>
        <p:cxnSp>
          <p:nvCxnSpPr>
            <p:cNvPr id="191" name="Straight Arrow Connector 190">
              <a:extLst>
                <a:ext uri="{FF2B5EF4-FFF2-40B4-BE49-F238E27FC236}">
                  <a16:creationId xmlns:a16="http://schemas.microsoft.com/office/drawing/2014/main" id="{125EFD44-89EA-374B-89FF-25837E648B9B}"/>
                </a:ext>
              </a:extLst>
            </p:cNvPr>
            <p:cNvCxnSpPr/>
            <p:nvPr/>
          </p:nvCxnSpPr>
          <p:spPr>
            <a:xfrm>
              <a:off x="5636785" y="3641159"/>
              <a:ext cx="476730" cy="159335"/>
            </a:xfrm>
            <a:prstGeom prst="straightConnector1">
              <a:avLst/>
            </a:prstGeom>
            <a:solidFill>
              <a:schemeClr val="accent1"/>
            </a:solidFill>
            <a:ln w="9525" cap="flat" cmpd="sng" algn="ctr">
              <a:solidFill>
                <a:schemeClr val="tx1"/>
              </a:solidFill>
              <a:prstDash val="solid"/>
              <a:round/>
              <a:headEnd type="none" w="med" len="med"/>
              <a:tailEnd type="triangle" w="sm" len="med"/>
            </a:ln>
            <a:effectLst/>
          </p:spPr>
        </p:cxnSp>
        <p:sp>
          <p:nvSpPr>
            <p:cNvPr id="192" name="Rounded Rectangle 191">
              <a:extLst>
                <a:ext uri="{FF2B5EF4-FFF2-40B4-BE49-F238E27FC236}">
                  <a16:creationId xmlns:a16="http://schemas.microsoft.com/office/drawing/2014/main" id="{94BD12D4-0E15-1249-8168-92D98838A04C}"/>
                </a:ext>
              </a:extLst>
            </p:cNvPr>
            <p:cNvSpPr/>
            <p:nvPr/>
          </p:nvSpPr>
          <p:spPr bwMode="auto">
            <a:xfrm>
              <a:off x="5786038" y="4154068"/>
              <a:ext cx="404147" cy="195881"/>
            </a:xfrm>
            <a:prstGeom prst="roundRect">
              <a:avLst/>
            </a:prstGeom>
            <a:solidFill>
              <a:srgbClr val="8E74A0"/>
            </a:solidFill>
            <a:ln w="9525" cap="flat" cmpd="sng" algn="ctr">
              <a:solidFill>
                <a:schemeClr val="tx1"/>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8" eaLnBrk="0" fontAlgn="base" hangingPunct="0">
                <a:spcBef>
                  <a:spcPct val="0"/>
                </a:spcBef>
                <a:spcAft>
                  <a:spcPct val="0"/>
                </a:spcAft>
              </a:pPr>
              <a:r>
                <a:rPr lang="en-GB" sz="600" dirty="0"/>
                <a:t>data</a:t>
              </a:r>
              <a:endParaRPr lang="en-GB" sz="600" dirty="0">
                <a:latin typeface="Arial" charset="0"/>
                <a:ea typeface="ＭＳ Ｐゴシック" pitchFamily="1" charset="-128"/>
              </a:endParaRPr>
            </a:p>
          </p:txBody>
        </p:sp>
        <p:sp>
          <p:nvSpPr>
            <p:cNvPr id="193" name="Rounded Rectangle 192">
              <a:extLst>
                <a:ext uri="{FF2B5EF4-FFF2-40B4-BE49-F238E27FC236}">
                  <a16:creationId xmlns:a16="http://schemas.microsoft.com/office/drawing/2014/main" id="{DB72483D-9AC5-2F48-99B8-EBC3CA029739}"/>
                </a:ext>
              </a:extLst>
            </p:cNvPr>
            <p:cNvSpPr/>
            <p:nvPr/>
          </p:nvSpPr>
          <p:spPr bwMode="auto">
            <a:xfrm>
              <a:off x="5836556" y="4203038"/>
              <a:ext cx="404147" cy="195881"/>
            </a:xfrm>
            <a:prstGeom prst="roundRect">
              <a:avLst/>
            </a:prstGeom>
            <a:solidFill>
              <a:srgbClr val="8E74A0"/>
            </a:solidFill>
            <a:ln w="9525" cap="flat" cmpd="sng" algn="ctr">
              <a:solidFill>
                <a:schemeClr val="tx1"/>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8" eaLnBrk="0" fontAlgn="base" hangingPunct="0">
                <a:spcBef>
                  <a:spcPct val="0"/>
                </a:spcBef>
                <a:spcAft>
                  <a:spcPct val="0"/>
                </a:spcAft>
              </a:pPr>
              <a:r>
                <a:rPr lang="en-GB" sz="600" dirty="0"/>
                <a:t>data</a:t>
              </a:r>
              <a:endParaRPr lang="en-GB" sz="600" dirty="0">
                <a:latin typeface="Arial" charset="0"/>
                <a:ea typeface="ＭＳ Ｐゴシック" pitchFamily="1" charset="-128"/>
              </a:endParaRPr>
            </a:p>
          </p:txBody>
        </p:sp>
        <p:sp>
          <p:nvSpPr>
            <p:cNvPr id="194" name="Rounded Rectangle 193">
              <a:extLst>
                <a:ext uri="{FF2B5EF4-FFF2-40B4-BE49-F238E27FC236}">
                  <a16:creationId xmlns:a16="http://schemas.microsoft.com/office/drawing/2014/main" id="{7EB659E1-9783-384F-BD21-C81957A59DC2}"/>
                </a:ext>
              </a:extLst>
            </p:cNvPr>
            <p:cNvSpPr/>
            <p:nvPr/>
          </p:nvSpPr>
          <p:spPr bwMode="auto">
            <a:xfrm>
              <a:off x="5887074" y="4252008"/>
              <a:ext cx="404147" cy="195881"/>
            </a:xfrm>
            <a:prstGeom prst="roundRect">
              <a:avLst/>
            </a:prstGeom>
            <a:solidFill>
              <a:srgbClr val="8E74A0"/>
            </a:solidFill>
            <a:ln w="9525" cap="flat" cmpd="sng" algn="ctr">
              <a:solidFill>
                <a:schemeClr val="tx1"/>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8" eaLnBrk="0" fontAlgn="base" hangingPunct="0">
                <a:spcBef>
                  <a:spcPct val="0"/>
                </a:spcBef>
                <a:spcAft>
                  <a:spcPct val="0"/>
                </a:spcAft>
              </a:pPr>
              <a:r>
                <a:rPr lang="en-GB" sz="600" dirty="0"/>
                <a:t>data</a:t>
              </a:r>
              <a:endParaRPr lang="en-GB" sz="600" dirty="0">
                <a:latin typeface="Arial" charset="0"/>
                <a:ea typeface="ＭＳ Ｐゴシック" pitchFamily="1" charset="-128"/>
              </a:endParaRPr>
            </a:p>
          </p:txBody>
        </p:sp>
        <p:sp>
          <p:nvSpPr>
            <p:cNvPr id="195" name="Rounded Rectangle 194">
              <a:extLst>
                <a:ext uri="{FF2B5EF4-FFF2-40B4-BE49-F238E27FC236}">
                  <a16:creationId xmlns:a16="http://schemas.microsoft.com/office/drawing/2014/main" id="{8BA869E7-12B7-3949-BED7-C7A33236AB47}"/>
                </a:ext>
              </a:extLst>
            </p:cNvPr>
            <p:cNvSpPr/>
            <p:nvPr/>
          </p:nvSpPr>
          <p:spPr bwMode="auto">
            <a:xfrm>
              <a:off x="5937592" y="4300978"/>
              <a:ext cx="404147" cy="195881"/>
            </a:xfrm>
            <a:prstGeom prst="roundRect">
              <a:avLst/>
            </a:prstGeom>
            <a:solidFill>
              <a:srgbClr val="8E74A0"/>
            </a:solidFill>
            <a:ln w="9525" cap="flat" cmpd="sng" algn="ctr">
              <a:solidFill>
                <a:schemeClr val="tx1"/>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8" eaLnBrk="0" fontAlgn="base" hangingPunct="0">
                <a:spcBef>
                  <a:spcPct val="0"/>
                </a:spcBef>
                <a:spcAft>
                  <a:spcPct val="0"/>
                </a:spcAft>
              </a:pPr>
              <a:r>
                <a:rPr lang="en-GB" sz="600" dirty="0"/>
                <a:t>data</a:t>
              </a:r>
              <a:endParaRPr lang="en-GB" sz="600" dirty="0">
                <a:latin typeface="Arial" charset="0"/>
                <a:ea typeface="ＭＳ Ｐゴシック" pitchFamily="1" charset="-128"/>
              </a:endParaRPr>
            </a:p>
          </p:txBody>
        </p:sp>
        <p:sp>
          <p:nvSpPr>
            <p:cNvPr id="196" name="Rounded Rectangle 195">
              <a:extLst>
                <a:ext uri="{FF2B5EF4-FFF2-40B4-BE49-F238E27FC236}">
                  <a16:creationId xmlns:a16="http://schemas.microsoft.com/office/drawing/2014/main" id="{E58C297F-9000-E245-9A57-D5394902D908}"/>
                </a:ext>
              </a:extLst>
            </p:cNvPr>
            <p:cNvSpPr/>
            <p:nvPr/>
          </p:nvSpPr>
          <p:spPr bwMode="auto">
            <a:xfrm>
              <a:off x="5988111" y="4349949"/>
              <a:ext cx="404147" cy="195881"/>
            </a:xfrm>
            <a:prstGeom prst="roundRect">
              <a:avLst/>
            </a:prstGeom>
            <a:solidFill>
              <a:srgbClr val="8E74A0"/>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defTabSz="914378" eaLnBrk="0" fontAlgn="base" hangingPunct="0">
                <a:spcBef>
                  <a:spcPct val="0"/>
                </a:spcBef>
                <a:spcAft>
                  <a:spcPct val="0"/>
                </a:spcAft>
              </a:pPr>
              <a:r>
                <a:rPr lang="en-GB" sz="600" dirty="0"/>
                <a:t>file</a:t>
              </a:r>
              <a:endParaRPr lang="en-GB" sz="600" dirty="0">
                <a:latin typeface="Arial" charset="0"/>
                <a:ea typeface="ＭＳ Ｐゴシック" pitchFamily="1" charset="-128"/>
              </a:endParaRPr>
            </a:p>
          </p:txBody>
        </p:sp>
        <p:cxnSp>
          <p:nvCxnSpPr>
            <p:cNvPr id="197" name="Straight Arrow Connector 196">
              <a:extLst>
                <a:ext uri="{FF2B5EF4-FFF2-40B4-BE49-F238E27FC236}">
                  <a16:creationId xmlns:a16="http://schemas.microsoft.com/office/drawing/2014/main" id="{53101C4E-A5CF-DE4F-B4A0-8948663816C2}"/>
                </a:ext>
              </a:extLst>
            </p:cNvPr>
            <p:cNvCxnSpPr/>
            <p:nvPr/>
          </p:nvCxnSpPr>
          <p:spPr bwMode="auto">
            <a:xfrm flipH="1">
              <a:off x="5988112" y="3996375"/>
              <a:ext cx="125404" cy="157694"/>
            </a:xfrm>
            <a:prstGeom prst="straightConnector1">
              <a:avLst/>
            </a:prstGeom>
            <a:solidFill>
              <a:schemeClr val="accent1"/>
            </a:solidFill>
            <a:ln w="9525" cap="flat" cmpd="sng" algn="ctr">
              <a:solidFill>
                <a:schemeClr val="tx1"/>
              </a:solidFill>
              <a:prstDash val="solid"/>
              <a:round/>
              <a:headEnd type="none" w="med" len="med"/>
              <a:tailEnd type="triangle" w="sm" len="med"/>
            </a:ln>
            <a:effectLst/>
          </p:spPr>
        </p:cxnSp>
        <p:cxnSp>
          <p:nvCxnSpPr>
            <p:cNvPr id="198" name="Straight Arrow Connector 197">
              <a:extLst>
                <a:ext uri="{FF2B5EF4-FFF2-40B4-BE49-F238E27FC236}">
                  <a16:creationId xmlns:a16="http://schemas.microsoft.com/office/drawing/2014/main" id="{761D65FE-3073-6748-A6F7-9EE196215326}"/>
                </a:ext>
              </a:extLst>
            </p:cNvPr>
            <p:cNvCxnSpPr/>
            <p:nvPr/>
          </p:nvCxnSpPr>
          <p:spPr bwMode="auto">
            <a:xfrm flipH="1">
              <a:off x="6038628" y="3996375"/>
              <a:ext cx="74887" cy="206663"/>
            </a:xfrm>
            <a:prstGeom prst="straightConnector1">
              <a:avLst/>
            </a:prstGeom>
            <a:solidFill>
              <a:schemeClr val="accent1"/>
            </a:solidFill>
            <a:ln w="9525" cap="flat" cmpd="sng" algn="ctr">
              <a:solidFill>
                <a:schemeClr val="tx1"/>
              </a:solidFill>
              <a:prstDash val="solid"/>
              <a:round/>
              <a:headEnd type="none" w="med" len="med"/>
              <a:tailEnd type="triangle" w="sm" len="med"/>
            </a:ln>
            <a:effectLst/>
          </p:spPr>
        </p:cxnSp>
        <p:cxnSp>
          <p:nvCxnSpPr>
            <p:cNvPr id="199" name="Straight Arrow Connector 198">
              <a:extLst>
                <a:ext uri="{FF2B5EF4-FFF2-40B4-BE49-F238E27FC236}">
                  <a16:creationId xmlns:a16="http://schemas.microsoft.com/office/drawing/2014/main" id="{8182045F-13CA-5A40-A924-2E4FBFDEE7FC}"/>
                </a:ext>
              </a:extLst>
            </p:cNvPr>
            <p:cNvCxnSpPr/>
            <p:nvPr/>
          </p:nvCxnSpPr>
          <p:spPr bwMode="auto">
            <a:xfrm flipH="1">
              <a:off x="6089147" y="3996375"/>
              <a:ext cx="24369" cy="255634"/>
            </a:xfrm>
            <a:prstGeom prst="straightConnector1">
              <a:avLst/>
            </a:prstGeom>
            <a:solidFill>
              <a:schemeClr val="accent1"/>
            </a:solidFill>
            <a:ln w="9525" cap="flat" cmpd="sng" algn="ctr">
              <a:solidFill>
                <a:schemeClr val="tx1"/>
              </a:solidFill>
              <a:prstDash val="solid"/>
              <a:round/>
              <a:headEnd type="none" w="med" len="med"/>
              <a:tailEnd type="triangle" w="sm" len="med"/>
            </a:ln>
            <a:effectLst/>
          </p:spPr>
        </p:cxnSp>
        <p:cxnSp>
          <p:nvCxnSpPr>
            <p:cNvPr id="200" name="Straight Arrow Connector 199">
              <a:extLst>
                <a:ext uri="{FF2B5EF4-FFF2-40B4-BE49-F238E27FC236}">
                  <a16:creationId xmlns:a16="http://schemas.microsoft.com/office/drawing/2014/main" id="{1183B0A3-9D27-B641-A13C-F35AFE6650BB}"/>
                </a:ext>
              </a:extLst>
            </p:cNvPr>
            <p:cNvCxnSpPr/>
            <p:nvPr/>
          </p:nvCxnSpPr>
          <p:spPr bwMode="auto">
            <a:xfrm>
              <a:off x="6113516" y="3996375"/>
              <a:ext cx="26150" cy="304604"/>
            </a:xfrm>
            <a:prstGeom prst="straightConnector1">
              <a:avLst/>
            </a:prstGeom>
            <a:solidFill>
              <a:schemeClr val="accent1"/>
            </a:solidFill>
            <a:ln w="9525" cap="flat" cmpd="sng" algn="ctr">
              <a:solidFill>
                <a:schemeClr val="tx1"/>
              </a:solidFill>
              <a:prstDash val="solid"/>
              <a:round/>
              <a:headEnd type="none" w="med" len="med"/>
              <a:tailEnd type="triangle" w="sm" len="med"/>
            </a:ln>
            <a:effectLst/>
          </p:spPr>
        </p:cxnSp>
        <p:cxnSp>
          <p:nvCxnSpPr>
            <p:cNvPr id="201" name="Straight Arrow Connector 200">
              <a:extLst>
                <a:ext uri="{FF2B5EF4-FFF2-40B4-BE49-F238E27FC236}">
                  <a16:creationId xmlns:a16="http://schemas.microsoft.com/office/drawing/2014/main" id="{7F9322AA-27B2-444C-8140-CD88C13BDE69}"/>
                </a:ext>
              </a:extLst>
            </p:cNvPr>
            <p:cNvCxnSpPr/>
            <p:nvPr/>
          </p:nvCxnSpPr>
          <p:spPr bwMode="auto">
            <a:xfrm>
              <a:off x="6113516" y="3996375"/>
              <a:ext cx="76668" cy="353574"/>
            </a:xfrm>
            <a:prstGeom prst="straightConnector1">
              <a:avLst/>
            </a:prstGeom>
            <a:solidFill>
              <a:schemeClr val="accent1"/>
            </a:solidFill>
            <a:ln w="9525" cap="flat" cmpd="sng" algn="ctr">
              <a:solidFill>
                <a:schemeClr val="tx1"/>
              </a:solidFill>
              <a:prstDash val="solid"/>
              <a:round/>
              <a:headEnd type="none" w="med" len="med"/>
              <a:tailEnd type="triangle" w="sm" len="med"/>
            </a:ln>
            <a:effectLst/>
          </p:spPr>
        </p:cxnSp>
        <p:sp>
          <p:nvSpPr>
            <p:cNvPr id="202" name="Rounded Rectangle 201">
              <a:extLst>
                <a:ext uri="{FF2B5EF4-FFF2-40B4-BE49-F238E27FC236}">
                  <a16:creationId xmlns:a16="http://schemas.microsoft.com/office/drawing/2014/main" id="{FE0EF144-00C4-0440-BCAE-49AC0F49DE35}"/>
                </a:ext>
              </a:extLst>
            </p:cNvPr>
            <p:cNvSpPr/>
            <p:nvPr/>
          </p:nvSpPr>
          <p:spPr bwMode="auto">
            <a:xfrm>
              <a:off x="5911442" y="3800493"/>
              <a:ext cx="404147" cy="195881"/>
            </a:xfrm>
            <a:prstGeom prst="roundRect">
              <a:avLst/>
            </a:prstGeom>
            <a:solidFill>
              <a:srgbClr val="8E74A0"/>
            </a:solidFill>
            <a:ln w="9525" cap="flat" cmpd="sng" algn="ctr">
              <a:solidFill>
                <a:schemeClr val="tx1"/>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8" eaLnBrk="0" fontAlgn="base" hangingPunct="0">
                <a:spcBef>
                  <a:spcPct val="0"/>
                </a:spcBef>
                <a:spcAft>
                  <a:spcPct val="0"/>
                </a:spcAft>
              </a:pPr>
              <a:r>
                <a:rPr lang="en-GB" sz="600" dirty="0" err="1"/>
                <a:t>dir</a:t>
              </a:r>
              <a:endParaRPr lang="en-GB" sz="600" dirty="0">
                <a:latin typeface="Arial" charset="0"/>
                <a:ea typeface="ＭＳ Ｐゴシック" pitchFamily="1" charset="-128"/>
              </a:endParaRPr>
            </a:p>
          </p:txBody>
        </p:sp>
        <p:sp>
          <p:nvSpPr>
            <p:cNvPr id="203" name="Rounded Rectangle 202">
              <a:extLst>
                <a:ext uri="{FF2B5EF4-FFF2-40B4-BE49-F238E27FC236}">
                  <a16:creationId xmlns:a16="http://schemas.microsoft.com/office/drawing/2014/main" id="{7B0ADB97-5EFB-3843-828C-8F68B15409FB}"/>
                </a:ext>
              </a:extLst>
            </p:cNvPr>
            <p:cNvSpPr/>
            <p:nvPr/>
          </p:nvSpPr>
          <p:spPr bwMode="auto">
            <a:xfrm>
              <a:off x="5310275" y="4157118"/>
              <a:ext cx="404147" cy="195881"/>
            </a:xfrm>
            <a:prstGeom prst="roundRect">
              <a:avLst/>
            </a:prstGeom>
            <a:solidFill>
              <a:srgbClr val="8E74A0"/>
            </a:solidFill>
            <a:ln w="9525" cap="flat" cmpd="sng" algn="ctr">
              <a:solidFill>
                <a:schemeClr val="tx1"/>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8" eaLnBrk="0" fontAlgn="base" hangingPunct="0">
                <a:spcBef>
                  <a:spcPct val="0"/>
                </a:spcBef>
                <a:spcAft>
                  <a:spcPct val="0"/>
                </a:spcAft>
              </a:pPr>
              <a:r>
                <a:rPr lang="en-GB" sz="600" dirty="0"/>
                <a:t>data</a:t>
              </a:r>
              <a:endParaRPr lang="en-GB" sz="600" dirty="0">
                <a:latin typeface="Arial" charset="0"/>
                <a:ea typeface="ＭＳ Ｐゴシック" pitchFamily="1" charset="-128"/>
              </a:endParaRPr>
            </a:p>
          </p:txBody>
        </p:sp>
        <p:sp>
          <p:nvSpPr>
            <p:cNvPr id="204" name="Rounded Rectangle 203">
              <a:extLst>
                <a:ext uri="{FF2B5EF4-FFF2-40B4-BE49-F238E27FC236}">
                  <a16:creationId xmlns:a16="http://schemas.microsoft.com/office/drawing/2014/main" id="{B3F1046B-96CE-FD46-887C-68E5BC753F6B}"/>
                </a:ext>
              </a:extLst>
            </p:cNvPr>
            <p:cNvSpPr/>
            <p:nvPr/>
          </p:nvSpPr>
          <p:spPr bwMode="auto">
            <a:xfrm>
              <a:off x="5360791" y="4206088"/>
              <a:ext cx="404147" cy="195881"/>
            </a:xfrm>
            <a:prstGeom prst="roundRect">
              <a:avLst/>
            </a:prstGeom>
            <a:solidFill>
              <a:srgbClr val="8E74A0"/>
            </a:solidFill>
            <a:ln w="9525" cap="flat" cmpd="sng" algn="ctr">
              <a:solidFill>
                <a:schemeClr val="tx1"/>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8" eaLnBrk="0" fontAlgn="base" hangingPunct="0">
                <a:spcBef>
                  <a:spcPct val="0"/>
                </a:spcBef>
                <a:spcAft>
                  <a:spcPct val="0"/>
                </a:spcAft>
              </a:pPr>
              <a:r>
                <a:rPr lang="en-GB" sz="600" dirty="0"/>
                <a:t>data</a:t>
              </a:r>
              <a:endParaRPr lang="en-GB" sz="600" dirty="0">
                <a:latin typeface="Arial" charset="0"/>
                <a:ea typeface="ＭＳ Ｐゴシック" pitchFamily="1" charset="-128"/>
              </a:endParaRPr>
            </a:p>
          </p:txBody>
        </p:sp>
        <p:sp>
          <p:nvSpPr>
            <p:cNvPr id="205" name="Rounded Rectangle 204">
              <a:extLst>
                <a:ext uri="{FF2B5EF4-FFF2-40B4-BE49-F238E27FC236}">
                  <a16:creationId xmlns:a16="http://schemas.microsoft.com/office/drawing/2014/main" id="{B19778E8-6587-E742-8E1F-A54536E7FBDC}"/>
                </a:ext>
              </a:extLst>
            </p:cNvPr>
            <p:cNvSpPr/>
            <p:nvPr/>
          </p:nvSpPr>
          <p:spPr bwMode="auto">
            <a:xfrm>
              <a:off x="5411310" y="4255058"/>
              <a:ext cx="404147" cy="195881"/>
            </a:xfrm>
            <a:prstGeom prst="roundRect">
              <a:avLst/>
            </a:prstGeom>
            <a:solidFill>
              <a:srgbClr val="8E74A0"/>
            </a:solidFill>
            <a:ln w="9525" cap="flat" cmpd="sng" algn="ctr">
              <a:solidFill>
                <a:schemeClr val="tx1"/>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8" eaLnBrk="0" fontAlgn="base" hangingPunct="0">
                <a:spcBef>
                  <a:spcPct val="0"/>
                </a:spcBef>
                <a:spcAft>
                  <a:spcPct val="0"/>
                </a:spcAft>
              </a:pPr>
              <a:r>
                <a:rPr lang="en-GB" sz="600" dirty="0"/>
                <a:t>data</a:t>
              </a:r>
              <a:endParaRPr lang="en-GB" sz="600" dirty="0">
                <a:latin typeface="Arial" charset="0"/>
                <a:ea typeface="ＭＳ Ｐゴシック" pitchFamily="1" charset="-128"/>
              </a:endParaRPr>
            </a:p>
          </p:txBody>
        </p:sp>
        <p:sp>
          <p:nvSpPr>
            <p:cNvPr id="206" name="Rounded Rectangle 205">
              <a:extLst>
                <a:ext uri="{FF2B5EF4-FFF2-40B4-BE49-F238E27FC236}">
                  <a16:creationId xmlns:a16="http://schemas.microsoft.com/office/drawing/2014/main" id="{755952DF-5252-5A4F-AA94-E9E477271783}"/>
                </a:ext>
              </a:extLst>
            </p:cNvPr>
            <p:cNvSpPr/>
            <p:nvPr/>
          </p:nvSpPr>
          <p:spPr bwMode="auto">
            <a:xfrm>
              <a:off x="5461828" y="4304029"/>
              <a:ext cx="404147" cy="195881"/>
            </a:xfrm>
            <a:prstGeom prst="roundRect">
              <a:avLst/>
            </a:prstGeom>
            <a:solidFill>
              <a:srgbClr val="8E74A0"/>
            </a:solidFill>
            <a:ln w="9525" cap="flat" cmpd="sng" algn="ctr">
              <a:solidFill>
                <a:schemeClr val="tx1"/>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8" eaLnBrk="0" fontAlgn="base" hangingPunct="0">
                <a:spcBef>
                  <a:spcPct val="0"/>
                </a:spcBef>
                <a:spcAft>
                  <a:spcPct val="0"/>
                </a:spcAft>
              </a:pPr>
              <a:r>
                <a:rPr lang="en-GB" sz="600" dirty="0"/>
                <a:t>data</a:t>
              </a:r>
              <a:endParaRPr lang="en-GB" sz="600" dirty="0">
                <a:latin typeface="Arial" charset="0"/>
                <a:ea typeface="ＭＳ Ｐゴシック" pitchFamily="1" charset="-128"/>
              </a:endParaRPr>
            </a:p>
          </p:txBody>
        </p:sp>
        <p:sp>
          <p:nvSpPr>
            <p:cNvPr id="207" name="Rounded Rectangle 206">
              <a:extLst>
                <a:ext uri="{FF2B5EF4-FFF2-40B4-BE49-F238E27FC236}">
                  <a16:creationId xmlns:a16="http://schemas.microsoft.com/office/drawing/2014/main" id="{CC2FA205-1070-2B43-92E9-D20F44AEA2E0}"/>
                </a:ext>
              </a:extLst>
            </p:cNvPr>
            <p:cNvSpPr/>
            <p:nvPr/>
          </p:nvSpPr>
          <p:spPr bwMode="auto">
            <a:xfrm>
              <a:off x="5512347" y="4352998"/>
              <a:ext cx="404147" cy="195881"/>
            </a:xfrm>
            <a:prstGeom prst="roundRect">
              <a:avLst/>
            </a:prstGeom>
            <a:solidFill>
              <a:srgbClr val="8E74A0"/>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defTabSz="914378" eaLnBrk="0" fontAlgn="base" hangingPunct="0">
                <a:spcBef>
                  <a:spcPct val="0"/>
                </a:spcBef>
                <a:spcAft>
                  <a:spcPct val="0"/>
                </a:spcAft>
              </a:pPr>
              <a:r>
                <a:rPr lang="en-GB" sz="600" dirty="0"/>
                <a:t>file</a:t>
              </a:r>
              <a:endParaRPr lang="en-GB" sz="600" dirty="0">
                <a:latin typeface="Arial" charset="0"/>
                <a:ea typeface="ＭＳ Ｐゴシック" pitchFamily="1" charset="-128"/>
              </a:endParaRPr>
            </a:p>
          </p:txBody>
        </p:sp>
        <p:cxnSp>
          <p:nvCxnSpPr>
            <p:cNvPr id="208" name="Straight Arrow Connector 207">
              <a:extLst>
                <a:ext uri="{FF2B5EF4-FFF2-40B4-BE49-F238E27FC236}">
                  <a16:creationId xmlns:a16="http://schemas.microsoft.com/office/drawing/2014/main" id="{DF647350-1ECF-8D48-A4C3-463802288DD1}"/>
                </a:ext>
              </a:extLst>
            </p:cNvPr>
            <p:cNvCxnSpPr/>
            <p:nvPr/>
          </p:nvCxnSpPr>
          <p:spPr bwMode="auto">
            <a:xfrm flipH="1">
              <a:off x="5512348" y="3999424"/>
              <a:ext cx="125404" cy="157694"/>
            </a:xfrm>
            <a:prstGeom prst="straightConnector1">
              <a:avLst/>
            </a:prstGeom>
            <a:solidFill>
              <a:schemeClr val="accent1"/>
            </a:solidFill>
            <a:ln w="9525" cap="flat" cmpd="sng" algn="ctr">
              <a:solidFill>
                <a:schemeClr val="tx1"/>
              </a:solidFill>
              <a:prstDash val="solid"/>
              <a:round/>
              <a:headEnd type="none" w="med" len="med"/>
              <a:tailEnd type="triangle" w="sm" len="med"/>
            </a:ln>
            <a:effectLst/>
          </p:spPr>
        </p:cxnSp>
        <p:cxnSp>
          <p:nvCxnSpPr>
            <p:cNvPr id="209" name="Straight Arrow Connector 208">
              <a:extLst>
                <a:ext uri="{FF2B5EF4-FFF2-40B4-BE49-F238E27FC236}">
                  <a16:creationId xmlns:a16="http://schemas.microsoft.com/office/drawing/2014/main" id="{9DA9B372-C3F5-814D-BFCC-4A173782CCCE}"/>
                </a:ext>
              </a:extLst>
            </p:cNvPr>
            <p:cNvCxnSpPr/>
            <p:nvPr/>
          </p:nvCxnSpPr>
          <p:spPr bwMode="auto">
            <a:xfrm flipH="1">
              <a:off x="5562866" y="3999424"/>
              <a:ext cx="74887" cy="206663"/>
            </a:xfrm>
            <a:prstGeom prst="straightConnector1">
              <a:avLst/>
            </a:prstGeom>
            <a:solidFill>
              <a:schemeClr val="accent1"/>
            </a:solidFill>
            <a:ln w="9525" cap="flat" cmpd="sng" algn="ctr">
              <a:solidFill>
                <a:schemeClr val="tx1"/>
              </a:solidFill>
              <a:prstDash val="solid"/>
              <a:round/>
              <a:headEnd type="none" w="med" len="med"/>
              <a:tailEnd type="triangle" w="sm" len="med"/>
            </a:ln>
            <a:effectLst/>
          </p:spPr>
        </p:cxnSp>
        <p:cxnSp>
          <p:nvCxnSpPr>
            <p:cNvPr id="210" name="Straight Arrow Connector 209">
              <a:extLst>
                <a:ext uri="{FF2B5EF4-FFF2-40B4-BE49-F238E27FC236}">
                  <a16:creationId xmlns:a16="http://schemas.microsoft.com/office/drawing/2014/main" id="{78C394C5-F5C6-C742-9D58-FAD3F69907E9}"/>
                </a:ext>
              </a:extLst>
            </p:cNvPr>
            <p:cNvCxnSpPr/>
            <p:nvPr/>
          </p:nvCxnSpPr>
          <p:spPr bwMode="auto">
            <a:xfrm flipH="1">
              <a:off x="5613383" y="3999424"/>
              <a:ext cx="24369" cy="255634"/>
            </a:xfrm>
            <a:prstGeom prst="straightConnector1">
              <a:avLst/>
            </a:prstGeom>
            <a:solidFill>
              <a:schemeClr val="accent1"/>
            </a:solidFill>
            <a:ln w="9525" cap="flat" cmpd="sng" algn="ctr">
              <a:solidFill>
                <a:schemeClr val="tx1"/>
              </a:solidFill>
              <a:prstDash val="solid"/>
              <a:round/>
              <a:headEnd type="none" w="med" len="med"/>
              <a:tailEnd type="triangle" w="sm" len="med"/>
            </a:ln>
            <a:effectLst/>
          </p:spPr>
        </p:cxnSp>
        <p:cxnSp>
          <p:nvCxnSpPr>
            <p:cNvPr id="211" name="Straight Arrow Connector 210">
              <a:extLst>
                <a:ext uri="{FF2B5EF4-FFF2-40B4-BE49-F238E27FC236}">
                  <a16:creationId xmlns:a16="http://schemas.microsoft.com/office/drawing/2014/main" id="{F9B73E40-C2E5-E249-A1BD-A2C1F2B40FE0}"/>
                </a:ext>
              </a:extLst>
            </p:cNvPr>
            <p:cNvCxnSpPr/>
            <p:nvPr/>
          </p:nvCxnSpPr>
          <p:spPr bwMode="auto">
            <a:xfrm>
              <a:off x="5637752" y="3999424"/>
              <a:ext cx="26150" cy="304604"/>
            </a:xfrm>
            <a:prstGeom prst="straightConnector1">
              <a:avLst/>
            </a:prstGeom>
            <a:solidFill>
              <a:schemeClr val="accent1"/>
            </a:solidFill>
            <a:ln w="9525" cap="flat" cmpd="sng" algn="ctr">
              <a:solidFill>
                <a:schemeClr val="tx1"/>
              </a:solidFill>
              <a:prstDash val="solid"/>
              <a:round/>
              <a:headEnd type="none" w="med" len="med"/>
              <a:tailEnd type="triangle" w="sm" len="med"/>
            </a:ln>
            <a:effectLst/>
          </p:spPr>
        </p:cxnSp>
        <p:cxnSp>
          <p:nvCxnSpPr>
            <p:cNvPr id="212" name="Straight Arrow Connector 211">
              <a:extLst>
                <a:ext uri="{FF2B5EF4-FFF2-40B4-BE49-F238E27FC236}">
                  <a16:creationId xmlns:a16="http://schemas.microsoft.com/office/drawing/2014/main" id="{A362A283-F4B8-E046-8AEA-D56295059E9E}"/>
                </a:ext>
              </a:extLst>
            </p:cNvPr>
            <p:cNvCxnSpPr/>
            <p:nvPr/>
          </p:nvCxnSpPr>
          <p:spPr bwMode="auto">
            <a:xfrm>
              <a:off x="5637752" y="3999424"/>
              <a:ext cx="76668" cy="353574"/>
            </a:xfrm>
            <a:prstGeom prst="straightConnector1">
              <a:avLst/>
            </a:prstGeom>
            <a:solidFill>
              <a:schemeClr val="accent1"/>
            </a:solidFill>
            <a:ln w="9525" cap="flat" cmpd="sng" algn="ctr">
              <a:solidFill>
                <a:schemeClr val="tx1"/>
              </a:solidFill>
              <a:prstDash val="solid"/>
              <a:round/>
              <a:headEnd type="none" w="med" len="med"/>
              <a:tailEnd type="triangle" w="sm" len="med"/>
            </a:ln>
            <a:effectLst/>
          </p:spPr>
        </p:cxnSp>
        <p:sp>
          <p:nvSpPr>
            <p:cNvPr id="213" name="Rounded Rectangle 212">
              <a:extLst>
                <a:ext uri="{FF2B5EF4-FFF2-40B4-BE49-F238E27FC236}">
                  <a16:creationId xmlns:a16="http://schemas.microsoft.com/office/drawing/2014/main" id="{87FDE3D5-ACB2-894B-B9BE-A571606A22FC}"/>
                </a:ext>
              </a:extLst>
            </p:cNvPr>
            <p:cNvSpPr/>
            <p:nvPr/>
          </p:nvSpPr>
          <p:spPr bwMode="auto">
            <a:xfrm>
              <a:off x="5435678" y="3803543"/>
              <a:ext cx="404147" cy="195881"/>
            </a:xfrm>
            <a:prstGeom prst="roundRect">
              <a:avLst/>
            </a:prstGeom>
            <a:solidFill>
              <a:srgbClr val="8E74A0"/>
            </a:solidFill>
            <a:ln w="9525" cap="flat" cmpd="sng" algn="ctr">
              <a:solidFill>
                <a:schemeClr val="tx1"/>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8" eaLnBrk="0" fontAlgn="base" hangingPunct="0">
                <a:spcBef>
                  <a:spcPct val="0"/>
                </a:spcBef>
                <a:spcAft>
                  <a:spcPct val="0"/>
                </a:spcAft>
              </a:pPr>
              <a:r>
                <a:rPr lang="en-GB" sz="600" dirty="0" err="1"/>
                <a:t>dir</a:t>
              </a:r>
              <a:endParaRPr lang="en-GB" sz="600" dirty="0">
                <a:latin typeface="Arial" charset="0"/>
                <a:ea typeface="ＭＳ Ｐゴシック" pitchFamily="1" charset="-128"/>
              </a:endParaRPr>
            </a:p>
          </p:txBody>
        </p:sp>
        <p:sp>
          <p:nvSpPr>
            <p:cNvPr id="214" name="Rounded Rectangle 213">
              <a:extLst>
                <a:ext uri="{FF2B5EF4-FFF2-40B4-BE49-F238E27FC236}">
                  <a16:creationId xmlns:a16="http://schemas.microsoft.com/office/drawing/2014/main" id="{49757A07-C3E8-974C-AA77-F52973553809}"/>
                </a:ext>
              </a:extLst>
            </p:cNvPr>
            <p:cNvSpPr/>
            <p:nvPr/>
          </p:nvSpPr>
          <p:spPr bwMode="auto">
            <a:xfrm>
              <a:off x="4836227" y="4154068"/>
              <a:ext cx="404147" cy="195881"/>
            </a:xfrm>
            <a:prstGeom prst="roundRect">
              <a:avLst/>
            </a:prstGeom>
            <a:solidFill>
              <a:srgbClr val="8E74A0"/>
            </a:solidFill>
            <a:ln w="9525" cap="flat" cmpd="sng" algn="ctr">
              <a:solidFill>
                <a:schemeClr val="tx1"/>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8" eaLnBrk="0" fontAlgn="base" hangingPunct="0">
                <a:spcBef>
                  <a:spcPct val="0"/>
                </a:spcBef>
                <a:spcAft>
                  <a:spcPct val="0"/>
                </a:spcAft>
              </a:pPr>
              <a:r>
                <a:rPr lang="en-GB" sz="600" dirty="0"/>
                <a:t>data</a:t>
              </a:r>
              <a:endParaRPr lang="en-GB" sz="600" dirty="0">
                <a:latin typeface="Arial" charset="0"/>
                <a:ea typeface="ＭＳ Ｐゴシック" pitchFamily="1" charset="-128"/>
              </a:endParaRPr>
            </a:p>
          </p:txBody>
        </p:sp>
        <p:sp>
          <p:nvSpPr>
            <p:cNvPr id="215" name="Rounded Rectangle 214">
              <a:extLst>
                <a:ext uri="{FF2B5EF4-FFF2-40B4-BE49-F238E27FC236}">
                  <a16:creationId xmlns:a16="http://schemas.microsoft.com/office/drawing/2014/main" id="{74A48FCE-6DE0-6542-956A-82FA50B9B02D}"/>
                </a:ext>
              </a:extLst>
            </p:cNvPr>
            <p:cNvSpPr/>
            <p:nvPr/>
          </p:nvSpPr>
          <p:spPr bwMode="auto">
            <a:xfrm>
              <a:off x="4886744" y="4203038"/>
              <a:ext cx="404147" cy="195881"/>
            </a:xfrm>
            <a:prstGeom prst="roundRect">
              <a:avLst/>
            </a:prstGeom>
            <a:solidFill>
              <a:srgbClr val="8E74A0"/>
            </a:solidFill>
            <a:ln w="9525" cap="flat" cmpd="sng" algn="ctr">
              <a:solidFill>
                <a:schemeClr val="tx1"/>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8" eaLnBrk="0" fontAlgn="base" hangingPunct="0">
                <a:spcBef>
                  <a:spcPct val="0"/>
                </a:spcBef>
                <a:spcAft>
                  <a:spcPct val="0"/>
                </a:spcAft>
              </a:pPr>
              <a:r>
                <a:rPr lang="en-GB" sz="600" dirty="0"/>
                <a:t>data</a:t>
              </a:r>
              <a:endParaRPr lang="en-GB" sz="600" dirty="0">
                <a:latin typeface="Arial" charset="0"/>
                <a:ea typeface="ＭＳ Ｐゴシック" pitchFamily="1" charset="-128"/>
              </a:endParaRPr>
            </a:p>
          </p:txBody>
        </p:sp>
        <p:sp>
          <p:nvSpPr>
            <p:cNvPr id="216" name="Rounded Rectangle 215">
              <a:extLst>
                <a:ext uri="{FF2B5EF4-FFF2-40B4-BE49-F238E27FC236}">
                  <a16:creationId xmlns:a16="http://schemas.microsoft.com/office/drawing/2014/main" id="{6793B775-FADF-CA4E-B7F6-7BA81D10710C}"/>
                </a:ext>
              </a:extLst>
            </p:cNvPr>
            <p:cNvSpPr/>
            <p:nvPr/>
          </p:nvSpPr>
          <p:spPr bwMode="auto">
            <a:xfrm>
              <a:off x="4937262" y="4252008"/>
              <a:ext cx="404147" cy="195881"/>
            </a:xfrm>
            <a:prstGeom prst="roundRect">
              <a:avLst/>
            </a:prstGeom>
            <a:solidFill>
              <a:srgbClr val="8E74A0"/>
            </a:solidFill>
            <a:ln w="9525" cap="flat" cmpd="sng" algn="ctr">
              <a:solidFill>
                <a:schemeClr val="tx1"/>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8" eaLnBrk="0" fontAlgn="base" hangingPunct="0">
                <a:spcBef>
                  <a:spcPct val="0"/>
                </a:spcBef>
                <a:spcAft>
                  <a:spcPct val="0"/>
                </a:spcAft>
              </a:pPr>
              <a:r>
                <a:rPr lang="en-GB" sz="600" dirty="0"/>
                <a:t>data</a:t>
              </a:r>
              <a:endParaRPr lang="en-GB" sz="600" dirty="0">
                <a:latin typeface="Arial" charset="0"/>
                <a:ea typeface="ＭＳ Ｐゴシック" pitchFamily="1" charset="-128"/>
              </a:endParaRPr>
            </a:p>
          </p:txBody>
        </p:sp>
        <p:sp>
          <p:nvSpPr>
            <p:cNvPr id="217" name="Rounded Rectangle 216">
              <a:extLst>
                <a:ext uri="{FF2B5EF4-FFF2-40B4-BE49-F238E27FC236}">
                  <a16:creationId xmlns:a16="http://schemas.microsoft.com/office/drawing/2014/main" id="{8AED5CDE-2C27-5C41-8865-1CD1BCB70922}"/>
                </a:ext>
              </a:extLst>
            </p:cNvPr>
            <p:cNvSpPr/>
            <p:nvPr/>
          </p:nvSpPr>
          <p:spPr bwMode="auto">
            <a:xfrm>
              <a:off x="4987781" y="4300978"/>
              <a:ext cx="404147" cy="195881"/>
            </a:xfrm>
            <a:prstGeom prst="roundRect">
              <a:avLst/>
            </a:prstGeom>
            <a:solidFill>
              <a:srgbClr val="8E74A0"/>
            </a:solidFill>
            <a:ln w="9525" cap="flat" cmpd="sng" algn="ctr">
              <a:solidFill>
                <a:schemeClr val="tx1"/>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8" eaLnBrk="0" fontAlgn="base" hangingPunct="0">
                <a:spcBef>
                  <a:spcPct val="0"/>
                </a:spcBef>
                <a:spcAft>
                  <a:spcPct val="0"/>
                </a:spcAft>
              </a:pPr>
              <a:r>
                <a:rPr lang="en-GB" sz="600" dirty="0"/>
                <a:t>data</a:t>
              </a:r>
              <a:endParaRPr lang="en-GB" sz="600" dirty="0">
                <a:latin typeface="Arial" charset="0"/>
                <a:ea typeface="ＭＳ Ｐゴシック" pitchFamily="1" charset="-128"/>
              </a:endParaRPr>
            </a:p>
          </p:txBody>
        </p:sp>
        <p:sp>
          <p:nvSpPr>
            <p:cNvPr id="218" name="Rounded Rectangle 217">
              <a:extLst>
                <a:ext uri="{FF2B5EF4-FFF2-40B4-BE49-F238E27FC236}">
                  <a16:creationId xmlns:a16="http://schemas.microsoft.com/office/drawing/2014/main" id="{0AFE0B20-B61F-1541-8825-05AB8EF3C04D}"/>
                </a:ext>
              </a:extLst>
            </p:cNvPr>
            <p:cNvSpPr/>
            <p:nvPr/>
          </p:nvSpPr>
          <p:spPr bwMode="auto">
            <a:xfrm>
              <a:off x="5038299" y="4349949"/>
              <a:ext cx="404147" cy="195881"/>
            </a:xfrm>
            <a:prstGeom prst="roundRect">
              <a:avLst/>
            </a:prstGeom>
            <a:solidFill>
              <a:srgbClr val="8E74A0"/>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defTabSz="914378" eaLnBrk="0" fontAlgn="base" hangingPunct="0">
                <a:spcBef>
                  <a:spcPct val="0"/>
                </a:spcBef>
                <a:spcAft>
                  <a:spcPct val="0"/>
                </a:spcAft>
              </a:pPr>
              <a:r>
                <a:rPr lang="en-GB" sz="600" dirty="0"/>
                <a:t>file</a:t>
              </a:r>
              <a:endParaRPr lang="en-GB" sz="600" dirty="0">
                <a:latin typeface="Arial" charset="0"/>
                <a:ea typeface="ＭＳ Ｐゴシック" pitchFamily="1" charset="-128"/>
              </a:endParaRPr>
            </a:p>
          </p:txBody>
        </p:sp>
        <p:cxnSp>
          <p:nvCxnSpPr>
            <p:cNvPr id="219" name="Straight Arrow Connector 218">
              <a:extLst>
                <a:ext uri="{FF2B5EF4-FFF2-40B4-BE49-F238E27FC236}">
                  <a16:creationId xmlns:a16="http://schemas.microsoft.com/office/drawing/2014/main" id="{B0F4586B-5D84-E24E-8FB7-7EE4DAEE2540}"/>
                </a:ext>
              </a:extLst>
            </p:cNvPr>
            <p:cNvCxnSpPr/>
            <p:nvPr/>
          </p:nvCxnSpPr>
          <p:spPr bwMode="auto">
            <a:xfrm flipH="1">
              <a:off x="5038300" y="3996375"/>
              <a:ext cx="125404" cy="157694"/>
            </a:xfrm>
            <a:prstGeom prst="straightConnector1">
              <a:avLst/>
            </a:prstGeom>
            <a:solidFill>
              <a:schemeClr val="accent1"/>
            </a:solidFill>
            <a:ln w="9525" cap="flat" cmpd="sng" algn="ctr">
              <a:solidFill>
                <a:schemeClr val="tx1"/>
              </a:solidFill>
              <a:prstDash val="solid"/>
              <a:round/>
              <a:headEnd type="none" w="med" len="med"/>
              <a:tailEnd type="triangle" w="sm" len="med"/>
            </a:ln>
            <a:effectLst/>
          </p:spPr>
        </p:cxnSp>
        <p:cxnSp>
          <p:nvCxnSpPr>
            <p:cNvPr id="220" name="Straight Arrow Connector 219">
              <a:extLst>
                <a:ext uri="{FF2B5EF4-FFF2-40B4-BE49-F238E27FC236}">
                  <a16:creationId xmlns:a16="http://schemas.microsoft.com/office/drawing/2014/main" id="{D823C7EB-D41A-7B46-8F33-38439945967B}"/>
                </a:ext>
              </a:extLst>
            </p:cNvPr>
            <p:cNvCxnSpPr/>
            <p:nvPr/>
          </p:nvCxnSpPr>
          <p:spPr bwMode="auto">
            <a:xfrm flipH="1">
              <a:off x="5088817" y="3996375"/>
              <a:ext cx="74887" cy="206663"/>
            </a:xfrm>
            <a:prstGeom prst="straightConnector1">
              <a:avLst/>
            </a:prstGeom>
            <a:solidFill>
              <a:schemeClr val="accent1"/>
            </a:solidFill>
            <a:ln w="9525" cap="flat" cmpd="sng" algn="ctr">
              <a:solidFill>
                <a:schemeClr val="tx1"/>
              </a:solidFill>
              <a:prstDash val="solid"/>
              <a:round/>
              <a:headEnd type="none" w="med" len="med"/>
              <a:tailEnd type="triangle" w="sm" len="med"/>
            </a:ln>
            <a:effectLst/>
          </p:spPr>
        </p:cxnSp>
        <p:cxnSp>
          <p:nvCxnSpPr>
            <p:cNvPr id="221" name="Straight Arrow Connector 220">
              <a:extLst>
                <a:ext uri="{FF2B5EF4-FFF2-40B4-BE49-F238E27FC236}">
                  <a16:creationId xmlns:a16="http://schemas.microsoft.com/office/drawing/2014/main" id="{AA2DD237-7311-464A-AD77-416356BDBF37}"/>
                </a:ext>
              </a:extLst>
            </p:cNvPr>
            <p:cNvCxnSpPr/>
            <p:nvPr/>
          </p:nvCxnSpPr>
          <p:spPr bwMode="auto">
            <a:xfrm flipH="1">
              <a:off x="5139336" y="3996375"/>
              <a:ext cx="24369" cy="255634"/>
            </a:xfrm>
            <a:prstGeom prst="straightConnector1">
              <a:avLst/>
            </a:prstGeom>
            <a:solidFill>
              <a:schemeClr val="accent1"/>
            </a:solidFill>
            <a:ln w="9525" cap="flat" cmpd="sng" algn="ctr">
              <a:solidFill>
                <a:schemeClr val="tx1"/>
              </a:solidFill>
              <a:prstDash val="solid"/>
              <a:round/>
              <a:headEnd type="none" w="med" len="med"/>
              <a:tailEnd type="triangle" w="sm" len="med"/>
            </a:ln>
            <a:effectLst/>
          </p:spPr>
        </p:cxnSp>
        <p:cxnSp>
          <p:nvCxnSpPr>
            <p:cNvPr id="222" name="Straight Arrow Connector 221">
              <a:extLst>
                <a:ext uri="{FF2B5EF4-FFF2-40B4-BE49-F238E27FC236}">
                  <a16:creationId xmlns:a16="http://schemas.microsoft.com/office/drawing/2014/main" id="{B19FE582-4CC8-4C4A-B5B4-8A96ADBC283C}"/>
                </a:ext>
              </a:extLst>
            </p:cNvPr>
            <p:cNvCxnSpPr/>
            <p:nvPr/>
          </p:nvCxnSpPr>
          <p:spPr bwMode="auto">
            <a:xfrm>
              <a:off x="5163704" y="3996375"/>
              <a:ext cx="26150" cy="304604"/>
            </a:xfrm>
            <a:prstGeom prst="straightConnector1">
              <a:avLst/>
            </a:prstGeom>
            <a:solidFill>
              <a:schemeClr val="accent1"/>
            </a:solidFill>
            <a:ln w="9525" cap="flat" cmpd="sng" algn="ctr">
              <a:solidFill>
                <a:schemeClr val="tx1"/>
              </a:solidFill>
              <a:prstDash val="solid"/>
              <a:round/>
              <a:headEnd type="none" w="med" len="med"/>
              <a:tailEnd type="triangle" w="sm" len="med"/>
            </a:ln>
            <a:effectLst/>
          </p:spPr>
        </p:cxnSp>
        <p:cxnSp>
          <p:nvCxnSpPr>
            <p:cNvPr id="223" name="Straight Arrow Connector 222">
              <a:extLst>
                <a:ext uri="{FF2B5EF4-FFF2-40B4-BE49-F238E27FC236}">
                  <a16:creationId xmlns:a16="http://schemas.microsoft.com/office/drawing/2014/main" id="{B484CC07-B663-7E48-95C0-6565DA982D8B}"/>
                </a:ext>
              </a:extLst>
            </p:cNvPr>
            <p:cNvCxnSpPr/>
            <p:nvPr/>
          </p:nvCxnSpPr>
          <p:spPr bwMode="auto">
            <a:xfrm>
              <a:off x="5163704" y="3996375"/>
              <a:ext cx="76668" cy="353574"/>
            </a:xfrm>
            <a:prstGeom prst="straightConnector1">
              <a:avLst/>
            </a:prstGeom>
            <a:solidFill>
              <a:schemeClr val="accent1"/>
            </a:solidFill>
            <a:ln w="9525" cap="flat" cmpd="sng" algn="ctr">
              <a:solidFill>
                <a:schemeClr val="tx1"/>
              </a:solidFill>
              <a:prstDash val="solid"/>
              <a:round/>
              <a:headEnd type="none" w="med" len="med"/>
              <a:tailEnd type="triangle" w="sm" len="med"/>
            </a:ln>
            <a:effectLst/>
          </p:spPr>
        </p:cxnSp>
        <p:sp>
          <p:nvSpPr>
            <p:cNvPr id="224" name="Rounded Rectangle 223">
              <a:extLst>
                <a:ext uri="{FF2B5EF4-FFF2-40B4-BE49-F238E27FC236}">
                  <a16:creationId xmlns:a16="http://schemas.microsoft.com/office/drawing/2014/main" id="{92FA0275-22DD-744E-A65F-1F8ACA01CFC8}"/>
                </a:ext>
              </a:extLst>
            </p:cNvPr>
            <p:cNvSpPr/>
            <p:nvPr/>
          </p:nvSpPr>
          <p:spPr bwMode="auto">
            <a:xfrm>
              <a:off x="4961631" y="3800493"/>
              <a:ext cx="404147" cy="195881"/>
            </a:xfrm>
            <a:prstGeom prst="roundRect">
              <a:avLst/>
            </a:prstGeom>
            <a:solidFill>
              <a:srgbClr val="8E74A0"/>
            </a:solidFill>
            <a:ln w="9525" cap="flat" cmpd="sng" algn="ctr">
              <a:solidFill>
                <a:schemeClr val="tx1"/>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8" eaLnBrk="0" fontAlgn="base" hangingPunct="0">
                <a:spcBef>
                  <a:spcPct val="0"/>
                </a:spcBef>
                <a:spcAft>
                  <a:spcPct val="0"/>
                </a:spcAft>
              </a:pPr>
              <a:r>
                <a:rPr lang="en-GB" sz="600" dirty="0" err="1"/>
                <a:t>dir</a:t>
              </a:r>
              <a:endParaRPr lang="en-GB" sz="600" dirty="0">
                <a:latin typeface="Arial" charset="0"/>
                <a:ea typeface="ＭＳ Ｐゴシック" pitchFamily="1" charset="-128"/>
              </a:endParaRPr>
            </a:p>
          </p:txBody>
        </p:sp>
        <p:sp>
          <p:nvSpPr>
            <p:cNvPr id="225" name="Rounded Rectangle 224">
              <a:extLst>
                <a:ext uri="{FF2B5EF4-FFF2-40B4-BE49-F238E27FC236}">
                  <a16:creationId xmlns:a16="http://schemas.microsoft.com/office/drawing/2014/main" id="{58719C2A-5B44-4241-AA2A-605637BB97C8}"/>
                </a:ext>
              </a:extLst>
            </p:cNvPr>
            <p:cNvSpPr/>
            <p:nvPr/>
          </p:nvSpPr>
          <p:spPr bwMode="auto">
            <a:xfrm>
              <a:off x="5432994" y="3445278"/>
              <a:ext cx="404147" cy="195881"/>
            </a:xfrm>
            <a:prstGeom prst="roundRect">
              <a:avLst/>
            </a:prstGeom>
            <a:solidFill>
              <a:srgbClr val="8E74A0"/>
            </a:solidFill>
            <a:ln w="9525" cap="flat" cmpd="sng" algn="ctr">
              <a:solidFill>
                <a:schemeClr val="tx1"/>
              </a:solidFill>
              <a:prstDash val="solid"/>
              <a:round/>
              <a:headEnd type="none" w="med" len="med"/>
              <a:tailEnd type="none" w="med" len="med"/>
            </a:ln>
            <a:effectLst/>
          </p:spPr>
          <p:txBody>
            <a:bodyPr vert="horz" wrap="square" lIns="36000" tIns="0" rIns="36000" bIns="0" numCol="1" rtlCol="0" anchor="ctr" anchorCtr="1" compatLnSpc="1">
              <a:prstTxWarp prst="textNoShape">
                <a:avLst/>
              </a:prstTxWarp>
            </a:bodyPr>
            <a:lstStyle/>
            <a:p>
              <a:pPr defTabSz="914378" eaLnBrk="0" fontAlgn="base" hangingPunct="0">
                <a:spcBef>
                  <a:spcPct val="0"/>
                </a:spcBef>
                <a:spcAft>
                  <a:spcPct val="0"/>
                </a:spcAft>
              </a:pPr>
              <a:r>
                <a:rPr lang="en-GB" sz="600" dirty="0"/>
                <a:t>root</a:t>
              </a:r>
              <a:endParaRPr lang="en-GB" sz="600" dirty="0">
                <a:latin typeface="Arial" charset="0"/>
                <a:ea typeface="ＭＳ Ｐゴシック" pitchFamily="1" charset="-128"/>
              </a:endParaRPr>
            </a:p>
          </p:txBody>
        </p:sp>
        <p:cxnSp>
          <p:nvCxnSpPr>
            <p:cNvPr id="226" name="Straight Arrow Connector 225">
              <a:extLst>
                <a:ext uri="{FF2B5EF4-FFF2-40B4-BE49-F238E27FC236}">
                  <a16:creationId xmlns:a16="http://schemas.microsoft.com/office/drawing/2014/main" id="{024E1827-EF1C-DC41-B9FB-32F160DEAFE5}"/>
                </a:ext>
              </a:extLst>
            </p:cNvPr>
            <p:cNvCxnSpPr/>
            <p:nvPr/>
          </p:nvCxnSpPr>
          <p:spPr>
            <a:xfrm flipH="1">
              <a:off x="5163704" y="3641160"/>
              <a:ext cx="471364" cy="159335"/>
            </a:xfrm>
            <a:prstGeom prst="straightConnector1">
              <a:avLst/>
            </a:prstGeom>
            <a:solidFill>
              <a:schemeClr val="accent1"/>
            </a:solidFill>
            <a:ln w="9525" cap="flat" cmpd="sng" algn="ctr">
              <a:solidFill>
                <a:schemeClr val="tx1"/>
              </a:solidFill>
              <a:prstDash val="solid"/>
              <a:round/>
              <a:headEnd type="none" w="med" len="med"/>
              <a:tailEnd type="triangle" w="sm" len="med"/>
            </a:ln>
            <a:effectLst/>
          </p:spPr>
        </p:cxnSp>
        <p:cxnSp>
          <p:nvCxnSpPr>
            <p:cNvPr id="227" name="Straight Arrow Connector 226">
              <a:extLst>
                <a:ext uri="{FF2B5EF4-FFF2-40B4-BE49-F238E27FC236}">
                  <a16:creationId xmlns:a16="http://schemas.microsoft.com/office/drawing/2014/main" id="{38F21EB8-29B3-B946-8A4E-FF67CCA079D5}"/>
                </a:ext>
              </a:extLst>
            </p:cNvPr>
            <p:cNvCxnSpPr/>
            <p:nvPr/>
          </p:nvCxnSpPr>
          <p:spPr>
            <a:xfrm>
              <a:off x="5635030" y="3641158"/>
              <a:ext cx="2684" cy="162385"/>
            </a:xfrm>
            <a:prstGeom prst="straightConnector1">
              <a:avLst/>
            </a:prstGeom>
            <a:solidFill>
              <a:schemeClr val="accent1"/>
            </a:solidFill>
            <a:ln w="9525" cap="flat" cmpd="sng" algn="ctr">
              <a:solidFill>
                <a:schemeClr val="tx1"/>
              </a:solidFill>
              <a:prstDash val="solid"/>
              <a:round/>
              <a:headEnd type="none" w="med" len="med"/>
              <a:tailEnd type="triangle" w="sm" len="med"/>
            </a:ln>
            <a:effectLst/>
          </p:spPr>
        </p:cxnSp>
      </p:grpSp>
      <p:grpSp>
        <p:nvGrpSpPr>
          <p:cNvPr id="228" name="Group 227">
            <a:extLst>
              <a:ext uri="{FF2B5EF4-FFF2-40B4-BE49-F238E27FC236}">
                <a16:creationId xmlns:a16="http://schemas.microsoft.com/office/drawing/2014/main" id="{51FD273B-B9AA-1F4E-8248-CAC6F97C6A1C}"/>
              </a:ext>
            </a:extLst>
          </p:cNvPr>
          <p:cNvGrpSpPr/>
          <p:nvPr/>
        </p:nvGrpSpPr>
        <p:grpSpPr>
          <a:xfrm>
            <a:off x="7042160" y="3580331"/>
            <a:ext cx="1337070" cy="1133505"/>
            <a:chOff x="9389547" y="4773775"/>
            <a:chExt cx="1782760" cy="1511340"/>
          </a:xfrm>
        </p:grpSpPr>
        <p:cxnSp>
          <p:nvCxnSpPr>
            <p:cNvPr id="229" name="Straight Arrow Connector 228">
              <a:extLst>
                <a:ext uri="{FF2B5EF4-FFF2-40B4-BE49-F238E27FC236}">
                  <a16:creationId xmlns:a16="http://schemas.microsoft.com/office/drawing/2014/main" id="{5DB3B15C-7B43-6A4D-9112-015FE4F4912A}"/>
                </a:ext>
              </a:extLst>
            </p:cNvPr>
            <p:cNvCxnSpPr>
              <a:stCxn id="142" idx="2"/>
              <a:endCxn id="230" idx="0"/>
            </p:cNvCxnSpPr>
            <p:nvPr/>
          </p:nvCxnSpPr>
          <p:spPr>
            <a:xfrm>
              <a:off x="9807812" y="4773775"/>
              <a:ext cx="473115" cy="271703"/>
            </a:xfrm>
            <a:prstGeom prst="straightConnector1">
              <a:avLst/>
            </a:prstGeom>
            <a:ln>
              <a:solidFill>
                <a:srgbClr val="002060"/>
              </a:solidFill>
              <a:prstDash val="sysDash"/>
              <a:tailEnd type="triangle"/>
            </a:ln>
            <a:effectLst/>
          </p:spPr>
          <p:style>
            <a:lnRef idx="2">
              <a:schemeClr val="accent1"/>
            </a:lnRef>
            <a:fillRef idx="0">
              <a:schemeClr val="accent1"/>
            </a:fillRef>
            <a:effectRef idx="1">
              <a:schemeClr val="accent1"/>
            </a:effectRef>
            <a:fontRef idx="minor">
              <a:schemeClr val="tx1"/>
            </a:fontRef>
          </p:style>
        </p:cxnSp>
        <p:sp>
          <p:nvSpPr>
            <p:cNvPr id="230" name="Rounded Rectangle 229">
              <a:extLst>
                <a:ext uri="{FF2B5EF4-FFF2-40B4-BE49-F238E27FC236}">
                  <a16:creationId xmlns:a16="http://schemas.microsoft.com/office/drawing/2014/main" id="{A7F965FB-0D21-2E42-9CAA-BECBEF987F65}"/>
                </a:ext>
              </a:extLst>
            </p:cNvPr>
            <p:cNvSpPr/>
            <p:nvPr/>
          </p:nvSpPr>
          <p:spPr bwMode="auto">
            <a:xfrm>
              <a:off x="9389547" y="5045478"/>
              <a:ext cx="1782760" cy="1239637"/>
            </a:xfrm>
            <a:prstGeom prst="roundRect">
              <a:avLst>
                <a:gd name="adj" fmla="val 8051"/>
              </a:avLst>
            </a:prstGeom>
            <a:solidFill>
              <a:srgbClr val="C3D600"/>
            </a:solidFill>
            <a:ln>
              <a:headEnd type="none" w="med" len="med"/>
              <a:tailEnd type="none" w="med" len="med"/>
            </a:ln>
          </p:spPr>
          <p:style>
            <a:lnRef idx="2">
              <a:schemeClr val="accent6">
                <a:shade val="50000"/>
              </a:schemeClr>
            </a:lnRef>
            <a:fillRef idx="1">
              <a:schemeClr val="accent6"/>
            </a:fillRef>
            <a:effectRef idx="0">
              <a:schemeClr val="accent6"/>
            </a:effectRef>
            <a:fontRef idx="minor">
              <a:schemeClr val="lt1"/>
            </a:fontRef>
          </p:style>
          <p:txBody>
            <a:bodyPr vert="horz" wrap="square" lIns="91440" tIns="45720" rIns="91440" bIns="45720" numCol="1" rtlCol="0" anchor="t" anchorCtr="0" compatLnSpc="1">
              <a:prstTxWarp prst="textNoShape">
                <a:avLst/>
              </a:prstTxWarp>
            </a:bodyPr>
            <a:lstStyle/>
            <a:p>
              <a:pPr defTabSz="914378" eaLnBrk="0" fontAlgn="base" hangingPunct="0">
                <a:spcBef>
                  <a:spcPct val="0"/>
                </a:spcBef>
                <a:spcAft>
                  <a:spcPct val="0"/>
                </a:spcAft>
              </a:pPr>
              <a:r>
                <a:rPr lang="en-GB" sz="600" dirty="0">
                  <a:solidFill>
                    <a:schemeClr val="tx1"/>
                  </a:solidFill>
                  <a:latin typeface="Arial" charset="0"/>
                  <a:ea typeface="ＭＳ Ｐゴシック" pitchFamily="1" charset="-128"/>
                </a:rPr>
                <a:t>MPI-IO Container</a:t>
              </a:r>
            </a:p>
          </p:txBody>
        </p:sp>
        <p:sp>
          <p:nvSpPr>
            <p:cNvPr id="231" name="Rounded Rectangle 230">
              <a:extLst>
                <a:ext uri="{FF2B5EF4-FFF2-40B4-BE49-F238E27FC236}">
                  <a16:creationId xmlns:a16="http://schemas.microsoft.com/office/drawing/2014/main" id="{310C8304-6BED-9A4F-B3B5-2E01E459C28B}"/>
                </a:ext>
              </a:extLst>
            </p:cNvPr>
            <p:cNvSpPr/>
            <p:nvPr/>
          </p:nvSpPr>
          <p:spPr bwMode="auto">
            <a:xfrm>
              <a:off x="9494423" y="5776283"/>
              <a:ext cx="676656" cy="403903"/>
            </a:xfrm>
            <a:prstGeom prst="roundRect">
              <a:avLst/>
            </a:prstGeom>
            <a:solidFill>
              <a:srgbClr val="F4FF89"/>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defTabSz="914378" eaLnBrk="0" fontAlgn="base" hangingPunct="0">
                <a:spcBef>
                  <a:spcPct val="0"/>
                </a:spcBef>
                <a:spcAft>
                  <a:spcPct val="0"/>
                </a:spcAft>
              </a:pPr>
              <a:r>
                <a:rPr lang="en-GB" sz="600" dirty="0"/>
                <a:t>MPI-IO file</a:t>
              </a:r>
              <a:endParaRPr lang="en-GB" sz="600" dirty="0">
                <a:latin typeface="Arial" charset="0"/>
                <a:ea typeface="ＭＳ Ｐゴシック" pitchFamily="1" charset="-128"/>
              </a:endParaRPr>
            </a:p>
          </p:txBody>
        </p:sp>
        <p:sp>
          <p:nvSpPr>
            <p:cNvPr id="232" name="Rounded Rectangle 231">
              <a:extLst>
                <a:ext uri="{FF2B5EF4-FFF2-40B4-BE49-F238E27FC236}">
                  <a16:creationId xmlns:a16="http://schemas.microsoft.com/office/drawing/2014/main" id="{E0A50799-99E3-CB4E-8F16-749C7FC95507}"/>
                </a:ext>
              </a:extLst>
            </p:cNvPr>
            <p:cNvSpPr/>
            <p:nvPr/>
          </p:nvSpPr>
          <p:spPr bwMode="auto">
            <a:xfrm>
              <a:off x="9490401" y="5313008"/>
              <a:ext cx="1435520" cy="403903"/>
            </a:xfrm>
            <a:prstGeom prst="roundRect">
              <a:avLst/>
            </a:prstGeom>
            <a:solidFill>
              <a:srgbClr val="F4FF89"/>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defTabSz="914378" eaLnBrk="0" fontAlgn="base" hangingPunct="0">
                <a:spcBef>
                  <a:spcPct val="0"/>
                </a:spcBef>
                <a:spcAft>
                  <a:spcPct val="0"/>
                </a:spcAft>
              </a:pPr>
              <a:r>
                <a:rPr lang="en-GB" sz="600" dirty="0"/>
                <a:t>MPI-IO file</a:t>
              </a:r>
              <a:endParaRPr lang="en-GB" sz="600" dirty="0">
                <a:latin typeface="Arial" charset="0"/>
                <a:ea typeface="ＭＳ Ｐゴシック" pitchFamily="1" charset="-128"/>
              </a:endParaRPr>
            </a:p>
          </p:txBody>
        </p:sp>
        <p:sp>
          <p:nvSpPr>
            <p:cNvPr id="233" name="Rounded Rectangle 232">
              <a:extLst>
                <a:ext uri="{FF2B5EF4-FFF2-40B4-BE49-F238E27FC236}">
                  <a16:creationId xmlns:a16="http://schemas.microsoft.com/office/drawing/2014/main" id="{4ECDAA5A-C116-944A-A0F5-F6B7D64DFCF9}"/>
                </a:ext>
              </a:extLst>
            </p:cNvPr>
            <p:cNvSpPr/>
            <p:nvPr/>
          </p:nvSpPr>
          <p:spPr bwMode="auto">
            <a:xfrm>
              <a:off x="10249265" y="5775040"/>
              <a:ext cx="676656" cy="403903"/>
            </a:xfrm>
            <a:prstGeom prst="roundRect">
              <a:avLst/>
            </a:prstGeom>
            <a:solidFill>
              <a:srgbClr val="F4FF89"/>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defTabSz="914378" eaLnBrk="0" fontAlgn="base" hangingPunct="0">
                <a:spcBef>
                  <a:spcPct val="0"/>
                </a:spcBef>
                <a:spcAft>
                  <a:spcPct val="0"/>
                </a:spcAft>
              </a:pPr>
              <a:r>
                <a:rPr lang="en-GB" sz="600" dirty="0"/>
                <a:t>MPI-IO file</a:t>
              </a:r>
              <a:endParaRPr lang="en-GB" sz="600" dirty="0">
                <a:latin typeface="Arial" charset="0"/>
                <a:ea typeface="ＭＳ Ｐゴシック" pitchFamily="1" charset="-128"/>
              </a:endParaRPr>
            </a:p>
          </p:txBody>
        </p:sp>
      </p:grpSp>
      <p:sp>
        <p:nvSpPr>
          <p:cNvPr id="234" name="Rectangle 233">
            <a:extLst>
              <a:ext uri="{FF2B5EF4-FFF2-40B4-BE49-F238E27FC236}">
                <a16:creationId xmlns:a16="http://schemas.microsoft.com/office/drawing/2014/main" id="{70E11DCA-AE79-B043-9E39-F25ECA324387}"/>
              </a:ext>
            </a:extLst>
          </p:cNvPr>
          <p:cNvSpPr/>
          <p:nvPr/>
        </p:nvSpPr>
        <p:spPr>
          <a:xfrm>
            <a:off x="4522498" y="3071509"/>
            <a:ext cx="3188198" cy="581332"/>
          </a:xfrm>
          <a:prstGeom prst="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p>
        </p:txBody>
      </p:sp>
      <p:sp>
        <p:nvSpPr>
          <p:cNvPr id="235" name="TextBox 234">
            <a:extLst>
              <a:ext uri="{FF2B5EF4-FFF2-40B4-BE49-F238E27FC236}">
                <a16:creationId xmlns:a16="http://schemas.microsoft.com/office/drawing/2014/main" id="{ADD1B2C5-070B-A348-9EDB-EA6D7FD49EF0}"/>
              </a:ext>
            </a:extLst>
          </p:cNvPr>
          <p:cNvSpPr txBox="1"/>
          <p:nvPr/>
        </p:nvSpPr>
        <p:spPr>
          <a:xfrm>
            <a:off x="7673085" y="3142632"/>
            <a:ext cx="1524776" cy="400110"/>
          </a:xfrm>
          <a:prstGeom prst="rect">
            <a:avLst/>
          </a:prstGeom>
          <a:noFill/>
        </p:spPr>
        <p:txBody>
          <a:bodyPr wrap="none" rtlCol="0">
            <a:spAutoFit/>
          </a:bodyPr>
          <a:lstStyle/>
          <a:p>
            <a:r>
              <a:rPr lang="fr-FR" sz="1000" dirty="0"/>
              <a:t>file/</a:t>
            </a:r>
            <a:r>
              <a:rPr lang="fr-FR" sz="1000" dirty="0" err="1"/>
              <a:t>dir</a:t>
            </a:r>
            <a:r>
              <a:rPr lang="fr-FR" sz="1000" dirty="0"/>
              <a:t> </a:t>
            </a:r>
            <a:r>
              <a:rPr lang="fr-FR" sz="1000" dirty="0" err="1"/>
              <a:t>with</a:t>
            </a:r>
            <a:r>
              <a:rPr lang="fr-FR" sz="1000" dirty="0"/>
              <a:t> </a:t>
            </a:r>
            <a:r>
              <a:rPr lang="fr-FR" sz="1000" dirty="0" err="1"/>
              <a:t>special</a:t>
            </a:r>
            <a:br>
              <a:rPr lang="fr-FR" sz="1000" dirty="0"/>
            </a:br>
            <a:r>
              <a:rPr lang="fr-FR" sz="1000" dirty="0" err="1"/>
              <a:t>extended</a:t>
            </a:r>
            <a:r>
              <a:rPr lang="fr-FR" sz="1000" dirty="0"/>
              <a:t> </a:t>
            </a:r>
            <a:r>
              <a:rPr lang="fr-FR" sz="1000" dirty="0" err="1"/>
              <a:t>attribute</a:t>
            </a:r>
            <a:r>
              <a:rPr lang="fr-FR" sz="1000" dirty="0"/>
              <a:t> (EA)</a:t>
            </a:r>
          </a:p>
        </p:txBody>
      </p:sp>
    </p:spTree>
    <p:extLst>
      <p:ext uri="{BB962C8B-B14F-4D97-AF65-F5344CB8AC3E}">
        <p14:creationId xmlns:p14="http://schemas.microsoft.com/office/powerpoint/2010/main" val="399789180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C187820-62E6-E047-B340-F9175721943D}"/>
              </a:ext>
            </a:extLst>
          </p:cNvPr>
          <p:cNvSpPr>
            <a:spLocks noGrp="1"/>
          </p:cNvSpPr>
          <p:nvPr>
            <p:ph type="title"/>
          </p:nvPr>
        </p:nvSpPr>
        <p:spPr/>
        <p:txBody>
          <a:bodyPr/>
          <a:lstStyle/>
          <a:p>
            <a:r>
              <a:rPr lang="fr-FR" dirty="0" err="1"/>
              <a:t>What’s</a:t>
            </a:r>
            <a:r>
              <a:rPr lang="fr-FR" dirty="0"/>
              <a:t> </a:t>
            </a:r>
            <a:r>
              <a:rPr lang="fr-FR" dirty="0" err="1"/>
              <a:t>really</a:t>
            </a:r>
            <a:r>
              <a:rPr lang="fr-FR" dirty="0"/>
              <a:t> </a:t>
            </a:r>
            <a:r>
              <a:rPr lang="fr-FR" dirty="0" err="1"/>
              <a:t>stored</a:t>
            </a:r>
            <a:r>
              <a:rPr lang="fr-FR" dirty="0"/>
              <a:t> in the PFS?</a:t>
            </a:r>
          </a:p>
        </p:txBody>
      </p:sp>
      <p:sp>
        <p:nvSpPr>
          <p:cNvPr id="120" name="TextBox 119">
            <a:extLst>
              <a:ext uri="{FF2B5EF4-FFF2-40B4-BE49-F238E27FC236}">
                <a16:creationId xmlns:a16="http://schemas.microsoft.com/office/drawing/2014/main" id="{93054EEC-81B7-8D4F-92C0-30B17C551205}"/>
              </a:ext>
            </a:extLst>
          </p:cNvPr>
          <p:cNvSpPr txBox="1"/>
          <p:nvPr/>
        </p:nvSpPr>
        <p:spPr>
          <a:xfrm>
            <a:off x="3948610" y="958126"/>
            <a:ext cx="827471" cy="253916"/>
          </a:xfrm>
          <a:prstGeom prst="rect">
            <a:avLst/>
          </a:prstGeom>
          <a:noFill/>
        </p:spPr>
        <p:txBody>
          <a:bodyPr wrap="none" rtlCol="0">
            <a:spAutoFit/>
          </a:bodyPr>
          <a:lstStyle/>
          <a:p>
            <a:r>
              <a:rPr lang="en-US" sz="1050" dirty="0">
                <a:solidFill>
                  <a:schemeClr val="tx2"/>
                </a:solidFill>
                <a:cs typeface="Neo Sans Intel"/>
              </a:rPr>
              <a:t>/</a:t>
            </a:r>
            <a:r>
              <a:rPr lang="en-US" sz="1050" dirty="0" err="1">
                <a:solidFill>
                  <a:schemeClr val="tx2"/>
                </a:solidFill>
                <a:cs typeface="Neo Sans Intel"/>
              </a:rPr>
              <a:t>mnt</a:t>
            </a:r>
            <a:r>
              <a:rPr lang="en-US" sz="1050" dirty="0">
                <a:solidFill>
                  <a:schemeClr val="tx2"/>
                </a:solidFill>
                <a:cs typeface="Neo Sans Intel"/>
              </a:rPr>
              <a:t>/prod</a:t>
            </a:r>
          </a:p>
        </p:txBody>
      </p:sp>
      <p:cxnSp>
        <p:nvCxnSpPr>
          <p:cNvPr id="121" name="Straight Arrow Connector 120">
            <a:extLst>
              <a:ext uri="{FF2B5EF4-FFF2-40B4-BE49-F238E27FC236}">
                <a16:creationId xmlns:a16="http://schemas.microsoft.com/office/drawing/2014/main" id="{E611D1AA-FFAF-D94F-93F0-CEAC97AC47DF}"/>
              </a:ext>
            </a:extLst>
          </p:cNvPr>
          <p:cNvCxnSpPr/>
          <p:nvPr/>
        </p:nvCxnSpPr>
        <p:spPr>
          <a:xfrm flipH="1">
            <a:off x="3387437" y="1188958"/>
            <a:ext cx="587829" cy="503276"/>
          </a:xfrm>
          <a:prstGeom prst="straightConnector1">
            <a:avLst/>
          </a:prstGeom>
          <a:ln>
            <a:solidFill>
              <a:schemeClr val="tx2"/>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22" name="Straight Arrow Connector 121">
            <a:extLst>
              <a:ext uri="{FF2B5EF4-FFF2-40B4-BE49-F238E27FC236}">
                <a16:creationId xmlns:a16="http://schemas.microsoft.com/office/drawing/2014/main" id="{8D1D3757-1DA7-8841-A102-29554641CC98}"/>
              </a:ext>
            </a:extLst>
          </p:cNvPr>
          <p:cNvCxnSpPr>
            <a:stCxn id="120" idx="2"/>
            <a:endCxn id="125" idx="0"/>
          </p:cNvCxnSpPr>
          <p:nvPr/>
        </p:nvCxnSpPr>
        <p:spPr>
          <a:xfrm>
            <a:off x="4362346" y="1212042"/>
            <a:ext cx="7385" cy="470919"/>
          </a:xfrm>
          <a:prstGeom prst="straightConnector1">
            <a:avLst/>
          </a:prstGeom>
          <a:ln>
            <a:solidFill>
              <a:schemeClr val="tx2"/>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23" name="Straight Arrow Connector 122">
            <a:extLst>
              <a:ext uri="{FF2B5EF4-FFF2-40B4-BE49-F238E27FC236}">
                <a16:creationId xmlns:a16="http://schemas.microsoft.com/office/drawing/2014/main" id="{4686B4AA-F184-F140-B9AF-2544DF7FA470}"/>
              </a:ext>
            </a:extLst>
          </p:cNvPr>
          <p:cNvCxnSpPr/>
          <p:nvPr/>
        </p:nvCxnSpPr>
        <p:spPr>
          <a:xfrm>
            <a:off x="4722481" y="1131250"/>
            <a:ext cx="585359" cy="489732"/>
          </a:xfrm>
          <a:prstGeom prst="straightConnector1">
            <a:avLst/>
          </a:prstGeom>
          <a:ln>
            <a:solidFill>
              <a:schemeClr val="tx2"/>
            </a:solidFill>
            <a:tailEnd type="triangle"/>
          </a:ln>
          <a:effectLst/>
        </p:spPr>
        <p:style>
          <a:lnRef idx="2">
            <a:schemeClr val="accent1"/>
          </a:lnRef>
          <a:fillRef idx="0">
            <a:schemeClr val="accent1"/>
          </a:fillRef>
          <a:effectRef idx="1">
            <a:schemeClr val="accent1"/>
          </a:effectRef>
          <a:fontRef idx="minor">
            <a:schemeClr val="tx1"/>
          </a:fontRef>
        </p:style>
      </p:cxnSp>
      <p:sp>
        <p:nvSpPr>
          <p:cNvPr id="124" name="TextBox 123">
            <a:extLst>
              <a:ext uri="{FF2B5EF4-FFF2-40B4-BE49-F238E27FC236}">
                <a16:creationId xmlns:a16="http://schemas.microsoft.com/office/drawing/2014/main" id="{2A40A568-619D-5D42-9568-29954708CBCD}"/>
              </a:ext>
            </a:extLst>
          </p:cNvPr>
          <p:cNvSpPr txBox="1"/>
          <p:nvPr/>
        </p:nvSpPr>
        <p:spPr>
          <a:xfrm>
            <a:off x="3146866" y="1692235"/>
            <a:ext cx="508473" cy="253916"/>
          </a:xfrm>
          <a:prstGeom prst="rect">
            <a:avLst/>
          </a:prstGeom>
          <a:noFill/>
        </p:spPr>
        <p:txBody>
          <a:bodyPr wrap="none" rtlCol="0">
            <a:spAutoFit/>
          </a:bodyPr>
          <a:lstStyle/>
          <a:p>
            <a:r>
              <a:rPr lang="en-US" sz="1050" dirty="0">
                <a:solidFill>
                  <a:schemeClr val="tx2"/>
                </a:solidFill>
                <a:cs typeface="Neo Sans Intel"/>
              </a:rPr>
              <a:t>users</a:t>
            </a:r>
          </a:p>
        </p:txBody>
      </p:sp>
      <p:sp>
        <p:nvSpPr>
          <p:cNvPr id="125" name="TextBox 124">
            <a:extLst>
              <a:ext uri="{FF2B5EF4-FFF2-40B4-BE49-F238E27FC236}">
                <a16:creationId xmlns:a16="http://schemas.microsoft.com/office/drawing/2014/main" id="{8489DB22-85D1-2746-A751-682CBA044EFE}"/>
              </a:ext>
            </a:extLst>
          </p:cNvPr>
          <p:cNvSpPr txBox="1"/>
          <p:nvPr/>
        </p:nvSpPr>
        <p:spPr>
          <a:xfrm>
            <a:off x="4169997" y="1682961"/>
            <a:ext cx="399468" cy="253916"/>
          </a:xfrm>
          <a:prstGeom prst="rect">
            <a:avLst/>
          </a:prstGeom>
          <a:noFill/>
        </p:spPr>
        <p:txBody>
          <a:bodyPr wrap="none" rtlCol="0">
            <a:spAutoFit/>
          </a:bodyPr>
          <a:lstStyle/>
          <a:p>
            <a:r>
              <a:rPr lang="en-US" sz="1050" dirty="0">
                <a:solidFill>
                  <a:schemeClr val="tx2"/>
                </a:solidFill>
                <a:cs typeface="Neo Sans Intel"/>
              </a:rPr>
              <a:t>libs</a:t>
            </a:r>
          </a:p>
        </p:txBody>
      </p:sp>
      <p:sp>
        <p:nvSpPr>
          <p:cNvPr id="126" name="TextBox 125">
            <a:extLst>
              <a:ext uri="{FF2B5EF4-FFF2-40B4-BE49-F238E27FC236}">
                <a16:creationId xmlns:a16="http://schemas.microsoft.com/office/drawing/2014/main" id="{A95E3869-D92D-1C40-8A0B-6250A06BFA67}"/>
              </a:ext>
            </a:extLst>
          </p:cNvPr>
          <p:cNvSpPr txBox="1"/>
          <p:nvPr/>
        </p:nvSpPr>
        <p:spPr>
          <a:xfrm>
            <a:off x="5113028" y="1660878"/>
            <a:ext cx="676788" cy="253916"/>
          </a:xfrm>
          <a:prstGeom prst="rect">
            <a:avLst/>
          </a:prstGeom>
          <a:noFill/>
        </p:spPr>
        <p:txBody>
          <a:bodyPr wrap="none" rtlCol="0">
            <a:spAutoFit/>
          </a:bodyPr>
          <a:lstStyle/>
          <a:p>
            <a:r>
              <a:rPr lang="en-US" sz="1050" dirty="0">
                <a:solidFill>
                  <a:schemeClr val="tx2"/>
                </a:solidFill>
                <a:cs typeface="Neo Sans Intel"/>
              </a:rPr>
              <a:t>projects</a:t>
            </a:r>
          </a:p>
        </p:txBody>
      </p:sp>
      <p:cxnSp>
        <p:nvCxnSpPr>
          <p:cNvPr id="127" name="Straight Arrow Connector 126">
            <a:extLst>
              <a:ext uri="{FF2B5EF4-FFF2-40B4-BE49-F238E27FC236}">
                <a16:creationId xmlns:a16="http://schemas.microsoft.com/office/drawing/2014/main" id="{97CFB035-FAC9-584E-94DE-7CE382592D34}"/>
              </a:ext>
            </a:extLst>
          </p:cNvPr>
          <p:cNvCxnSpPr>
            <a:endCxn id="128" idx="0"/>
          </p:cNvCxnSpPr>
          <p:nvPr/>
        </p:nvCxnSpPr>
        <p:spPr>
          <a:xfrm flipH="1">
            <a:off x="2929124" y="1913794"/>
            <a:ext cx="325811" cy="533549"/>
          </a:xfrm>
          <a:prstGeom prst="straightConnector1">
            <a:avLst/>
          </a:prstGeom>
          <a:ln>
            <a:solidFill>
              <a:schemeClr val="tx2"/>
            </a:solidFill>
            <a:tailEnd type="triangle"/>
          </a:ln>
          <a:effectLst/>
        </p:spPr>
        <p:style>
          <a:lnRef idx="2">
            <a:schemeClr val="accent1"/>
          </a:lnRef>
          <a:fillRef idx="0">
            <a:schemeClr val="accent1"/>
          </a:fillRef>
          <a:effectRef idx="1">
            <a:schemeClr val="accent1"/>
          </a:effectRef>
          <a:fontRef idx="minor">
            <a:schemeClr val="tx1"/>
          </a:fontRef>
        </p:style>
      </p:cxnSp>
      <p:sp>
        <p:nvSpPr>
          <p:cNvPr id="128" name="TextBox 127">
            <a:extLst>
              <a:ext uri="{FF2B5EF4-FFF2-40B4-BE49-F238E27FC236}">
                <a16:creationId xmlns:a16="http://schemas.microsoft.com/office/drawing/2014/main" id="{8D569451-2194-DE48-9F39-10848178922A}"/>
              </a:ext>
            </a:extLst>
          </p:cNvPr>
          <p:cNvSpPr txBox="1"/>
          <p:nvPr/>
        </p:nvSpPr>
        <p:spPr>
          <a:xfrm>
            <a:off x="2690918" y="2447343"/>
            <a:ext cx="476412" cy="253916"/>
          </a:xfrm>
          <a:prstGeom prst="rect">
            <a:avLst/>
          </a:prstGeom>
          <a:noFill/>
        </p:spPr>
        <p:txBody>
          <a:bodyPr wrap="none" rtlCol="0">
            <a:spAutoFit/>
          </a:bodyPr>
          <a:lstStyle/>
          <a:p>
            <a:r>
              <a:rPr lang="en-US" sz="1050">
                <a:solidFill>
                  <a:schemeClr val="tx2"/>
                </a:solidFill>
                <a:cs typeface="Neo Sans Intel"/>
              </a:rPr>
              <a:t>Buzz</a:t>
            </a:r>
            <a:endParaRPr lang="en-US" sz="1050" dirty="0">
              <a:solidFill>
                <a:schemeClr val="tx2"/>
              </a:solidFill>
              <a:cs typeface="Neo Sans Intel"/>
            </a:endParaRPr>
          </a:p>
        </p:txBody>
      </p:sp>
      <p:cxnSp>
        <p:nvCxnSpPr>
          <p:cNvPr id="129" name="Straight Arrow Connector 128">
            <a:extLst>
              <a:ext uri="{FF2B5EF4-FFF2-40B4-BE49-F238E27FC236}">
                <a16:creationId xmlns:a16="http://schemas.microsoft.com/office/drawing/2014/main" id="{82C9A818-E375-F844-A0BB-39F4CBD22560}"/>
              </a:ext>
            </a:extLst>
          </p:cNvPr>
          <p:cNvCxnSpPr>
            <a:stCxn id="125" idx="2"/>
          </p:cNvCxnSpPr>
          <p:nvPr/>
        </p:nvCxnSpPr>
        <p:spPr>
          <a:xfrm flipH="1">
            <a:off x="4114442" y="1936877"/>
            <a:ext cx="255289" cy="489466"/>
          </a:xfrm>
          <a:prstGeom prst="straightConnector1">
            <a:avLst/>
          </a:prstGeom>
          <a:ln>
            <a:solidFill>
              <a:schemeClr val="tx2"/>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30" name="Straight Arrow Connector 129">
            <a:extLst>
              <a:ext uri="{FF2B5EF4-FFF2-40B4-BE49-F238E27FC236}">
                <a16:creationId xmlns:a16="http://schemas.microsoft.com/office/drawing/2014/main" id="{D3E5C560-DE0A-534F-AB0D-F4F5B7E64E94}"/>
              </a:ext>
            </a:extLst>
          </p:cNvPr>
          <p:cNvCxnSpPr>
            <a:stCxn id="125" idx="2"/>
          </p:cNvCxnSpPr>
          <p:nvPr/>
        </p:nvCxnSpPr>
        <p:spPr>
          <a:xfrm>
            <a:off x="4369731" y="1936877"/>
            <a:ext cx="208326" cy="470918"/>
          </a:xfrm>
          <a:prstGeom prst="straightConnector1">
            <a:avLst/>
          </a:prstGeom>
          <a:ln>
            <a:solidFill>
              <a:schemeClr val="tx2"/>
            </a:solidFill>
            <a:tailEnd type="triangle"/>
          </a:ln>
          <a:effectLst/>
        </p:spPr>
        <p:style>
          <a:lnRef idx="2">
            <a:schemeClr val="accent1"/>
          </a:lnRef>
          <a:fillRef idx="0">
            <a:schemeClr val="accent1"/>
          </a:fillRef>
          <a:effectRef idx="1">
            <a:schemeClr val="accent1"/>
          </a:effectRef>
          <a:fontRef idx="minor">
            <a:schemeClr val="tx1"/>
          </a:fontRef>
        </p:style>
      </p:cxnSp>
      <p:sp>
        <p:nvSpPr>
          <p:cNvPr id="131" name="TextBox 130">
            <a:extLst>
              <a:ext uri="{FF2B5EF4-FFF2-40B4-BE49-F238E27FC236}">
                <a16:creationId xmlns:a16="http://schemas.microsoft.com/office/drawing/2014/main" id="{7361B7F2-26D1-4C45-ACFE-403379C0DAC5}"/>
              </a:ext>
            </a:extLst>
          </p:cNvPr>
          <p:cNvSpPr txBox="1"/>
          <p:nvPr/>
        </p:nvSpPr>
        <p:spPr>
          <a:xfrm>
            <a:off x="3809803" y="2457471"/>
            <a:ext cx="582211" cy="253916"/>
          </a:xfrm>
          <a:prstGeom prst="rect">
            <a:avLst/>
          </a:prstGeom>
          <a:noFill/>
        </p:spPr>
        <p:txBody>
          <a:bodyPr wrap="none" rtlCol="0">
            <a:spAutoFit/>
          </a:bodyPr>
          <a:lstStyle/>
          <a:p>
            <a:r>
              <a:rPr lang="en-US" sz="1050" dirty="0" err="1">
                <a:solidFill>
                  <a:schemeClr val="tx2"/>
                </a:solidFill>
                <a:cs typeface="Neo Sans Intel"/>
              </a:rPr>
              <a:t>mkl.so</a:t>
            </a:r>
            <a:endParaRPr lang="en-US" sz="1050" dirty="0">
              <a:solidFill>
                <a:schemeClr val="tx2"/>
              </a:solidFill>
              <a:cs typeface="Neo Sans Intel"/>
            </a:endParaRPr>
          </a:p>
        </p:txBody>
      </p:sp>
      <p:sp>
        <p:nvSpPr>
          <p:cNvPr id="132" name="TextBox 131">
            <a:extLst>
              <a:ext uri="{FF2B5EF4-FFF2-40B4-BE49-F238E27FC236}">
                <a16:creationId xmlns:a16="http://schemas.microsoft.com/office/drawing/2014/main" id="{522B5EC4-1ECA-C344-BA32-DCE44E13F83A}"/>
              </a:ext>
            </a:extLst>
          </p:cNvPr>
          <p:cNvSpPr txBox="1"/>
          <p:nvPr/>
        </p:nvSpPr>
        <p:spPr>
          <a:xfrm>
            <a:off x="4392409" y="2453694"/>
            <a:ext cx="641522" cy="253916"/>
          </a:xfrm>
          <a:prstGeom prst="rect">
            <a:avLst/>
          </a:prstGeom>
          <a:noFill/>
        </p:spPr>
        <p:txBody>
          <a:bodyPr wrap="none" rtlCol="0">
            <a:spAutoFit/>
          </a:bodyPr>
          <a:lstStyle/>
          <a:p>
            <a:r>
              <a:rPr lang="en-US" sz="1050" dirty="0">
                <a:solidFill>
                  <a:schemeClr val="tx2"/>
                </a:solidFill>
                <a:cs typeface="Neo Sans Intel"/>
              </a:rPr>
              <a:t>hdf5.so</a:t>
            </a:r>
          </a:p>
        </p:txBody>
      </p:sp>
      <p:cxnSp>
        <p:nvCxnSpPr>
          <p:cNvPr id="133" name="Straight Arrow Connector 132">
            <a:extLst>
              <a:ext uri="{FF2B5EF4-FFF2-40B4-BE49-F238E27FC236}">
                <a16:creationId xmlns:a16="http://schemas.microsoft.com/office/drawing/2014/main" id="{702CB11D-2BB2-B64E-AB67-1E44EE724943}"/>
              </a:ext>
            </a:extLst>
          </p:cNvPr>
          <p:cNvCxnSpPr/>
          <p:nvPr/>
        </p:nvCxnSpPr>
        <p:spPr>
          <a:xfrm>
            <a:off x="5615710" y="1878641"/>
            <a:ext cx="638400" cy="503277"/>
          </a:xfrm>
          <a:prstGeom prst="straightConnector1">
            <a:avLst/>
          </a:prstGeom>
          <a:ln>
            <a:solidFill>
              <a:schemeClr val="tx2"/>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34" name="Straight Arrow Connector 133">
            <a:extLst>
              <a:ext uri="{FF2B5EF4-FFF2-40B4-BE49-F238E27FC236}">
                <a16:creationId xmlns:a16="http://schemas.microsoft.com/office/drawing/2014/main" id="{5D16BDED-2EA8-224B-A92D-C7C658E14C14}"/>
              </a:ext>
            </a:extLst>
          </p:cNvPr>
          <p:cNvCxnSpPr/>
          <p:nvPr/>
        </p:nvCxnSpPr>
        <p:spPr>
          <a:xfrm flipH="1">
            <a:off x="5416084" y="1878643"/>
            <a:ext cx="1" cy="503276"/>
          </a:xfrm>
          <a:prstGeom prst="straightConnector1">
            <a:avLst/>
          </a:prstGeom>
          <a:ln>
            <a:solidFill>
              <a:schemeClr val="tx2"/>
            </a:solidFill>
            <a:tailEnd type="triangle"/>
          </a:ln>
          <a:effectLst/>
        </p:spPr>
        <p:style>
          <a:lnRef idx="2">
            <a:schemeClr val="accent1"/>
          </a:lnRef>
          <a:fillRef idx="0">
            <a:schemeClr val="accent1"/>
          </a:fillRef>
          <a:effectRef idx="1">
            <a:schemeClr val="accent1"/>
          </a:effectRef>
          <a:fontRef idx="minor">
            <a:schemeClr val="tx1"/>
          </a:fontRef>
        </p:style>
      </p:cxnSp>
      <p:sp>
        <p:nvSpPr>
          <p:cNvPr id="135" name="TextBox 134">
            <a:extLst>
              <a:ext uri="{FF2B5EF4-FFF2-40B4-BE49-F238E27FC236}">
                <a16:creationId xmlns:a16="http://schemas.microsoft.com/office/drawing/2014/main" id="{FAD2AF58-CC3A-8449-9FCB-ABFC65D6FC57}"/>
              </a:ext>
            </a:extLst>
          </p:cNvPr>
          <p:cNvSpPr txBox="1"/>
          <p:nvPr/>
        </p:nvSpPr>
        <p:spPr>
          <a:xfrm>
            <a:off x="5249068" y="2459216"/>
            <a:ext cx="588623" cy="253916"/>
          </a:xfrm>
          <a:prstGeom prst="rect">
            <a:avLst/>
          </a:prstGeom>
          <a:noFill/>
        </p:spPr>
        <p:txBody>
          <a:bodyPr wrap="none" rtlCol="0">
            <a:spAutoFit/>
          </a:bodyPr>
          <a:lstStyle/>
          <a:p>
            <a:r>
              <a:rPr lang="en-US" sz="1050" dirty="0">
                <a:solidFill>
                  <a:schemeClr val="tx2"/>
                </a:solidFill>
                <a:cs typeface="Neo Sans Intel"/>
              </a:rPr>
              <a:t>Apollo</a:t>
            </a:r>
          </a:p>
        </p:txBody>
      </p:sp>
      <p:sp>
        <p:nvSpPr>
          <p:cNvPr id="136" name="TextBox 135">
            <a:extLst>
              <a:ext uri="{FF2B5EF4-FFF2-40B4-BE49-F238E27FC236}">
                <a16:creationId xmlns:a16="http://schemas.microsoft.com/office/drawing/2014/main" id="{01756BED-178C-7447-B58C-A6CF00296ACB}"/>
              </a:ext>
            </a:extLst>
          </p:cNvPr>
          <p:cNvSpPr txBox="1"/>
          <p:nvPr/>
        </p:nvSpPr>
        <p:spPr>
          <a:xfrm>
            <a:off x="6207092" y="2440391"/>
            <a:ext cx="612668" cy="253916"/>
          </a:xfrm>
          <a:prstGeom prst="rect">
            <a:avLst/>
          </a:prstGeom>
          <a:noFill/>
        </p:spPr>
        <p:txBody>
          <a:bodyPr wrap="none" rtlCol="0">
            <a:spAutoFit/>
          </a:bodyPr>
          <a:lstStyle/>
          <a:p>
            <a:r>
              <a:rPr lang="en-US" sz="1050" dirty="0">
                <a:solidFill>
                  <a:schemeClr val="tx2"/>
                </a:solidFill>
                <a:cs typeface="Neo Sans Intel"/>
              </a:rPr>
              <a:t>Gemini</a:t>
            </a:r>
          </a:p>
        </p:txBody>
      </p:sp>
      <p:cxnSp>
        <p:nvCxnSpPr>
          <p:cNvPr id="137" name="Straight Arrow Connector 136">
            <a:extLst>
              <a:ext uri="{FF2B5EF4-FFF2-40B4-BE49-F238E27FC236}">
                <a16:creationId xmlns:a16="http://schemas.microsoft.com/office/drawing/2014/main" id="{DA6C1416-B882-C845-98B1-A3D00ADAB458}"/>
              </a:ext>
            </a:extLst>
          </p:cNvPr>
          <p:cNvCxnSpPr/>
          <p:nvPr/>
        </p:nvCxnSpPr>
        <p:spPr>
          <a:xfrm flipH="1">
            <a:off x="2224856" y="2657176"/>
            <a:ext cx="587829" cy="503276"/>
          </a:xfrm>
          <a:prstGeom prst="straightConnector1">
            <a:avLst/>
          </a:prstGeom>
          <a:ln>
            <a:solidFill>
              <a:schemeClr val="tx2"/>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38" name="Straight Arrow Connector 137">
            <a:extLst>
              <a:ext uri="{FF2B5EF4-FFF2-40B4-BE49-F238E27FC236}">
                <a16:creationId xmlns:a16="http://schemas.microsoft.com/office/drawing/2014/main" id="{2568F7D0-BE78-D843-8AE9-7105EF558FEB}"/>
              </a:ext>
            </a:extLst>
          </p:cNvPr>
          <p:cNvCxnSpPr/>
          <p:nvPr/>
        </p:nvCxnSpPr>
        <p:spPr>
          <a:xfrm flipH="1">
            <a:off x="2906983" y="2666452"/>
            <a:ext cx="1" cy="503276"/>
          </a:xfrm>
          <a:prstGeom prst="straightConnector1">
            <a:avLst/>
          </a:prstGeom>
          <a:ln>
            <a:solidFill>
              <a:schemeClr val="tx2"/>
            </a:solidFill>
            <a:tailEnd type="triangle"/>
          </a:ln>
          <a:effectLst/>
        </p:spPr>
        <p:style>
          <a:lnRef idx="2">
            <a:schemeClr val="accent1"/>
          </a:lnRef>
          <a:fillRef idx="0">
            <a:schemeClr val="accent1"/>
          </a:fillRef>
          <a:effectRef idx="1">
            <a:schemeClr val="accent1"/>
          </a:effectRef>
          <a:fontRef idx="minor">
            <a:schemeClr val="tx1"/>
          </a:fontRef>
        </p:style>
      </p:cxnSp>
      <p:sp>
        <p:nvSpPr>
          <p:cNvPr id="139" name="TextBox 138">
            <a:extLst>
              <a:ext uri="{FF2B5EF4-FFF2-40B4-BE49-F238E27FC236}">
                <a16:creationId xmlns:a16="http://schemas.microsoft.com/office/drawing/2014/main" id="{DF301FD8-EE59-AF41-8B88-8909ED34AFCB}"/>
              </a:ext>
            </a:extLst>
          </p:cNvPr>
          <p:cNvSpPr txBox="1"/>
          <p:nvPr/>
        </p:nvSpPr>
        <p:spPr>
          <a:xfrm>
            <a:off x="1988318" y="3197076"/>
            <a:ext cx="470000" cy="253916"/>
          </a:xfrm>
          <a:prstGeom prst="rect">
            <a:avLst/>
          </a:prstGeom>
          <a:noFill/>
        </p:spPr>
        <p:txBody>
          <a:bodyPr wrap="none" rtlCol="0">
            <a:spAutoFit/>
          </a:bodyPr>
          <a:lstStyle/>
          <a:p>
            <a:r>
              <a:rPr lang="en-US" sz="1050" dirty="0">
                <a:solidFill>
                  <a:schemeClr val="tx2"/>
                </a:solidFill>
                <a:cs typeface="Neo Sans Intel"/>
              </a:rPr>
              <a:t>.</a:t>
            </a:r>
            <a:r>
              <a:rPr lang="en-US" sz="1050" dirty="0" err="1">
                <a:solidFill>
                  <a:schemeClr val="tx2"/>
                </a:solidFill>
                <a:cs typeface="Neo Sans Intel"/>
              </a:rPr>
              <a:t>shrc</a:t>
            </a:r>
            <a:endParaRPr lang="en-US" sz="1050" dirty="0">
              <a:solidFill>
                <a:schemeClr val="tx2"/>
              </a:solidFill>
              <a:cs typeface="Neo Sans Intel"/>
            </a:endParaRPr>
          </a:p>
        </p:txBody>
      </p:sp>
      <p:sp>
        <p:nvSpPr>
          <p:cNvPr id="140" name="TextBox 139">
            <a:extLst>
              <a:ext uri="{FF2B5EF4-FFF2-40B4-BE49-F238E27FC236}">
                <a16:creationId xmlns:a16="http://schemas.microsoft.com/office/drawing/2014/main" id="{98906B26-E747-324D-B55D-765D56D869B5}"/>
              </a:ext>
            </a:extLst>
          </p:cNvPr>
          <p:cNvSpPr txBox="1"/>
          <p:nvPr/>
        </p:nvSpPr>
        <p:spPr>
          <a:xfrm>
            <a:off x="2517686" y="3188782"/>
            <a:ext cx="845103" cy="253916"/>
          </a:xfrm>
          <a:prstGeom prst="rect">
            <a:avLst/>
          </a:prstGeom>
          <a:noFill/>
        </p:spPr>
        <p:txBody>
          <a:bodyPr wrap="none" rtlCol="0">
            <a:spAutoFit/>
          </a:bodyPr>
          <a:lstStyle/>
          <a:p>
            <a:r>
              <a:rPr lang="en-US" sz="1050" dirty="0" err="1">
                <a:solidFill>
                  <a:schemeClr val="tx2"/>
                </a:solidFill>
                <a:cs typeface="Neo Sans Intel"/>
              </a:rPr>
              <a:t>moon.mpg</a:t>
            </a:r>
            <a:endParaRPr lang="en-US" sz="1050" dirty="0">
              <a:solidFill>
                <a:schemeClr val="tx2"/>
              </a:solidFill>
              <a:cs typeface="Neo Sans Intel"/>
            </a:endParaRPr>
          </a:p>
        </p:txBody>
      </p:sp>
      <p:cxnSp>
        <p:nvCxnSpPr>
          <p:cNvPr id="141" name="Straight Arrow Connector 140">
            <a:extLst>
              <a:ext uri="{FF2B5EF4-FFF2-40B4-BE49-F238E27FC236}">
                <a16:creationId xmlns:a16="http://schemas.microsoft.com/office/drawing/2014/main" id="{E4EEACBA-5F64-E347-82C4-5870E9A5DA79}"/>
              </a:ext>
            </a:extLst>
          </p:cNvPr>
          <p:cNvCxnSpPr>
            <a:cxnSpLocks/>
          </p:cNvCxnSpPr>
          <p:nvPr/>
        </p:nvCxnSpPr>
        <p:spPr>
          <a:xfrm>
            <a:off x="6526790" y="2729698"/>
            <a:ext cx="547883" cy="467378"/>
          </a:xfrm>
          <a:prstGeom prst="straightConnector1">
            <a:avLst/>
          </a:prstGeom>
          <a:ln>
            <a:solidFill>
              <a:schemeClr val="tx2"/>
            </a:solidFill>
            <a:tailEnd type="triangle"/>
          </a:ln>
          <a:effectLst/>
        </p:spPr>
        <p:style>
          <a:lnRef idx="2">
            <a:schemeClr val="accent1"/>
          </a:lnRef>
          <a:fillRef idx="0">
            <a:schemeClr val="accent1"/>
          </a:fillRef>
          <a:effectRef idx="1">
            <a:schemeClr val="accent1"/>
          </a:effectRef>
          <a:fontRef idx="minor">
            <a:schemeClr val="tx1"/>
          </a:fontRef>
        </p:style>
      </p:cxnSp>
      <p:sp>
        <p:nvSpPr>
          <p:cNvPr id="142" name="TextBox 141">
            <a:extLst>
              <a:ext uri="{FF2B5EF4-FFF2-40B4-BE49-F238E27FC236}">
                <a16:creationId xmlns:a16="http://schemas.microsoft.com/office/drawing/2014/main" id="{822CB116-CF0D-DD43-92FF-7B751C1B1FEE}"/>
              </a:ext>
            </a:extLst>
          </p:cNvPr>
          <p:cNvSpPr txBox="1"/>
          <p:nvPr/>
        </p:nvSpPr>
        <p:spPr>
          <a:xfrm>
            <a:off x="6964565" y="3164833"/>
            <a:ext cx="782587" cy="415498"/>
          </a:xfrm>
          <a:prstGeom prst="rect">
            <a:avLst/>
          </a:prstGeom>
          <a:noFill/>
        </p:spPr>
        <p:txBody>
          <a:bodyPr wrap="none" rtlCol="0">
            <a:spAutoFit/>
          </a:bodyPr>
          <a:lstStyle/>
          <a:p>
            <a:r>
              <a:rPr lang="en-US" sz="1050" dirty="0" err="1">
                <a:solidFill>
                  <a:schemeClr val="accent6"/>
                </a:solidFill>
                <a:cs typeface="Neo Sans Intel"/>
              </a:rPr>
              <a:t>Simul.out</a:t>
            </a:r>
            <a:endParaRPr lang="en-US" sz="1050" dirty="0">
              <a:solidFill>
                <a:schemeClr val="accent6"/>
              </a:solidFill>
              <a:cs typeface="Neo Sans Intel"/>
            </a:endParaRPr>
          </a:p>
          <a:p>
            <a:r>
              <a:rPr lang="en-US" sz="1050" dirty="0">
                <a:solidFill>
                  <a:schemeClr val="accent6"/>
                </a:solidFill>
                <a:cs typeface="Neo Sans Intel"/>
              </a:rPr>
              <a:t>EA:CUUID</a:t>
            </a:r>
          </a:p>
        </p:txBody>
      </p:sp>
      <p:sp>
        <p:nvSpPr>
          <p:cNvPr id="143" name="TextBox 142">
            <a:extLst>
              <a:ext uri="{FF2B5EF4-FFF2-40B4-BE49-F238E27FC236}">
                <a16:creationId xmlns:a16="http://schemas.microsoft.com/office/drawing/2014/main" id="{78938C52-623F-8E4A-8981-7C82891FFBD9}"/>
              </a:ext>
            </a:extLst>
          </p:cNvPr>
          <p:cNvSpPr txBox="1"/>
          <p:nvPr/>
        </p:nvSpPr>
        <p:spPr>
          <a:xfrm>
            <a:off x="5802013" y="3157064"/>
            <a:ext cx="860775" cy="415498"/>
          </a:xfrm>
          <a:prstGeom prst="rect">
            <a:avLst/>
          </a:prstGeom>
          <a:noFill/>
        </p:spPr>
        <p:txBody>
          <a:bodyPr wrap="square" rtlCol="0">
            <a:spAutoFit/>
          </a:bodyPr>
          <a:lstStyle/>
          <a:p>
            <a:r>
              <a:rPr lang="en-US" sz="1050" dirty="0" err="1">
                <a:solidFill>
                  <a:srgbClr val="7030A0"/>
                </a:solidFill>
                <a:cs typeface="Neo Sans Intel"/>
              </a:rPr>
              <a:t>Result.dn</a:t>
            </a:r>
            <a:endParaRPr lang="en-US" sz="1050" dirty="0">
              <a:solidFill>
                <a:srgbClr val="7030A0"/>
              </a:solidFill>
              <a:cs typeface="Neo Sans Intel"/>
            </a:endParaRPr>
          </a:p>
          <a:p>
            <a:r>
              <a:rPr lang="en-US" sz="1050" dirty="0">
                <a:solidFill>
                  <a:srgbClr val="7030A0"/>
                </a:solidFill>
                <a:cs typeface="Neo Sans Intel"/>
              </a:rPr>
              <a:t>EA:CUUID</a:t>
            </a:r>
          </a:p>
        </p:txBody>
      </p:sp>
      <p:cxnSp>
        <p:nvCxnSpPr>
          <p:cNvPr id="144" name="Straight Arrow Connector 143">
            <a:extLst>
              <a:ext uri="{FF2B5EF4-FFF2-40B4-BE49-F238E27FC236}">
                <a16:creationId xmlns:a16="http://schemas.microsoft.com/office/drawing/2014/main" id="{935F3432-9065-4A47-991D-76D2ACC21D42}"/>
              </a:ext>
            </a:extLst>
          </p:cNvPr>
          <p:cNvCxnSpPr>
            <a:cxnSpLocks/>
          </p:cNvCxnSpPr>
          <p:nvPr/>
        </p:nvCxnSpPr>
        <p:spPr>
          <a:xfrm flipH="1">
            <a:off x="4944805" y="2729698"/>
            <a:ext cx="445323" cy="467378"/>
          </a:xfrm>
          <a:prstGeom prst="straightConnector1">
            <a:avLst/>
          </a:prstGeom>
          <a:ln>
            <a:solidFill>
              <a:schemeClr val="tx2"/>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45" name="Straight Arrow Connector 144">
            <a:extLst>
              <a:ext uri="{FF2B5EF4-FFF2-40B4-BE49-F238E27FC236}">
                <a16:creationId xmlns:a16="http://schemas.microsoft.com/office/drawing/2014/main" id="{2BC53C4E-8A32-8045-AD9F-3A019247223D}"/>
              </a:ext>
            </a:extLst>
          </p:cNvPr>
          <p:cNvCxnSpPr>
            <a:cxnSpLocks/>
          </p:cNvCxnSpPr>
          <p:nvPr/>
        </p:nvCxnSpPr>
        <p:spPr>
          <a:xfrm>
            <a:off x="5615710" y="2729698"/>
            <a:ext cx="504784" cy="396485"/>
          </a:xfrm>
          <a:prstGeom prst="straightConnector1">
            <a:avLst/>
          </a:prstGeom>
          <a:ln>
            <a:solidFill>
              <a:schemeClr val="tx2"/>
            </a:solidFill>
            <a:tailEnd type="triangle"/>
          </a:ln>
          <a:effectLst/>
        </p:spPr>
        <p:style>
          <a:lnRef idx="2">
            <a:schemeClr val="accent1"/>
          </a:lnRef>
          <a:fillRef idx="0">
            <a:schemeClr val="accent1"/>
          </a:fillRef>
          <a:effectRef idx="1">
            <a:schemeClr val="accent1"/>
          </a:effectRef>
          <a:fontRef idx="minor">
            <a:schemeClr val="tx1"/>
          </a:fontRef>
        </p:style>
      </p:cxnSp>
      <p:sp>
        <p:nvSpPr>
          <p:cNvPr id="146" name="TextBox 145">
            <a:extLst>
              <a:ext uri="{FF2B5EF4-FFF2-40B4-BE49-F238E27FC236}">
                <a16:creationId xmlns:a16="http://schemas.microsoft.com/office/drawing/2014/main" id="{4E4D1946-FF1C-9E4D-BE65-55BC47C35135}"/>
              </a:ext>
            </a:extLst>
          </p:cNvPr>
          <p:cNvSpPr txBox="1"/>
          <p:nvPr/>
        </p:nvSpPr>
        <p:spPr>
          <a:xfrm>
            <a:off x="4580761" y="3174781"/>
            <a:ext cx="910746" cy="415498"/>
          </a:xfrm>
          <a:prstGeom prst="rect">
            <a:avLst/>
          </a:prstGeom>
          <a:noFill/>
        </p:spPr>
        <p:txBody>
          <a:bodyPr wrap="square" rtlCol="0">
            <a:spAutoFit/>
          </a:bodyPr>
          <a:lstStyle/>
          <a:p>
            <a:r>
              <a:rPr lang="en-US" sz="1050" dirty="0">
                <a:solidFill>
                  <a:schemeClr val="accent5"/>
                </a:solidFill>
                <a:cs typeface="Neo Sans Intel"/>
              </a:rPr>
              <a:t>Simul.h5</a:t>
            </a:r>
          </a:p>
          <a:p>
            <a:r>
              <a:rPr lang="en-US" sz="1050" dirty="0">
                <a:solidFill>
                  <a:schemeClr val="accent5"/>
                </a:solidFill>
                <a:cs typeface="Neo Sans Intel"/>
              </a:rPr>
              <a:t>EA: CUUID</a:t>
            </a:r>
          </a:p>
        </p:txBody>
      </p:sp>
      <p:sp>
        <p:nvSpPr>
          <p:cNvPr id="147" name="TextBox 146">
            <a:extLst>
              <a:ext uri="{FF2B5EF4-FFF2-40B4-BE49-F238E27FC236}">
                <a16:creationId xmlns:a16="http://schemas.microsoft.com/office/drawing/2014/main" id="{B6DD170F-1437-3C4A-9FBD-AF55CF3766F4}"/>
              </a:ext>
            </a:extLst>
          </p:cNvPr>
          <p:cNvSpPr txBox="1"/>
          <p:nvPr/>
        </p:nvSpPr>
        <p:spPr>
          <a:xfrm>
            <a:off x="137490" y="1151320"/>
            <a:ext cx="2141933" cy="900246"/>
          </a:xfrm>
          <a:prstGeom prst="rect">
            <a:avLst/>
          </a:prstGeom>
          <a:noFill/>
        </p:spPr>
        <p:txBody>
          <a:bodyPr wrap="none" rtlCol="0">
            <a:spAutoFit/>
          </a:bodyPr>
          <a:lstStyle/>
          <a:p>
            <a:r>
              <a:rPr lang="en-US" sz="1050" dirty="0">
                <a:solidFill>
                  <a:schemeClr val="tx2"/>
                </a:solidFill>
                <a:cs typeface="Neo Sans Intel"/>
              </a:rPr>
              <a:t>Regular </a:t>
            </a:r>
            <a:r>
              <a:rPr lang="en-US" sz="1050" dirty="0" err="1">
                <a:solidFill>
                  <a:schemeClr val="tx2"/>
                </a:solidFill>
                <a:cs typeface="Neo Sans Intel"/>
              </a:rPr>
              <a:t>Lustre</a:t>
            </a:r>
            <a:r>
              <a:rPr lang="en-US" sz="1050" dirty="0">
                <a:solidFill>
                  <a:schemeClr val="tx2"/>
                </a:solidFill>
                <a:cs typeface="Neo Sans Intel"/>
              </a:rPr>
              <a:t> directories &amp; files</a:t>
            </a:r>
          </a:p>
          <a:p>
            <a:r>
              <a:rPr lang="en-US" sz="1050" dirty="0">
                <a:solidFill>
                  <a:schemeClr val="accent5"/>
                </a:solidFill>
                <a:cs typeface="Neo Sans Intel"/>
              </a:rPr>
              <a:t>HDF5 Container</a:t>
            </a:r>
          </a:p>
          <a:p>
            <a:r>
              <a:rPr lang="en-US" sz="1050" dirty="0">
                <a:solidFill>
                  <a:srgbClr val="7030A0"/>
                </a:solidFill>
                <a:cs typeface="Neo Sans Intel"/>
              </a:rPr>
              <a:t>DAOS POSIX Container</a:t>
            </a:r>
          </a:p>
          <a:p>
            <a:r>
              <a:rPr lang="en-US" sz="1050" dirty="0">
                <a:solidFill>
                  <a:schemeClr val="accent6"/>
                </a:solidFill>
                <a:cs typeface="Neo Sans Intel"/>
              </a:rPr>
              <a:t>DAOS MPI-IO Container</a:t>
            </a:r>
          </a:p>
          <a:p>
            <a:endParaRPr lang="en-US" sz="1050" dirty="0">
              <a:solidFill>
                <a:schemeClr val="accent2"/>
              </a:solidFill>
              <a:cs typeface="Neo Sans Intel"/>
            </a:endParaRPr>
          </a:p>
        </p:txBody>
      </p:sp>
      <p:sp>
        <p:nvSpPr>
          <p:cNvPr id="234" name="Rectangle 233">
            <a:extLst>
              <a:ext uri="{FF2B5EF4-FFF2-40B4-BE49-F238E27FC236}">
                <a16:creationId xmlns:a16="http://schemas.microsoft.com/office/drawing/2014/main" id="{70E11DCA-AE79-B043-9E39-F25ECA324387}"/>
              </a:ext>
            </a:extLst>
          </p:cNvPr>
          <p:cNvSpPr/>
          <p:nvPr/>
        </p:nvSpPr>
        <p:spPr>
          <a:xfrm>
            <a:off x="4522498" y="3071509"/>
            <a:ext cx="3188198" cy="581332"/>
          </a:xfrm>
          <a:prstGeom prst="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p>
        </p:txBody>
      </p:sp>
      <p:sp>
        <p:nvSpPr>
          <p:cNvPr id="235" name="TextBox 234">
            <a:extLst>
              <a:ext uri="{FF2B5EF4-FFF2-40B4-BE49-F238E27FC236}">
                <a16:creationId xmlns:a16="http://schemas.microsoft.com/office/drawing/2014/main" id="{ADD1B2C5-070B-A348-9EDB-EA6D7FD49EF0}"/>
              </a:ext>
            </a:extLst>
          </p:cNvPr>
          <p:cNvSpPr txBox="1"/>
          <p:nvPr/>
        </p:nvSpPr>
        <p:spPr>
          <a:xfrm>
            <a:off x="5416084" y="3756113"/>
            <a:ext cx="1264748" cy="276999"/>
          </a:xfrm>
          <a:prstGeom prst="rect">
            <a:avLst/>
          </a:prstGeom>
          <a:noFill/>
        </p:spPr>
        <p:txBody>
          <a:bodyPr wrap="square" rtlCol="0">
            <a:spAutoFit/>
          </a:bodyPr>
          <a:lstStyle/>
          <a:p>
            <a:r>
              <a:rPr lang="fr-FR" sz="1200" b="1" dirty="0" err="1"/>
              <a:t>Empty</a:t>
            </a:r>
            <a:r>
              <a:rPr lang="fr-FR" sz="1200" b="1" dirty="0"/>
              <a:t> file/</a:t>
            </a:r>
            <a:r>
              <a:rPr lang="fr-FR" sz="1200" b="1" dirty="0" err="1"/>
              <a:t>dir</a:t>
            </a:r>
            <a:r>
              <a:rPr lang="fr-FR" sz="1200" b="1" dirty="0"/>
              <a:t>!</a:t>
            </a:r>
          </a:p>
        </p:txBody>
      </p:sp>
    </p:spTree>
    <p:extLst>
      <p:ext uri="{BB962C8B-B14F-4D97-AF65-F5344CB8AC3E}">
        <p14:creationId xmlns:p14="http://schemas.microsoft.com/office/powerpoint/2010/main" val="11694684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6C5E673-F535-7B48-A13A-26352DDCCD54}"/>
              </a:ext>
            </a:extLst>
          </p:cNvPr>
          <p:cNvSpPr>
            <a:spLocks noGrp="1"/>
          </p:cNvSpPr>
          <p:nvPr>
            <p:ph type="sldNum" sz="quarter" idx="12"/>
          </p:nvPr>
        </p:nvSpPr>
        <p:spPr/>
        <p:txBody>
          <a:bodyPr/>
          <a:lstStyle/>
          <a:p>
            <a:fld id="{EE2556C5-CE8C-6547-B838-EA80C61A4AF7}" type="slidenum">
              <a:rPr lang="en-US" smtClean="0"/>
              <a:pPr/>
              <a:t>9</a:t>
            </a:fld>
            <a:endParaRPr lang="en-US" dirty="0"/>
          </a:p>
        </p:txBody>
      </p:sp>
      <p:sp>
        <p:nvSpPr>
          <p:cNvPr id="3" name="Title 2">
            <a:extLst>
              <a:ext uri="{FF2B5EF4-FFF2-40B4-BE49-F238E27FC236}">
                <a16:creationId xmlns:a16="http://schemas.microsoft.com/office/drawing/2014/main" id="{89AA0AF6-1F69-A747-814B-2C2C1E393737}"/>
              </a:ext>
            </a:extLst>
          </p:cNvPr>
          <p:cNvSpPr>
            <a:spLocks noGrp="1"/>
          </p:cNvSpPr>
          <p:nvPr>
            <p:ph type="title"/>
          </p:nvPr>
        </p:nvSpPr>
        <p:spPr/>
        <p:txBody>
          <a:bodyPr/>
          <a:lstStyle/>
          <a:p>
            <a:r>
              <a:rPr lang="fr-FR" dirty="0"/>
              <a:t>Use Case: </a:t>
            </a:r>
            <a:r>
              <a:rPr lang="fr-FR" dirty="0" err="1"/>
              <a:t>Readdir</a:t>
            </a:r>
            <a:r>
              <a:rPr lang="fr-FR" dirty="0"/>
              <a:t> Lustre Directory</a:t>
            </a:r>
          </a:p>
        </p:txBody>
      </p:sp>
      <p:sp>
        <p:nvSpPr>
          <p:cNvPr id="38" name="Rounded Rectangle 37">
            <a:extLst>
              <a:ext uri="{FF2B5EF4-FFF2-40B4-BE49-F238E27FC236}">
                <a16:creationId xmlns:a16="http://schemas.microsoft.com/office/drawing/2014/main" id="{DDEC1020-C8FC-0149-AFE9-207D7556BC92}"/>
              </a:ext>
            </a:extLst>
          </p:cNvPr>
          <p:cNvSpPr/>
          <p:nvPr/>
        </p:nvSpPr>
        <p:spPr>
          <a:xfrm>
            <a:off x="2072219" y="3938505"/>
            <a:ext cx="1382186" cy="663575"/>
          </a:xfrm>
          <a:prstGeom prst="roundRect">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t>DAOS</a:t>
            </a:r>
          </a:p>
        </p:txBody>
      </p:sp>
      <p:sp>
        <p:nvSpPr>
          <p:cNvPr id="39" name="Rounded Rectangle 38">
            <a:extLst>
              <a:ext uri="{FF2B5EF4-FFF2-40B4-BE49-F238E27FC236}">
                <a16:creationId xmlns:a16="http://schemas.microsoft.com/office/drawing/2014/main" id="{F452CE7E-254D-7949-90C1-2147F3286147}"/>
              </a:ext>
            </a:extLst>
          </p:cNvPr>
          <p:cNvSpPr/>
          <p:nvPr/>
        </p:nvSpPr>
        <p:spPr>
          <a:xfrm>
            <a:off x="6272317" y="1746300"/>
            <a:ext cx="1382186" cy="663575"/>
          </a:xfrm>
          <a:prstGeom prst="roundRect">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err="1"/>
              <a:t>Lustre</a:t>
            </a:r>
            <a:endParaRPr lang="en-US" sz="1400" dirty="0"/>
          </a:p>
        </p:txBody>
      </p:sp>
      <p:sp>
        <p:nvSpPr>
          <p:cNvPr id="15" name="Rectangle 14">
            <a:extLst>
              <a:ext uri="{FF2B5EF4-FFF2-40B4-BE49-F238E27FC236}">
                <a16:creationId xmlns:a16="http://schemas.microsoft.com/office/drawing/2014/main" id="{30E34F80-87E8-2541-8F35-6E1141DE57E8}"/>
              </a:ext>
            </a:extLst>
          </p:cNvPr>
          <p:cNvSpPr/>
          <p:nvPr/>
        </p:nvSpPr>
        <p:spPr>
          <a:xfrm>
            <a:off x="1056046" y="1342177"/>
            <a:ext cx="3305494" cy="1487033"/>
          </a:xfrm>
          <a:prstGeom prst="rect">
            <a:avLst/>
          </a:prstGeom>
          <a:noFill/>
          <a:ln w="9525" cap="flat" cmpd="sng" algn="ctr">
            <a:solidFill>
              <a:sysClr val="windowText" lastClr="000000"/>
            </a:solidFill>
            <a:prstDash val="das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dirty="0">
              <a:ln>
                <a:noFill/>
              </a:ln>
              <a:solidFill>
                <a:prstClr val="white"/>
              </a:solidFill>
              <a:effectLst/>
              <a:uLnTx/>
              <a:uFillTx/>
            </a:endParaRPr>
          </a:p>
        </p:txBody>
      </p:sp>
      <p:sp>
        <p:nvSpPr>
          <p:cNvPr id="16" name="Rectangle 15">
            <a:extLst>
              <a:ext uri="{FF2B5EF4-FFF2-40B4-BE49-F238E27FC236}">
                <a16:creationId xmlns:a16="http://schemas.microsoft.com/office/drawing/2014/main" id="{FC870F4F-4678-F44E-9202-49BBAC1FAE6A}"/>
              </a:ext>
            </a:extLst>
          </p:cNvPr>
          <p:cNvSpPr/>
          <p:nvPr/>
        </p:nvSpPr>
        <p:spPr>
          <a:xfrm>
            <a:off x="1111682" y="1417884"/>
            <a:ext cx="1035899" cy="1358812"/>
          </a:xfrm>
          <a:prstGeom prst="rect">
            <a:avLst/>
          </a:prstGeom>
          <a:solidFill>
            <a:schemeClr val="bg2">
              <a:lumMod val="50000"/>
            </a:schemeClr>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prstClr val="white"/>
                </a:solidFill>
                <a:effectLst/>
                <a:uLnTx/>
                <a:uFillTx/>
              </a:rPr>
              <a:t>Application</a:t>
            </a:r>
          </a:p>
          <a:p>
            <a:pPr marL="0" marR="0" lvl="0" indent="0" algn="ctr" defTabSz="914400" eaLnBrk="1" fontAlgn="auto" latinLnBrk="0" hangingPunct="1">
              <a:lnSpc>
                <a:spcPct val="100000"/>
              </a:lnSpc>
              <a:spcBef>
                <a:spcPts val="0"/>
              </a:spcBef>
              <a:spcAft>
                <a:spcPts val="0"/>
              </a:spcAft>
              <a:buClrTx/>
              <a:buSzTx/>
              <a:buFontTx/>
              <a:buNone/>
              <a:tabLst/>
              <a:defRPr/>
            </a:pPr>
            <a:endParaRPr lang="en-US" sz="1000" kern="0" dirty="0">
              <a:solidFill>
                <a:prstClr val="white"/>
              </a:solidFill>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dirty="0">
              <a:ln>
                <a:noFill/>
              </a:ln>
              <a:solidFill>
                <a:prstClr val="white"/>
              </a:solidFill>
              <a:effectLst/>
              <a:uLnTx/>
              <a:uFillTx/>
            </a:endParaRPr>
          </a:p>
          <a:p>
            <a:pPr marL="0" marR="0" lvl="0" indent="0" algn="ctr" defTabSz="914400" eaLnBrk="1" fontAlgn="auto" latinLnBrk="0" hangingPunct="1">
              <a:lnSpc>
                <a:spcPct val="100000"/>
              </a:lnSpc>
              <a:spcBef>
                <a:spcPts val="0"/>
              </a:spcBef>
              <a:spcAft>
                <a:spcPts val="0"/>
              </a:spcAft>
              <a:buClrTx/>
              <a:buSzTx/>
              <a:buFontTx/>
              <a:buNone/>
              <a:tabLst/>
              <a:defRPr/>
            </a:pPr>
            <a:endParaRPr lang="en-US" sz="1000" kern="0" dirty="0">
              <a:solidFill>
                <a:prstClr val="white"/>
              </a:solidFill>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dirty="0">
              <a:ln>
                <a:noFill/>
              </a:ln>
              <a:solidFill>
                <a:prstClr val="white"/>
              </a:solidFill>
              <a:effectLst/>
              <a:uLnTx/>
              <a:uFillTx/>
            </a:endParaRPr>
          </a:p>
        </p:txBody>
      </p:sp>
      <p:sp>
        <p:nvSpPr>
          <p:cNvPr id="18" name="Rectangle 17">
            <a:extLst>
              <a:ext uri="{FF2B5EF4-FFF2-40B4-BE49-F238E27FC236}">
                <a16:creationId xmlns:a16="http://schemas.microsoft.com/office/drawing/2014/main" id="{373C9380-D56D-884C-8E1C-60F5CAA29968}"/>
              </a:ext>
            </a:extLst>
          </p:cNvPr>
          <p:cNvSpPr/>
          <p:nvPr/>
        </p:nvSpPr>
        <p:spPr>
          <a:xfrm>
            <a:off x="3481511" y="1423762"/>
            <a:ext cx="768075" cy="1323862"/>
          </a:xfrm>
          <a:prstGeom prst="rect">
            <a:avLst/>
          </a:prstGeom>
          <a:solidFill>
            <a:srgbClr val="004280">
              <a:lumMod val="50000"/>
            </a:srgbClr>
          </a:solidFill>
          <a:ln w="9525" cap="flat" cmpd="sng" algn="ctr">
            <a:solidFill>
              <a:srgbClr val="000000"/>
            </a:solidFill>
            <a:prstDash val="solid"/>
          </a:ln>
          <a:effectLst/>
        </p:spPr>
        <p:txBody>
          <a:bodyPr rtlCol="0" anchor="ctr"/>
          <a:lstStyle/>
          <a:p>
            <a:pPr lvl="0" algn="ctr" defTabSz="914400">
              <a:defRPr/>
            </a:pPr>
            <a:r>
              <a:rPr lang="en-US" sz="1000" kern="0" dirty="0">
                <a:solidFill>
                  <a:prstClr val="white"/>
                </a:solidFill>
              </a:rPr>
              <a:t>POSIX</a:t>
            </a:r>
            <a:br>
              <a:rPr lang="en-US" sz="1000" kern="0" dirty="0">
                <a:solidFill>
                  <a:prstClr val="white"/>
                </a:solidFill>
              </a:rPr>
            </a:br>
            <a:r>
              <a:rPr lang="en-US" sz="1000" kern="0" dirty="0">
                <a:solidFill>
                  <a:prstClr val="white"/>
                </a:solidFill>
              </a:rPr>
              <a:t>IOF</a:t>
            </a:r>
          </a:p>
          <a:p>
            <a:pPr lvl="0" algn="ctr" defTabSz="914400">
              <a:defRPr/>
            </a:pPr>
            <a:r>
              <a:rPr lang="en-US" sz="1000" kern="0" dirty="0">
                <a:solidFill>
                  <a:prstClr val="white"/>
                </a:solidFill>
              </a:rPr>
              <a:t>FUSE DAEMON</a:t>
            </a:r>
          </a:p>
        </p:txBody>
      </p:sp>
      <p:sp>
        <p:nvSpPr>
          <p:cNvPr id="20" name="TextBox 19">
            <a:extLst>
              <a:ext uri="{FF2B5EF4-FFF2-40B4-BE49-F238E27FC236}">
                <a16:creationId xmlns:a16="http://schemas.microsoft.com/office/drawing/2014/main" id="{3D076514-15F0-8744-9D27-EAFD028AC1C2}"/>
              </a:ext>
            </a:extLst>
          </p:cNvPr>
          <p:cNvSpPr txBox="1"/>
          <p:nvPr/>
        </p:nvSpPr>
        <p:spPr>
          <a:xfrm>
            <a:off x="961109" y="1119149"/>
            <a:ext cx="1111110" cy="246221"/>
          </a:xfrm>
          <a:prstGeom prst="rect">
            <a:avLst/>
          </a:prstGeom>
          <a:noFill/>
        </p:spPr>
        <p:txBody>
          <a:bodyPr wrap="square" rtlCol="0">
            <a:spAutoFit/>
          </a:bodyPr>
          <a:lstStyle/>
          <a:p>
            <a:r>
              <a:rPr lang="en-US" sz="1000" dirty="0">
                <a:solidFill>
                  <a:srgbClr val="004280"/>
                </a:solidFill>
                <a:cs typeface="Neo Sans Intel"/>
              </a:rPr>
              <a:t>Compute Node</a:t>
            </a:r>
          </a:p>
        </p:txBody>
      </p:sp>
      <p:cxnSp>
        <p:nvCxnSpPr>
          <p:cNvPr id="21" name="Straight Arrow Connector 20">
            <a:extLst>
              <a:ext uri="{FF2B5EF4-FFF2-40B4-BE49-F238E27FC236}">
                <a16:creationId xmlns:a16="http://schemas.microsoft.com/office/drawing/2014/main" id="{0F59D447-C898-1C40-9361-D896FC5F03C7}"/>
              </a:ext>
            </a:extLst>
          </p:cNvPr>
          <p:cNvCxnSpPr>
            <a:cxnSpLocks/>
          </p:cNvCxnSpPr>
          <p:nvPr/>
        </p:nvCxnSpPr>
        <p:spPr>
          <a:xfrm>
            <a:off x="4249586" y="1838723"/>
            <a:ext cx="2022731" cy="0"/>
          </a:xfrm>
          <a:prstGeom prst="straightConnector1">
            <a:avLst/>
          </a:prstGeom>
          <a:noFill/>
          <a:ln w="25400" cap="flat" cmpd="sng" algn="ctr">
            <a:solidFill>
              <a:schemeClr val="accent1"/>
            </a:solidFill>
            <a:prstDash val="solid"/>
            <a:miter lim="800000"/>
            <a:headEnd type="triangle"/>
            <a:tailEnd type="triangle"/>
          </a:ln>
          <a:effectLst/>
        </p:spPr>
      </p:cxnSp>
      <p:cxnSp>
        <p:nvCxnSpPr>
          <p:cNvPr id="22" name="Straight Arrow Connector 21">
            <a:extLst>
              <a:ext uri="{FF2B5EF4-FFF2-40B4-BE49-F238E27FC236}">
                <a16:creationId xmlns:a16="http://schemas.microsoft.com/office/drawing/2014/main" id="{C45468E7-D0EB-4A4B-9898-4A9843E458C2}"/>
              </a:ext>
            </a:extLst>
          </p:cNvPr>
          <p:cNvCxnSpPr>
            <a:cxnSpLocks/>
          </p:cNvCxnSpPr>
          <p:nvPr/>
        </p:nvCxnSpPr>
        <p:spPr>
          <a:xfrm flipV="1">
            <a:off x="2147581" y="1628493"/>
            <a:ext cx="1333930" cy="11597"/>
          </a:xfrm>
          <a:prstGeom prst="straightConnector1">
            <a:avLst/>
          </a:prstGeom>
          <a:noFill/>
          <a:ln w="25400" cap="flat" cmpd="sng" algn="ctr">
            <a:solidFill>
              <a:schemeClr val="tx2"/>
            </a:solidFill>
            <a:prstDash val="solid"/>
            <a:miter lim="800000"/>
            <a:tailEnd type="triangle"/>
          </a:ln>
          <a:effectLst/>
        </p:spPr>
      </p:cxnSp>
      <p:cxnSp>
        <p:nvCxnSpPr>
          <p:cNvPr id="36" name="Straight Arrow Connector 35">
            <a:extLst>
              <a:ext uri="{FF2B5EF4-FFF2-40B4-BE49-F238E27FC236}">
                <a16:creationId xmlns:a16="http://schemas.microsoft.com/office/drawing/2014/main" id="{4D13560F-0EF6-7142-8428-26C5CB765F6B}"/>
              </a:ext>
            </a:extLst>
          </p:cNvPr>
          <p:cNvCxnSpPr>
            <a:cxnSpLocks/>
          </p:cNvCxnSpPr>
          <p:nvPr/>
        </p:nvCxnSpPr>
        <p:spPr>
          <a:xfrm>
            <a:off x="4249586" y="2091491"/>
            <a:ext cx="2022731" cy="0"/>
          </a:xfrm>
          <a:prstGeom prst="straightConnector1">
            <a:avLst/>
          </a:prstGeom>
          <a:noFill/>
          <a:ln w="25400" cap="flat" cmpd="sng" algn="ctr">
            <a:solidFill>
              <a:schemeClr val="accent1"/>
            </a:solidFill>
            <a:prstDash val="solid"/>
            <a:miter lim="800000"/>
            <a:headEnd type="triangle"/>
            <a:tailEnd type="triangle"/>
          </a:ln>
          <a:effectLst/>
        </p:spPr>
      </p:cxnSp>
      <p:cxnSp>
        <p:nvCxnSpPr>
          <p:cNvPr id="45" name="Straight Arrow Connector 44">
            <a:extLst>
              <a:ext uri="{FF2B5EF4-FFF2-40B4-BE49-F238E27FC236}">
                <a16:creationId xmlns:a16="http://schemas.microsoft.com/office/drawing/2014/main" id="{1E177719-3CD2-D244-8408-A31805B79A5F}"/>
              </a:ext>
            </a:extLst>
          </p:cNvPr>
          <p:cNvCxnSpPr>
            <a:cxnSpLocks/>
          </p:cNvCxnSpPr>
          <p:nvPr/>
        </p:nvCxnSpPr>
        <p:spPr>
          <a:xfrm flipH="1">
            <a:off x="2147581" y="1918530"/>
            <a:ext cx="1387501" cy="0"/>
          </a:xfrm>
          <a:prstGeom prst="straightConnector1">
            <a:avLst/>
          </a:prstGeom>
          <a:noFill/>
          <a:ln w="25400" cap="flat" cmpd="sng" algn="ctr">
            <a:solidFill>
              <a:schemeClr val="tx2"/>
            </a:solidFill>
            <a:prstDash val="solid"/>
            <a:miter lim="800000"/>
            <a:tailEnd type="triangle"/>
          </a:ln>
          <a:effectLst/>
        </p:spPr>
      </p:cxnSp>
      <p:sp>
        <p:nvSpPr>
          <p:cNvPr id="25" name="TextBox 24">
            <a:extLst>
              <a:ext uri="{FF2B5EF4-FFF2-40B4-BE49-F238E27FC236}">
                <a16:creationId xmlns:a16="http://schemas.microsoft.com/office/drawing/2014/main" id="{77639E38-253B-4843-BF20-B50CB7D5C971}"/>
              </a:ext>
            </a:extLst>
          </p:cNvPr>
          <p:cNvSpPr txBox="1"/>
          <p:nvPr/>
        </p:nvSpPr>
        <p:spPr>
          <a:xfrm>
            <a:off x="4514918" y="1619934"/>
            <a:ext cx="1699902" cy="246221"/>
          </a:xfrm>
          <a:prstGeom prst="rect">
            <a:avLst/>
          </a:prstGeom>
          <a:noFill/>
        </p:spPr>
        <p:txBody>
          <a:bodyPr wrap="square" rtlCol="0">
            <a:spAutoFit/>
          </a:bodyPr>
          <a:lstStyle/>
          <a:p>
            <a:r>
              <a:rPr lang="fr-FR" sz="1000" dirty="0"/>
              <a:t>2. </a:t>
            </a:r>
            <a:r>
              <a:rPr lang="fr-FR" sz="1000" dirty="0" err="1"/>
              <a:t>lookup</a:t>
            </a:r>
            <a:r>
              <a:rPr lang="fr-FR" sz="1000" dirty="0"/>
              <a:t> (</a:t>
            </a:r>
            <a:r>
              <a:rPr lang="fr-FR" sz="1000" dirty="0" err="1"/>
              <a:t>intent</a:t>
            </a:r>
            <a:r>
              <a:rPr lang="fr-FR" sz="1000" dirty="0"/>
              <a:t>=</a:t>
            </a:r>
            <a:r>
              <a:rPr lang="fr-FR" sz="1000" dirty="0" err="1"/>
              <a:t>readdir</a:t>
            </a:r>
            <a:r>
              <a:rPr lang="fr-FR" sz="1000" dirty="0"/>
              <a:t>)</a:t>
            </a:r>
          </a:p>
        </p:txBody>
      </p:sp>
      <p:sp>
        <p:nvSpPr>
          <p:cNvPr id="26" name="TextBox 25">
            <a:extLst>
              <a:ext uri="{FF2B5EF4-FFF2-40B4-BE49-F238E27FC236}">
                <a16:creationId xmlns:a16="http://schemas.microsoft.com/office/drawing/2014/main" id="{1A87E128-D172-144E-BFF9-5F90BD8DF83D}"/>
              </a:ext>
            </a:extLst>
          </p:cNvPr>
          <p:cNvSpPr txBox="1"/>
          <p:nvPr/>
        </p:nvSpPr>
        <p:spPr>
          <a:xfrm>
            <a:off x="4507934" y="1888676"/>
            <a:ext cx="1231142" cy="246221"/>
          </a:xfrm>
          <a:prstGeom prst="rect">
            <a:avLst/>
          </a:prstGeom>
          <a:noFill/>
        </p:spPr>
        <p:txBody>
          <a:bodyPr wrap="square" rtlCol="0">
            <a:spAutoFit/>
          </a:bodyPr>
          <a:lstStyle/>
          <a:p>
            <a:r>
              <a:rPr lang="fr-FR" sz="1000" dirty="0"/>
              <a:t>3. </a:t>
            </a:r>
            <a:r>
              <a:rPr lang="fr-FR" sz="1000" dirty="0" err="1"/>
              <a:t>getxattr</a:t>
            </a:r>
            <a:endParaRPr lang="fr-FR" sz="1000" dirty="0"/>
          </a:p>
        </p:txBody>
      </p:sp>
      <p:sp>
        <p:nvSpPr>
          <p:cNvPr id="27" name="TextBox 26">
            <a:extLst>
              <a:ext uri="{FF2B5EF4-FFF2-40B4-BE49-F238E27FC236}">
                <a16:creationId xmlns:a16="http://schemas.microsoft.com/office/drawing/2014/main" id="{63BF1333-B0E6-B942-8A13-DD4DE485F058}"/>
              </a:ext>
            </a:extLst>
          </p:cNvPr>
          <p:cNvSpPr txBox="1"/>
          <p:nvPr/>
        </p:nvSpPr>
        <p:spPr>
          <a:xfrm>
            <a:off x="2319627" y="1395875"/>
            <a:ext cx="778332" cy="246221"/>
          </a:xfrm>
          <a:prstGeom prst="rect">
            <a:avLst/>
          </a:prstGeom>
          <a:noFill/>
        </p:spPr>
        <p:txBody>
          <a:bodyPr wrap="square" rtlCol="0">
            <a:spAutoFit/>
          </a:bodyPr>
          <a:lstStyle/>
          <a:p>
            <a:r>
              <a:rPr lang="fr-FR" sz="1000" dirty="0"/>
              <a:t>1. </a:t>
            </a:r>
            <a:r>
              <a:rPr lang="fr-FR" sz="1000" dirty="0" err="1"/>
              <a:t>readdir</a:t>
            </a:r>
            <a:endParaRPr lang="fr-FR" sz="1000" dirty="0"/>
          </a:p>
        </p:txBody>
      </p:sp>
      <p:sp>
        <p:nvSpPr>
          <p:cNvPr id="29" name="TextBox 28">
            <a:extLst>
              <a:ext uri="{FF2B5EF4-FFF2-40B4-BE49-F238E27FC236}">
                <a16:creationId xmlns:a16="http://schemas.microsoft.com/office/drawing/2014/main" id="{9142D7FE-A14E-B44F-A117-CD36A29B8528}"/>
              </a:ext>
            </a:extLst>
          </p:cNvPr>
          <p:cNvSpPr txBox="1"/>
          <p:nvPr/>
        </p:nvSpPr>
        <p:spPr>
          <a:xfrm>
            <a:off x="2312851" y="1702313"/>
            <a:ext cx="1168659" cy="246221"/>
          </a:xfrm>
          <a:prstGeom prst="rect">
            <a:avLst/>
          </a:prstGeom>
          <a:noFill/>
        </p:spPr>
        <p:txBody>
          <a:bodyPr wrap="square" rtlCol="0">
            <a:spAutoFit/>
          </a:bodyPr>
          <a:lstStyle/>
          <a:p>
            <a:r>
              <a:rPr lang="fr-FR" sz="1000" dirty="0"/>
              <a:t>4. </a:t>
            </a:r>
            <a:r>
              <a:rPr lang="fr-FR" sz="1000" dirty="0" err="1"/>
              <a:t>readdir</a:t>
            </a:r>
            <a:r>
              <a:rPr lang="fr-FR" sz="1000" dirty="0"/>
              <a:t> </a:t>
            </a:r>
            <a:r>
              <a:rPr lang="fr-FR" sz="1000" dirty="0" err="1"/>
              <a:t>results</a:t>
            </a:r>
            <a:endParaRPr lang="fr-FR" sz="1000" dirty="0"/>
          </a:p>
        </p:txBody>
      </p:sp>
      <p:grpSp>
        <p:nvGrpSpPr>
          <p:cNvPr id="30" name="Group 29">
            <a:extLst>
              <a:ext uri="{FF2B5EF4-FFF2-40B4-BE49-F238E27FC236}">
                <a16:creationId xmlns:a16="http://schemas.microsoft.com/office/drawing/2014/main" id="{6F1E8306-1A60-0843-BA03-DD91C118B91F}"/>
              </a:ext>
            </a:extLst>
          </p:cNvPr>
          <p:cNvGrpSpPr/>
          <p:nvPr/>
        </p:nvGrpSpPr>
        <p:grpSpPr>
          <a:xfrm>
            <a:off x="6759291" y="3931354"/>
            <a:ext cx="1571047" cy="559560"/>
            <a:chOff x="6759291" y="3931354"/>
            <a:chExt cx="1571047" cy="559560"/>
          </a:xfrm>
        </p:grpSpPr>
        <p:cxnSp>
          <p:nvCxnSpPr>
            <p:cNvPr id="32" name="Straight Arrow Connector 31">
              <a:extLst>
                <a:ext uri="{FF2B5EF4-FFF2-40B4-BE49-F238E27FC236}">
                  <a16:creationId xmlns:a16="http://schemas.microsoft.com/office/drawing/2014/main" id="{213C0A69-7145-1C48-8059-43FB2C3FCAE6}"/>
                </a:ext>
              </a:extLst>
            </p:cNvPr>
            <p:cNvCxnSpPr>
              <a:cxnSpLocks/>
            </p:cNvCxnSpPr>
            <p:nvPr/>
          </p:nvCxnSpPr>
          <p:spPr>
            <a:xfrm>
              <a:off x="6759291" y="4054465"/>
              <a:ext cx="463629" cy="0"/>
            </a:xfrm>
            <a:prstGeom prst="straightConnector1">
              <a:avLst/>
            </a:prstGeom>
            <a:noFill/>
            <a:ln w="25400" cap="flat" cmpd="sng" algn="ctr">
              <a:solidFill>
                <a:schemeClr val="accent1"/>
              </a:solidFill>
              <a:prstDash val="solid"/>
              <a:miter lim="800000"/>
              <a:headEnd type="triangle"/>
              <a:tailEnd type="triangle"/>
            </a:ln>
            <a:effectLst/>
          </p:spPr>
        </p:cxnSp>
        <p:cxnSp>
          <p:nvCxnSpPr>
            <p:cNvPr id="33" name="Straight Arrow Connector 32">
              <a:extLst>
                <a:ext uri="{FF2B5EF4-FFF2-40B4-BE49-F238E27FC236}">
                  <a16:creationId xmlns:a16="http://schemas.microsoft.com/office/drawing/2014/main" id="{1F3F813A-1473-F64B-A9DE-3E6AE762D5C6}"/>
                </a:ext>
              </a:extLst>
            </p:cNvPr>
            <p:cNvCxnSpPr>
              <a:cxnSpLocks/>
            </p:cNvCxnSpPr>
            <p:nvPr/>
          </p:nvCxnSpPr>
          <p:spPr>
            <a:xfrm flipH="1">
              <a:off x="6759291" y="4203180"/>
              <a:ext cx="457016" cy="0"/>
            </a:xfrm>
            <a:prstGeom prst="straightConnector1">
              <a:avLst/>
            </a:prstGeom>
            <a:noFill/>
            <a:ln w="25400" cap="flat" cmpd="sng" algn="ctr">
              <a:solidFill>
                <a:srgbClr val="FF0000"/>
              </a:solidFill>
              <a:prstDash val="solid"/>
              <a:miter lim="800000"/>
              <a:headEnd type="triangle"/>
              <a:tailEnd type="triangle"/>
            </a:ln>
            <a:effectLst/>
          </p:spPr>
        </p:cxnSp>
        <p:cxnSp>
          <p:nvCxnSpPr>
            <p:cNvPr id="34" name="Straight Arrow Connector 33">
              <a:extLst>
                <a:ext uri="{FF2B5EF4-FFF2-40B4-BE49-F238E27FC236}">
                  <a16:creationId xmlns:a16="http://schemas.microsoft.com/office/drawing/2014/main" id="{51DDE8BE-E518-9342-9BBE-1CFF5D1C3B0E}"/>
                </a:ext>
              </a:extLst>
            </p:cNvPr>
            <p:cNvCxnSpPr>
              <a:cxnSpLocks/>
            </p:cNvCxnSpPr>
            <p:nvPr/>
          </p:nvCxnSpPr>
          <p:spPr>
            <a:xfrm flipH="1">
              <a:off x="6759292" y="4369513"/>
              <a:ext cx="457015" cy="0"/>
            </a:xfrm>
            <a:prstGeom prst="straightConnector1">
              <a:avLst/>
            </a:prstGeom>
            <a:noFill/>
            <a:ln w="25400" cap="flat" cmpd="sng" algn="ctr">
              <a:solidFill>
                <a:schemeClr val="tx2"/>
              </a:solidFill>
              <a:prstDash val="solid"/>
              <a:miter lim="800000"/>
              <a:tailEnd type="triangle"/>
            </a:ln>
            <a:effectLst/>
          </p:spPr>
        </p:cxnSp>
        <p:sp>
          <p:nvSpPr>
            <p:cNvPr id="35" name="TextBox 34">
              <a:extLst>
                <a:ext uri="{FF2B5EF4-FFF2-40B4-BE49-F238E27FC236}">
                  <a16:creationId xmlns:a16="http://schemas.microsoft.com/office/drawing/2014/main" id="{84173E4E-A1FD-844D-9719-F46DF0BCF7FA}"/>
                </a:ext>
              </a:extLst>
            </p:cNvPr>
            <p:cNvSpPr txBox="1"/>
            <p:nvPr/>
          </p:nvSpPr>
          <p:spPr>
            <a:xfrm>
              <a:off x="7216307" y="4244693"/>
              <a:ext cx="976966" cy="246221"/>
            </a:xfrm>
            <a:prstGeom prst="rect">
              <a:avLst/>
            </a:prstGeom>
            <a:noFill/>
          </p:spPr>
          <p:txBody>
            <a:bodyPr wrap="square" rtlCol="0">
              <a:spAutoFit/>
            </a:bodyPr>
            <a:lstStyle/>
            <a:p>
              <a:r>
                <a:rPr lang="fr-FR" sz="1000" dirty="0"/>
                <a:t>System call</a:t>
              </a:r>
            </a:p>
          </p:txBody>
        </p:sp>
        <p:sp>
          <p:nvSpPr>
            <p:cNvPr id="41" name="TextBox 40">
              <a:extLst>
                <a:ext uri="{FF2B5EF4-FFF2-40B4-BE49-F238E27FC236}">
                  <a16:creationId xmlns:a16="http://schemas.microsoft.com/office/drawing/2014/main" id="{95B3A130-6F93-D646-8C56-7A10BEB6B058}"/>
                </a:ext>
              </a:extLst>
            </p:cNvPr>
            <p:cNvSpPr txBox="1"/>
            <p:nvPr/>
          </p:nvSpPr>
          <p:spPr>
            <a:xfrm>
              <a:off x="7222919" y="4080069"/>
              <a:ext cx="1107419" cy="246221"/>
            </a:xfrm>
            <a:prstGeom prst="rect">
              <a:avLst/>
            </a:prstGeom>
            <a:noFill/>
          </p:spPr>
          <p:txBody>
            <a:bodyPr wrap="square" rtlCol="0">
              <a:spAutoFit/>
            </a:bodyPr>
            <a:lstStyle/>
            <a:p>
              <a:r>
                <a:rPr lang="fr-FR" sz="1000" dirty="0"/>
                <a:t>DAOS </a:t>
              </a:r>
              <a:r>
                <a:rPr lang="fr-FR" sz="1000" dirty="0" err="1"/>
                <a:t>protocol</a:t>
              </a:r>
              <a:endParaRPr lang="fr-FR" sz="1000" dirty="0"/>
            </a:p>
          </p:txBody>
        </p:sp>
        <p:sp>
          <p:nvSpPr>
            <p:cNvPr id="42" name="TextBox 41">
              <a:extLst>
                <a:ext uri="{FF2B5EF4-FFF2-40B4-BE49-F238E27FC236}">
                  <a16:creationId xmlns:a16="http://schemas.microsoft.com/office/drawing/2014/main" id="{58BBCFB1-2C64-F04D-ADA0-E374D9FEB140}"/>
                </a:ext>
              </a:extLst>
            </p:cNvPr>
            <p:cNvSpPr txBox="1"/>
            <p:nvPr/>
          </p:nvSpPr>
          <p:spPr>
            <a:xfrm>
              <a:off x="7216307" y="3931354"/>
              <a:ext cx="1107419" cy="246221"/>
            </a:xfrm>
            <a:prstGeom prst="rect">
              <a:avLst/>
            </a:prstGeom>
            <a:noFill/>
          </p:spPr>
          <p:txBody>
            <a:bodyPr wrap="square" rtlCol="0">
              <a:spAutoFit/>
            </a:bodyPr>
            <a:lstStyle/>
            <a:p>
              <a:r>
                <a:rPr lang="fr-FR" sz="1000" dirty="0"/>
                <a:t>Lustre </a:t>
              </a:r>
              <a:r>
                <a:rPr lang="fr-FR" sz="1000" dirty="0" err="1"/>
                <a:t>protocol</a:t>
              </a:r>
              <a:endParaRPr lang="fr-FR" sz="1000" dirty="0"/>
            </a:p>
          </p:txBody>
        </p:sp>
      </p:grpSp>
    </p:spTree>
    <p:extLst>
      <p:ext uri="{BB962C8B-B14F-4D97-AF65-F5344CB8AC3E}">
        <p14:creationId xmlns:p14="http://schemas.microsoft.com/office/powerpoint/2010/main" val="26780406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Int_PPT Template_ClearPro_16x9">
  <a:themeElements>
    <a:clrScheme name="Intel Color Palette">
      <a:dk1>
        <a:sysClr val="windowText" lastClr="000000"/>
      </a:dk1>
      <a:lt1>
        <a:sysClr val="window" lastClr="FFFFFF"/>
      </a:lt1>
      <a:dk2>
        <a:srgbClr val="003C71"/>
      </a:dk2>
      <a:lt2>
        <a:srgbClr val="B1BABF"/>
      </a:lt2>
      <a:accent1>
        <a:srgbClr val="0071C5"/>
      </a:accent1>
      <a:accent2>
        <a:srgbClr val="00AEEF"/>
      </a:accent2>
      <a:accent3>
        <a:srgbClr val="F3D54E"/>
      </a:accent3>
      <a:accent4>
        <a:srgbClr val="FFA300"/>
      </a:accent4>
      <a:accent5>
        <a:srgbClr val="FC4C02"/>
      </a:accent5>
      <a:accent6>
        <a:srgbClr val="C3D600"/>
      </a:accent6>
      <a:hlink>
        <a:srgbClr val="0071C5"/>
      </a:hlink>
      <a:folHlink>
        <a:srgbClr val="00AEEF"/>
      </a:folHlink>
    </a:clrScheme>
    <a:fontScheme name="Intel Clear">
      <a:majorFont>
        <a:latin typeface="Intel Clear"/>
        <a:ea typeface=""/>
        <a:cs typeface=""/>
      </a:majorFont>
      <a:minorFont>
        <a:latin typeface="Intel Clear"/>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a:solidFill>
            <a:schemeClr val="tx2"/>
          </a:solidFill>
        </a:ln>
        <a:effectLst/>
      </a:spPr>
      <a:bodyPr/>
      <a:lstStyle/>
      <a:style>
        <a:lnRef idx="2">
          <a:schemeClr val="accent1"/>
        </a:lnRef>
        <a:fillRef idx="0">
          <a:schemeClr val="accent1"/>
        </a:fillRef>
        <a:effectRef idx="1">
          <a:schemeClr val="accent1"/>
        </a:effectRef>
        <a:fontRef idx="minor">
          <a:schemeClr val="tx1"/>
        </a:fontRef>
      </a:style>
    </a:lnDef>
    <a:txDef>
      <a:spPr>
        <a:noFill/>
      </a:spPr>
      <a:bodyPr vert="horz" wrap="square" lIns="0" tIns="0" rIns="0" bIns="0" rtlCol="0">
        <a:spAutoFit/>
      </a:bodyPr>
      <a:lstStyle>
        <a:defPPr>
          <a:defRPr sz="1100" dirty="0" err="1" smtClean="0">
            <a:solidFill>
              <a:srgbClr val="003C71"/>
            </a:solidFill>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1061</Words>
  <Application>Microsoft Macintosh PowerPoint</Application>
  <PresentationFormat>On-screen Show (16:9)</PresentationFormat>
  <Paragraphs>443</Paragraphs>
  <Slides>16</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16</vt:i4>
      </vt:variant>
    </vt:vector>
  </HeadingPairs>
  <TitlesOfParts>
    <vt:vector size="23" baseType="lpstr">
      <vt:lpstr>ＭＳ Ｐゴシック</vt:lpstr>
      <vt:lpstr>Arial</vt:lpstr>
      <vt:lpstr>Intel Clear</vt:lpstr>
      <vt:lpstr>Intel Clear Pro</vt:lpstr>
      <vt:lpstr>Neo Sans Intel</vt:lpstr>
      <vt:lpstr>Wingdings</vt:lpstr>
      <vt:lpstr>Int_PPT Template_ClearPro_16x9</vt:lpstr>
      <vt:lpstr>Cross-Tier Unified Namespace</vt:lpstr>
      <vt:lpstr>notices and disclaimers</vt:lpstr>
      <vt:lpstr>Agenda</vt:lpstr>
      <vt:lpstr>Targeted Storage Architecture</vt:lpstr>
      <vt:lpstr>Distributed Async Object Storage</vt:lpstr>
      <vt:lpstr>Distributed Async Object Storage</vt:lpstr>
      <vt:lpstr>Unified Namespace Concept</vt:lpstr>
      <vt:lpstr>What’s really stored in the PFS?</vt:lpstr>
      <vt:lpstr>Use Case: Readdir Lustre Directory</vt:lpstr>
      <vt:lpstr>Use Case: Readdir POSIX Container</vt:lpstr>
      <vt:lpstr>Use Case: DAOS-aware I/O Middleware</vt:lpstr>
      <vt:lpstr>Special File/Dir Representation</vt:lpstr>
      <vt:lpstr>Dataset Movement</vt:lpstr>
      <vt:lpstr>Summary</vt:lpstr>
      <vt:lpstr>PowerPoint Presentation</vt:lpstr>
      <vt:lpstr>Unified Namespace Implementation – POSIX IOF</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CTPClassification=CTP_NT</cp:keywords>
  <cp:lastModifiedBy/>
  <cp:revision>1</cp:revision>
  <dcterms:created xsi:type="dcterms:W3CDTF">2015-05-06T16:36:39Z</dcterms:created>
  <dcterms:modified xsi:type="dcterms:W3CDTF">2018-09-17T12:09:41Z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d29e44b7-aac0-4904-a6cd-60d51a57a89d</vt:lpwstr>
  </property>
  <property fmtid="{D5CDD505-2E9C-101B-9397-08002B2CF9AE}" pid="3" name="CTP_TimeStamp">
    <vt:lpwstr>2018-06-07 22:01:35Z</vt:lpwstr>
  </property>
  <property fmtid="{D5CDD505-2E9C-101B-9397-08002B2CF9AE}" pid="4" name="CTP_BU">
    <vt:lpwstr>NA</vt:lpwstr>
  </property>
  <property fmtid="{D5CDD505-2E9C-101B-9397-08002B2CF9AE}" pid="5" name="CTP_IDSID">
    <vt:lpwstr>NA</vt:lpwstr>
  </property>
  <property fmtid="{D5CDD505-2E9C-101B-9397-08002B2CF9AE}" pid="6" name="CTP_WWID">
    <vt:lpwstr>NA</vt:lpwstr>
  </property>
  <property fmtid="{D5CDD505-2E9C-101B-9397-08002B2CF9AE}" pid="7" name="CTPClassification">
    <vt:lpwstr>CTP_NT</vt:lpwstr>
  </property>
</Properties>
</file>