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343" r:id="rId3"/>
    <p:sldId id="339" r:id="rId4"/>
    <p:sldId id="350" r:id="rId5"/>
    <p:sldId id="300" r:id="rId6"/>
    <p:sldId id="345" r:id="rId7"/>
    <p:sldId id="367" r:id="rId8"/>
    <p:sldId id="355" r:id="rId9"/>
    <p:sldId id="370" r:id="rId10"/>
    <p:sldId id="387" r:id="rId11"/>
    <p:sldId id="389" r:id="rId12"/>
    <p:sldId id="373" r:id="rId13"/>
    <p:sldId id="390" r:id="rId14"/>
    <p:sldId id="366" r:id="rId15"/>
    <p:sldId id="388" r:id="rId16"/>
    <p:sldId id="374" r:id="rId17"/>
    <p:sldId id="382" r:id="rId18"/>
    <p:sldId id="383" r:id="rId19"/>
    <p:sldId id="375" r:id="rId20"/>
    <p:sldId id="37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B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>
        <p:scale>
          <a:sx n="128" d="100"/>
          <a:sy n="128" d="100"/>
        </p:scale>
        <p:origin x="48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997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10558197" cy="447213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812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7652" y="2961597"/>
            <a:ext cx="10248915" cy="1470025"/>
          </a:xfrm>
        </p:spPr>
        <p:txBody>
          <a:bodyPr anchor="b">
            <a:normAutofit/>
          </a:bodyPr>
          <a:lstStyle>
            <a:lvl1pPr>
              <a:defRPr sz="3600" baseline="0">
                <a:solidFill>
                  <a:schemeClr val="bg1"/>
                </a:solidFill>
                <a:latin typeface="Neo Sans Intel Light"/>
                <a:cs typeface="Neo Sans Intel Ligh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7484" y="4651631"/>
            <a:ext cx="8440283" cy="1233813"/>
          </a:xfrm>
        </p:spPr>
        <p:txBody>
          <a:bodyPr>
            <a:normAutofit/>
          </a:bodyPr>
          <a:lstStyle>
            <a:lvl1pPr marL="0" indent="0" algn="l">
              <a:buNone/>
              <a:defRPr sz="1600" baseline="0">
                <a:solidFill>
                  <a:schemeClr val="bg1"/>
                </a:solidFill>
                <a:latin typeface="Neo Sans Intel Medium"/>
                <a:cs typeface="Neo Sans Intel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124879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6237819" y="3"/>
            <a:ext cx="5954183" cy="6358465"/>
          </a:xfrm>
          <a:solidFill>
            <a:schemeClr val="bg2">
              <a:lumMod val="60000"/>
              <a:lumOff val="4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Insert photo here. Drag picture to placeholder or click icon to add.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7484" y="411797"/>
            <a:ext cx="5342467" cy="1158240"/>
          </a:xfrm>
        </p:spPr>
        <p:txBody>
          <a:bodyPr>
            <a:noAutofit/>
          </a:bodyPr>
          <a:lstStyle>
            <a:lvl1pPr>
              <a:defRPr sz="2800" b="0" i="0" baseline="0">
                <a:solidFill>
                  <a:schemeClr val="tx2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28pt Intel Clear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63136" y="6432517"/>
            <a:ext cx="2844800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7485" y="1766992"/>
            <a:ext cx="5342467" cy="4567767"/>
          </a:xfrm>
        </p:spPr>
        <p:txBody>
          <a:bodyPr vert="horz" lIns="0" tIns="0" rIns="0" bIns="0" rtlCol="0">
            <a:noAutofit/>
          </a:bodyPr>
          <a:lstStyle>
            <a:lvl1pPr>
              <a:defRPr lang="en-US" dirty="0" smtClean="0"/>
            </a:lvl1pPr>
            <a:lvl2pPr>
              <a:defRPr lang="en-US" dirty="0" smtClean="0">
                <a:solidFill>
                  <a:schemeClr val="tx2"/>
                </a:solidFill>
              </a:defRPr>
            </a:lvl2pPr>
            <a:lvl3pPr>
              <a:defRPr lang="en-US" sz="1400" dirty="0" smtClean="0">
                <a:solidFill>
                  <a:schemeClr val="tx2"/>
                </a:solidFill>
              </a:defRPr>
            </a:lvl3pPr>
            <a:lvl4pPr>
              <a:defRPr lang="en-US" sz="1200" dirty="0" smtClean="0">
                <a:solidFill>
                  <a:schemeClr val="tx2"/>
                </a:solidFill>
              </a:defRPr>
            </a:lvl4pPr>
            <a:lvl5pPr>
              <a:defRPr lang="en-US" sz="1200" dirty="0">
                <a:solidFill>
                  <a:schemeClr val="tx2"/>
                </a:solidFill>
              </a:defRPr>
            </a:lvl5pPr>
          </a:lstStyle>
          <a:p>
            <a:pPr marR="0" lvl="0" fontAlgn="auto">
              <a:lnSpc>
                <a:spcPct val="100000"/>
              </a:lnSpc>
              <a:buClrTx/>
              <a:buSzTx/>
              <a:tabLst/>
            </a:pPr>
            <a:r>
              <a:rPr lang="en-US" dirty="0"/>
              <a:t>18pt Intel Clear body text</a:t>
            </a:r>
          </a:p>
          <a:p>
            <a:pPr marR="0" lvl="1" fontAlgn="auto">
              <a:lnSpc>
                <a:spcPct val="100000"/>
              </a:lnSpc>
              <a:spcAft>
                <a:spcPts val="0"/>
              </a:spcAft>
              <a:buClrTx/>
              <a:buSzTx/>
              <a:tabLst/>
            </a:pPr>
            <a:r>
              <a:rPr lang="en-US" dirty="0"/>
              <a:t>16pt Intel Clear bullet one</a:t>
            </a:r>
          </a:p>
          <a:p>
            <a:pPr lvl="2"/>
            <a:r>
              <a:rPr lang="en-US" dirty="0" err="1"/>
              <a:t>14pt</a:t>
            </a:r>
            <a:r>
              <a:rPr lang="en-US" dirty="0"/>
              <a:t> Intel Clear third level</a:t>
            </a:r>
          </a:p>
          <a:p>
            <a:pPr lvl="3"/>
            <a:r>
              <a:rPr lang="en-US" dirty="0" err="1"/>
              <a:t>12pt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12pt</a:t>
            </a:r>
            <a:r>
              <a:rPr lang="en-US" dirty="0"/>
              <a:t> Intel Clear fifth level</a:t>
            </a:r>
          </a:p>
        </p:txBody>
      </p:sp>
    </p:spTree>
    <p:extLst>
      <p:ext uri="{BB962C8B-B14F-4D97-AF65-F5344CB8AC3E}">
        <p14:creationId xmlns:p14="http://schemas.microsoft.com/office/powerpoint/2010/main" val="554886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Large Bulle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7485" y="1601790"/>
            <a:ext cx="10970683" cy="4570411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lvl1pPr>
            <a:lvl2pPr>
              <a:defRPr sz="2200"/>
            </a:lvl2pPr>
            <a:lvl3pPr>
              <a:defRPr sz="2200"/>
            </a:lvl3pPr>
            <a:lvl4pPr>
              <a:defRPr/>
            </a:lvl4pPr>
            <a:lvl5pPr>
              <a:defRPr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dirty="0" err="1"/>
              <a:t>22pt</a:t>
            </a:r>
            <a:r>
              <a:rPr lang="en-US" dirty="0"/>
              <a:t> Intel Clear body text</a:t>
            </a:r>
          </a:p>
          <a:p>
            <a:pPr lvl="1"/>
            <a:r>
              <a:rPr lang="en-US" dirty="0" err="1"/>
              <a:t>22pt</a:t>
            </a:r>
            <a:r>
              <a:rPr lang="en-US" dirty="0"/>
              <a:t> Intel Clear large bullet one</a:t>
            </a:r>
          </a:p>
          <a:p>
            <a:pPr lvl="2"/>
            <a:r>
              <a:rPr lang="en-US" dirty="0" err="1"/>
              <a:t>22pt</a:t>
            </a:r>
            <a:r>
              <a:rPr lang="en-US" dirty="0"/>
              <a:t> Intel Clear sub-bullet</a:t>
            </a:r>
          </a:p>
          <a:p>
            <a:pPr lvl="3"/>
            <a:r>
              <a:rPr lang="en-US" dirty="0" err="1"/>
              <a:t>16pt</a:t>
            </a:r>
            <a:r>
              <a:rPr lang="en-US" dirty="0"/>
              <a:t> Intel Clear fourth level</a:t>
            </a:r>
          </a:p>
          <a:p>
            <a:pPr lvl="4"/>
            <a:r>
              <a:rPr lang="en-US" dirty="0" err="1"/>
              <a:t>14pt</a:t>
            </a:r>
            <a:r>
              <a:rPr lang="en-US" dirty="0"/>
              <a:t> Intel Clear 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47165" y="6356351"/>
            <a:ext cx="5283657" cy="365125"/>
          </a:xfrm>
          <a:prstGeom prst="rect">
            <a:avLst/>
          </a:prstGeom>
        </p:spPr>
        <p:txBody>
          <a:bodyPr/>
          <a:lstStyle>
            <a:lvl1pPr algn="l">
              <a:defRPr sz="900" baseline="30000">
                <a:solidFill>
                  <a:srgbClr val="7E8D96"/>
                </a:solidFill>
              </a:defRPr>
            </a:lvl1pPr>
          </a:lstStyle>
          <a:p>
            <a:r>
              <a:rPr lang="en-US"/>
              <a:t>*</a:t>
            </a:r>
            <a:r>
              <a:rPr lang="en-US" baseline="0"/>
              <a:t> Other names and brands may be claimed as the property of others.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556C5-CE8C-6547-B838-EA80C61A4AF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err="1"/>
              <a:t>36pt</a:t>
            </a:r>
            <a:r>
              <a:rPr lang="en-US" dirty="0"/>
              <a:t> Intel Clear Light Headline</a:t>
            </a:r>
          </a:p>
        </p:txBody>
      </p:sp>
    </p:spTree>
    <p:extLst>
      <p:ext uri="{BB962C8B-B14F-4D97-AF65-F5344CB8AC3E}">
        <p14:creationId xmlns:p14="http://schemas.microsoft.com/office/powerpoint/2010/main" val="643787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64" y="5432213"/>
            <a:ext cx="1378871" cy="94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7569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640080" y="1280160"/>
            <a:ext cx="10972800" cy="4776788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6421120"/>
            <a:ext cx="12192000" cy="436880"/>
          </a:xfrm>
          <a:prstGeom prst="rect">
            <a:avLst/>
          </a:prstGeom>
          <a:solidFill>
            <a:srgbClr val="34D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521249" y="6482866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+mj-lt"/>
              </a:rPr>
              <a:t>whamcloud.com</a:t>
            </a:r>
          </a:p>
        </p:txBody>
      </p:sp>
    </p:spTree>
    <p:extLst>
      <p:ext uri="{BB962C8B-B14F-4D97-AF65-F5344CB8AC3E}">
        <p14:creationId xmlns:p14="http://schemas.microsoft.com/office/powerpoint/2010/main" val="259126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>
          <a:xfrm>
            <a:off x="640080" y="1280160"/>
            <a:ext cx="5302250" cy="4775200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6301105" y="1280160"/>
            <a:ext cx="5302250" cy="4775200"/>
          </a:xfrm>
          <a:prstGeom prst="rect">
            <a:avLst/>
          </a:prstGeom>
        </p:spPr>
        <p:txBody>
          <a:bodyPr/>
          <a:lstStyle>
            <a:lvl1pPr>
              <a:buClr>
                <a:srgbClr val="24B2AB"/>
              </a:buCl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buClr>
                <a:srgbClr val="24B2AB"/>
              </a:buClr>
              <a:defRPr sz="18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2pPr>
            <a:lvl3pPr>
              <a:buClr>
                <a:srgbClr val="24B2AB"/>
              </a:buClr>
              <a:defRPr sz="16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3pPr>
            <a:lvl4pPr>
              <a:buClr>
                <a:srgbClr val="24B2AB"/>
              </a:buClr>
              <a:defRPr sz="14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4pPr>
            <a:lvl5pPr>
              <a:buClr>
                <a:srgbClr val="24B2AB"/>
              </a:buClr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421120"/>
            <a:ext cx="12192000" cy="436880"/>
          </a:xfrm>
          <a:prstGeom prst="rect">
            <a:avLst/>
          </a:prstGeom>
          <a:solidFill>
            <a:srgbClr val="34D6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0521249" y="6482866"/>
            <a:ext cx="13579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chemeClr val="bg1"/>
                </a:solidFill>
                <a:latin typeface="+mj-lt"/>
              </a:rPr>
              <a:t>whamcloud.com</a:t>
            </a:r>
          </a:p>
        </p:txBody>
      </p:sp>
    </p:spTree>
    <p:extLst>
      <p:ext uri="{BB962C8B-B14F-4D97-AF65-F5344CB8AC3E}">
        <p14:creationId xmlns:p14="http://schemas.microsoft.com/office/powerpoint/2010/main" val="2231304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445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86686" y="6388156"/>
            <a:ext cx="11608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+mj-lt"/>
              </a:rPr>
              <a:t>DDN Confidential</a:t>
            </a:r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8851" y="6344555"/>
            <a:ext cx="394220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en-US" sz="1600" b="0" dirty="0">
                <a:solidFill>
                  <a:srgbClr val="AB0000"/>
                </a:solidFill>
                <a:latin typeface="+mn-lt"/>
                <a:ea typeface="Franklin Gothic Heavy" charset="0"/>
                <a:cs typeface="Franklin Gothic Heavy" charset="0"/>
              </a:rPr>
              <a:t>DDN </a:t>
            </a:r>
            <a:r>
              <a:rPr lang="en-US" sz="1600" b="0" i="0" dirty="0">
                <a:solidFill>
                  <a:srgbClr val="AB0000"/>
                </a:solidFill>
                <a:latin typeface="+mn-lt"/>
                <a:ea typeface="Franklin Gothic Book" charset="0"/>
                <a:cs typeface="Franklin Gothic Book" charset="0"/>
              </a:rPr>
              <a:t>Storage | </a:t>
            </a:r>
            <a:r>
              <a:rPr lang="en-US" sz="1200" b="0" i="0" baseline="0" dirty="0">
                <a:solidFill>
                  <a:srgbClr val="AB0000"/>
                </a:solidFill>
                <a:latin typeface="+mn-lt"/>
                <a:ea typeface="Franklin Gothic Book" charset="0"/>
                <a:cs typeface="Franklin Gothic Book" charset="0"/>
              </a:rPr>
              <a:t> </a:t>
            </a:r>
            <a:r>
              <a:rPr lang="en-US" sz="1200" b="0" i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Franklin Gothic Book" charset="0"/>
                <a:cs typeface="Franklin Gothic Book" charset="0"/>
              </a:rPr>
              <a:t>©2018 </a:t>
            </a:r>
            <a:r>
              <a:rPr lang="en-US" sz="1200" b="0" i="0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Franklin Gothic Book" charset="0"/>
                <a:cs typeface="Franklin Gothic Book" charset="0"/>
              </a:rPr>
              <a:t>DataDirect Networks, Inc.</a:t>
            </a:r>
            <a:endParaRPr lang="en-US" sz="1600" b="0" i="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Franklin Gothic Book" charset="0"/>
              <a:cs typeface="Franklin Gothic Book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43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Only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1044989" cy="4891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5516" y="200798"/>
            <a:ext cx="1401684" cy="808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02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Thank You!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136326" y="6550223"/>
            <a:ext cx="1055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Confidential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5657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Section Slide">
    <p:bg>
      <p:bgPr>
        <a:solidFill>
          <a:srgbClr val="34D6C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5"/>
          <p:cNvSpPr>
            <a:spLocks noGrp="1"/>
          </p:cNvSpPr>
          <p:nvPr>
            <p:ph type="body" sz="quarter" idx="14"/>
          </p:nvPr>
        </p:nvSpPr>
        <p:spPr bwMode="gray">
          <a:xfrm>
            <a:off x="1882217" y="4289115"/>
            <a:ext cx="8454299" cy="29289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800" b="0" baseline="0">
                <a:solidFill>
                  <a:schemeClr val="tx1"/>
                </a:solidFill>
                <a:latin typeface="Calibri Light" panose="020F0302020204030204" pitchFamily="34" charset="0"/>
                <a:cs typeface="Arial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12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1877592" y="3659293"/>
            <a:ext cx="8458925" cy="54341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1">
                <a:solidFill>
                  <a:schemeClr val="tx1"/>
                </a:solidFill>
                <a:latin typeface="Calibri" panose="020F0502020204030204" pitchFamily="34" charset="0"/>
                <a:cs typeface="Arial"/>
              </a:defRPr>
            </a:lvl1pPr>
          </a:lstStyle>
          <a:p>
            <a:pPr lvl="0"/>
            <a:r>
              <a:rPr lang="en-US" dirty="0"/>
              <a:t>Thank You!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286" y="1639361"/>
            <a:ext cx="2301428" cy="13273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564" y="5432213"/>
            <a:ext cx="1378871" cy="948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6980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066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9" r:id="rId2"/>
    <p:sldLayoutId id="2147483650" r:id="rId3"/>
    <p:sldLayoutId id="2147483652" r:id="rId4"/>
    <p:sldLayoutId id="2147483655" r:id="rId5"/>
    <p:sldLayoutId id="2147483666" r:id="rId6"/>
    <p:sldLayoutId id="2147483667" r:id="rId7"/>
    <p:sldLayoutId id="2147483668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Calibri" panose="020F0502020204030204" pitchFamily="34" charset="0"/>
          <a:ea typeface="+mj-ea"/>
          <a:cs typeface="+mj-cs"/>
        </a:defRPr>
      </a:lvl1pPr>
    </p:titleStyle>
    <p:bodyStyle>
      <a:lvl1pPr marL="342900" marR="0" indent="-342900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Arial" panose="020B0604020202020204" pitchFamily="34" charset="0"/>
        <a:buChar char="►"/>
        <a:tabLst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512763" marR="0" indent="-169863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Arial" panose="020B0604020202020204" pitchFamily="34" charset="0"/>
        <a:buChar char="•"/>
        <a:tabLst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87388" marR="0" indent="-17462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ourier New" panose="02070309020205020404" pitchFamily="49" charset="0"/>
        <a:buChar char="o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55663" marR="0" indent="-16827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alibri Light" panose="020F0302020204030204" pitchFamily="34" charset="0"/>
        <a:buChar char="–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30288" marR="0" indent="-174625" algn="l" defTabSz="4572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20101"/>
        </a:buClr>
        <a:buSzPct val="100000"/>
        <a:buFont typeface="Calibri Light" panose="020F0302020204030204" pitchFamily="34" charset="0"/>
        <a:buChar char="»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570A97-A8EE-B748-8AE8-D074BD172C1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882217" y="4289115"/>
            <a:ext cx="8454299" cy="68045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Fan Yong, 2017</a:t>
            </a:r>
          </a:p>
          <a:p>
            <a:r>
              <a:rPr lang="en-US" dirty="0"/>
              <a:t>Andreas Dilger, 2021</a:t>
            </a:r>
          </a:p>
        </p:txBody>
      </p:sp>
      <p:sp>
        <p:nvSpPr>
          <p:cNvPr id="6" name="Subtitle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Aft>
                <a:spcPts val="800"/>
              </a:spcAft>
            </a:pPr>
            <a:r>
              <a:rPr lang="en-US" dirty="0"/>
              <a:t>Lustre Metadata Redundancy</a:t>
            </a:r>
            <a:endParaRPr lang="en-US" dirty="0">
              <a:latin typeface="Neo Sans Intel"/>
            </a:endParaRPr>
          </a:p>
        </p:txBody>
      </p:sp>
    </p:spTree>
    <p:extLst>
      <p:ext uri="{BB962C8B-B14F-4D97-AF65-F5344CB8AC3E}">
        <p14:creationId xmlns:p14="http://schemas.microsoft.com/office/powerpoint/2010/main" val="4088483608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ED03D26-0D21-A841-985D-5EAFA2A464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2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Multiple Phases of Development Needed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" name="Picture Placeholder 1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l="18430" r="18430"/>
          <a:stretch>
            <a:fillRect/>
          </a:stretch>
        </p:blipFill>
        <p:spPr>
          <a:xfrm>
            <a:off x="0" y="11113"/>
            <a:ext cx="9144000" cy="6318250"/>
          </a:xfrm>
          <a:solidFill>
            <a:schemeClr val="bg2">
              <a:lumMod val="60000"/>
              <a:lumOff val="40000"/>
              <a:alpha val="50000"/>
            </a:schemeClr>
          </a:solidFill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347200" y="6432550"/>
            <a:ext cx="2844800" cy="365125"/>
          </a:xfrm>
        </p:spPr>
        <p:txBody>
          <a:bodyPr/>
          <a:lstStyle/>
          <a:p>
            <a:fld id="{EE2556C5-CE8C-6547-B838-EA80C61A4AF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69388" y="6492004"/>
            <a:ext cx="4684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Neo Sans Intel"/>
                <a:cs typeface="Neo Sans Intel"/>
              </a:rPr>
              <a:t>*Other names and brands may be claimed as the property of others.</a:t>
            </a:r>
          </a:p>
        </p:txBody>
      </p:sp>
    </p:spTree>
    <p:extLst>
      <p:ext uri="{BB962C8B-B14F-4D97-AF65-F5344CB8AC3E}">
        <p14:creationId xmlns:p14="http://schemas.microsoft.com/office/powerpoint/2010/main" val="15457055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B2929-77AD-714D-9299-A49E76C35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LMR1a: Replicate MDT0000 Services to Other MDS Nodes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1134A-056E-6F4F-BFED-23F778A723E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Add replication for FLDB across MDTs</a:t>
            </a:r>
          </a:p>
          <a:p>
            <a:pPr lvl="1"/>
            <a:r>
              <a:rPr lang="en-US" dirty="0"/>
              <a:t>Updated very rarely (new MDT/OST addition, every 1B sequences)</a:t>
            </a:r>
          </a:p>
          <a:p>
            <a:pPr lvl="1"/>
            <a:r>
              <a:rPr lang="en-US" dirty="0"/>
              <a:t>Maybe OK in LMR1a to only update FLDB when MDT0000 is available?</a:t>
            </a:r>
          </a:p>
          <a:p>
            <a:pPr lvl="1"/>
            <a:r>
              <a:rPr lang="en-US" dirty="0"/>
              <a:t>Mechanism to mark MDT FLDB as primary copy (version increment?, for LMR1b?)</a:t>
            </a:r>
          </a:p>
          <a:p>
            <a:pPr lvl="1"/>
            <a:r>
              <a:rPr lang="en-US" dirty="0"/>
              <a:t>Other MDTs fetch primary FLDB copy and store updates to local FLDB copy on initial connection</a:t>
            </a:r>
          </a:p>
          <a:p>
            <a:r>
              <a:rPr lang="en-US" dirty="0"/>
              <a:t>Add replication for Quota Master to other MDTs</a:t>
            </a:r>
          </a:p>
          <a:p>
            <a:pPr lvl="1"/>
            <a:r>
              <a:rPr lang="en-US" dirty="0"/>
              <a:t>Updated more frequently than FLDB, less replication possible</a:t>
            </a:r>
          </a:p>
          <a:p>
            <a:pPr lvl="1"/>
            <a:r>
              <a:rPr lang="en-US" dirty="0"/>
              <a:t>Only need to replicate quota </a:t>
            </a:r>
            <a:r>
              <a:rPr lang="en-US" i="1" dirty="0"/>
              <a:t>limits</a:t>
            </a:r>
            <a:r>
              <a:rPr lang="en-US" dirty="0"/>
              <a:t>, not usage/accounting (which each target stores locally)</a:t>
            </a:r>
          </a:p>
          <a:p>
            <a:pPr lvl="1"/>
            <a:r>
              <a:rPr lang="en-US" dirty="0"/>
              <a:t>Could rebuild quota usage tables on backup quota MDT from OSTs/MDTs after takeover?</a:t>
            </a:r>
          </a:p>
          <a:p>
            <a:r>
              <a:rPr lang="en-US" dirty="0"/>
              <a:t>Distribute or failover flock locking to other MDTs</a:t>
            </a:r>
          </a:p>
          <a:p>
            <a:pPr lvl="1"/>
            <a:r>
              <a:rPr lang="en-US" dirty="0"/>
              <a:t>Improved performance for flock-intensive workloads</a:t>
            </a:r>
          </a:p>
          <a:p>
            <a:pPr lvl="1"/>
            <a:r>
              <a:rPr lang="en-US" dirty="0"/>
              <a:t>Complex deadlock detection, failover to backup MDT might be easier</a:t>
            </a:r>
          </a:p>
        </p:txBody>
      </p:sp>
    </p:spTree>
    <p:extLst>
      <p:ext uri="{BB962C8B-B14F-4D97-AF65-F5344CB8AC3E}">
        <p14:creationId xmlns:p14="http://schemas.microsoft.com/office/powerpoint/2010/main" val="18371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767936"/>
          </a:xfrm>
        </p:spPr>
        <p:txBody>
          <a:bodyPr>
            <a:normAutofit/>
          </a:bodyPr>
          <a:lstStyle/>
          <a:p>
            <a:pPr marL="568325" lvl="1" indent="-342900">
              <a:spcBef>
                <a:spcPts val="900"/>
              </a:spcBef>
            </a:pPr>
            <a:r>
              <a:rPr lang="en-US" sz="3200" dirty="0"/>
              <a:t>LMR1b: Replicate Top-level Directories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>
                <a:latin typeface="Consolas" panose="020B0609020204030204" pitchFamily="49" charset="0"/>
                <a:cs typeface="Consolas" panose="020B0609020204030204" pitchFamily="49" charset="0"/>
              </a:rPr>
              <a:t>ROOT/</a:t>
            </a:r>
            <a:r>
              <a:rPr lang="en-US" sz="2000" dirty="0"/>
              <a:t> directory is replicated across multiple MDTs</a:t>
            </a:r>
          </a:p>
          <a:p>
            <a:pPr marL="74295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sz="1800" dirty="0"/>
              <a:t>Up to 7 replicas (?), prefer independent MDTs (separate MDS NIDs if possible, racks?)</a:t>
            </a:r>
          </a:p>
          <a:p>
            <a:pPr marL="74295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ROOT/</a:t>
            </a:r>
            <a:r>
              <a:rPr lang="en-US" sz="1800" dirty="0"/>
              <a:t> is rarely modified, performance overhead should not affect normal applications</a:t>
            </a:r>
          </a:p>
          <a:p>
            <a:pPr marL="74295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ROOT/</a:t>
            </a:r>
            <a:r>
              <a:rPr lang="en-US" sz="1800" dirty="0"/>
              <a:t> is critical for filesystem usage, must always be available to access filesystem</a:t>
            </a:r>
          </a:p>
          <a:p>
            <a:pPr marL="74295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ROOT/</a:t>
            </a:r>
            <a:r>
              <a:rPr lang="en-US" sz="1800" dirty="0"/>
              <a:t> directory lookup by name on secondary MDTs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Read-only under downgrade mode (only directory replication, not regular files?)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New incompatible flag LMAI_REPLICA in LMA EA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User tools to add/remove replicas to directories on non-LMR system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Enhance LFSCK to verify/repair consistency between replica objects</a:t>
            </a:r>
          </a:p>
        </p:txBody>
      </p:sp>
    </p:spTree>
    <p:extLst>
      <p:ext uri="{BB962C8B-B14F-4D97-AF65-F5344CB8AC3E}">
        <p14:creationId xmlns:p14="http://schemas.microsoft.com/office/powerpoint/2010/main" val="28526471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38EC95-8BB2-3E40-A4CC-6172438B9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LMR1c: Improve DNE Distributed Transaction Performance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DB7124-68DB-E440-B8D8-5E6AF63FA8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DNE2 Distributed Transactions have excessive ordering/sync operations</a:t>
            </a:r>
          </a:p>
          <a:p>
            <a:pPr lvl="1"/>
            <a:r>
              <a:rPr lang="en-US" dirty="0"/>
              <a:t>Single OSP RPC in flight between each MDT pair (implementation issue, patch in Gerrit)</a:t>
            </a:r>
          </a:p>
          <a:p>
            <a:r>
              <a:rPr lang="en-US" dirty="0"/>
              <a:t>Compromised from original design due to implementation issues</a:t>
            </a:r>
          </a:p>
          <a:p>
            <a:pPr lvl="1"/>
            <a:r>
              <a:rPr lang="en-US" dirty="0"/>
              <a:t>Difficult to journal bit-level updates in recovery </a:t>
            </a:r>
            <a:r>
              <a:rPr lang="en-US" dirty="0" err="1"/>
              <a:t>llog</a:t>
            </a:r>
            <a:r>
              <a:rPr lang="en-US" dirty="0"/>
              <a:t> file</a:t>
            </a:r>
          </a:p>
          <a:p>
            <a:pPr lvl="1"/>
            <a:r>
              <a:rPr lang="en-US" dirty="0"/>
              <a:t>Must order updates within a single byte to ensure other bits are not clobbered</a:t>
            </a:r>
          </a:p>
          <a:p>
            <a:r>
              <a:rPr lang="en-US" dirty="0"/>
              <a:t>Use alternative to </a:t>
            </a:r>
            <a:r>
              <a:rPr lang="en-US" dirty="0" err="1"/>
              <a:t>llog</a:t>
            </a:r>
            <a:r>
              <a:rPr lang="en-US" dirty="0"/>
              <a:t> for storing DNE recovery logs</a:t>
            </a:r>
          </a:p>
          <a:p>
            <a:pPr lvl="1"/>
            <a:r>
              <a:rPr lang="en-US" dirty="0"/>
              <a:t>Index with named records does not have serialized transaction ordering requirement</a:t>
            </a:r>
          </a:p>
          <a:p>
            <a:pPr lvl="1"/>
            <a:r>
              <a:rPr lang="en-US" dirty="0"/>
              <a:t>Remove sync write from transaction commit?</a:t>
            </a:r>
          </a:p>
          <a:p>
            <a:pPr lvl="1"/>
            <a:r>
              <a:rPr lang="en-US" dirty="0"/>
              <a:t>Batched OSP/OUT updates in a single RPC?</a:t>
            </a:r>
          </a:p>
          <a:p>
            <a:r>
              <a:rPr lang="en-US" dirty="0"/>
              <a:t>Optimizations here improve all DNE operations, independent of LMR</a:t>
            </a:r>
          </a:p>
        </p:txBody>
      </p:sp>
    </p:spTree>
    <p:extLst>
      <p:ext uri="{BB962C8B-B14F-4D97-AF65-F5344CB8AC3E}">
        <p14:creationId xmlns:p14="http://schemas.microsoft.com/office/powerpoint/2010/main" val="3912475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68325" lvl="1" indent="-342900">
              <a:spcBef>
                <a:spcPts val="900"/>
              </a:spcBef>
            </a:pPr>
            <a:r>
              <a:rPr lang="en-US" sz="3200" dirty="0"/>
              <a:t>LMR2a: per-Directory Metadata Replication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Optionally replicate many/all directories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New 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lfs setdirstripe -N</a:t>
            </a:r>
            <a:r>
              <a:rPr lang="en-US" dirty="0"/>
              <a:t>" option to specify replication count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Inherit LMR attribute from parent directory by default (with optional 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--max-inherit</a:t>
            </a:r>
            <a:r>
              <a:rPr lang="en-US" dirty="0"/>
              <a:t>")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Forbid to set child’s LMR attribute if parent has no LMR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Otherwise, child-R1 is disconnected and invisible if parent-R0 unavailable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Agent object-R1 on MDT-R1: if parent is LMR &amp;&amp; child is non-LMR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R1’s namespace may be incomplete (but consistent)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LMR1 tools for conversion between LMR file(s) and non-LMR file(s)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Backward compatible (upgrade), NOT forward compatible (downgrade)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Enhance LFSCK to handle R1’s incomplete namespace</a:t>
            </a:r>
          </a:p>
        </p:txBody>
      </p:sp>
    </p:spTree>
    <p:extLst>
      <p:ext uri="{BB962C8B-B14F-4D97-AF65-F5344CB8AC3E}">
        <p14:creationId xmlns:p14="http://schemas.microsoft.com/office/powerpoint/2010/main" val="32810737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68325" lvl="1" indent="-342900">
              <a:spcBef>
                <a:spcPts val="900"/>
              </a:spcBef>
            </a:pPr>
            <a:r>
              <a:rPr lang="en-US" sz="3200" dirty="0"/>
              <a:t>LMR2a: per-file metadata replication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Add replication for specified non-directory MDT objects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New 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lfs setdirstripe</a:t>
            </a:r>
            <a:r>
              <a:rPr lang="en-US" dirty="0"/>
              <a:t>" option to specify MDT file object replication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Inherit LMR attribute for files from parent by default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Agent object-R1 on MDT-R1: if parent is LMR &amp;&amp; child is non-LMR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LMR1 tools for conversion between LMR file(s) and non-LMR file(s)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Backward compatible (upgrade), NOT forward compatible (downgrade)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Enhance LFSCK to verify and repair LMR files</a:t>
            </a:r>
          </a:p>
        </p:txBody>
      </p:sp>
    </p:spTree>
    <p:extLst>
      <p:ext uri="{BB962C8B-B14F-4D97-AF65-F5344CB8AC3E}">
        <p14:creationId xmlns:p14="http://schemas.microsoft.com/office/powerpoint/2010/main" val="3832738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68325" lvl="1" indent="-342900">
              <a:spcBef>
                <a:spcPts val="900"/>
              </a:spcBef>
            </a:pPr>
            <a:r>
              <a:rPr lang="en-US" sz="3200" dirty="0"/>
              <a:t>LMR3a: writeable under downgrade mode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Cross-replicas namespace reference under downgrade mode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child-R1 is under parent-R0, or child-R0 is under parent-R1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Single replica for new metadata modification under downgrade mode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NOT introduce new inconsistency, no dangling, no orphan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If both item-R0 and item-R1 are available, choose item-R0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Set LMR-in-LMA if inherited from parent, it is useful for recovery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Keep DNE2 update logs until unavailable MDT(s) are recovered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It will avoid client getting stale information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Handle update logs overflow/overwritten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Backward compatible, NOT forward compatible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Enhance LFSCK to rebuild namespace from the pieces of R0 and R1</a:t>
            </a:r>
          </a:p>
        </p:txBody>
      </p:sp>
    </p:spTree>
    <p:extLst>
      <p:ext uri="{BB962C8B-B14F-4D97-AF65-F5344CB8AC3E}">
        <p14:creationId xmlns:p14="http://schemas.microsoft.com/office/powerpoint/2010/main" val="32436835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LMR3a: downgrade mode recovery (client)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Focus on the objects with LMR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Non-LMR case will be handled the same as current – waiting for the offline MDT to be available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Connection with MDTm-R1 is ready, NOT reconnect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MGS will broadcast the downgrade and available replicate pieces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Uncommitted RPC: already on MDTm-R1, NOT replay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MDTm-R0 has replied before becoming unavailable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Drop unused locks, replay in-use locks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Resend all non-replied RPCs to MDTm-R1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The same RPC XIDs as originally sent to MDTm-R0</a:t>
            </a:r>
          </a:p>
        </p:txBody>
      </p:sp>
    </p:spTree>
    <p:extLst>
      <p:ext uri="{BB962C8B-B14F-4D97-AF65-F5344CB8AC3E}">
        <p14:creationId xmlns:p14="http://schemas.microsoft.com/office/powerpoint/2010/main" val="39965977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LMR3a: downgrade server recovery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Three cases when the MDTm-R0 becomes unavailable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Cross-MDTs update has been sent to MDTm-R1, replied client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Client will not replay/resent RPC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Cross-MDTs update has been sent to MDTm-R1, NOT replied client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Client will resend the RPC with original initial RPC xid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MDTm-R1 reconstructs the RPC reply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Cross-MDTs update has NOT been sent to MDTm-R1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Handle it as new RPC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MDTm-R0 tells MDTm-R1 the related information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Initial RPC XID, trans# (ready), RPC result (ready), and others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Separated last_rcvd-R1 file on MDTm-R1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Independent from MDTm-R1 holder (MDTx) its own last_rcvd</a:t>
            </a:r>
          </a:p>
        </p:txBody>
      </p:sp>
    </p:spTree>
    <p:extLst>
      <p:ext uri="{BB962C8B-B14F-4D97-AF65-F5344CB8AC3E}">
        <p14:creationId xmlns:p14="http://schemas.microsoft.com/office/powerpoint/2010/main" val="4713459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68325" lvl="1" indent="-342900">
              <a:spcBef>
                <a:spcPts val="900"/>
              </a:spcBef>
            </a:pPr>
            <a:r>
              <a:rPr lang="en-US" sz="3200" dirty="0"/>
              <a:t>LMR3b: LFSCK for LMR3a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Case 1: failed MDT(s) come back into filesystem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Scan filesystem for objects on failed MDT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Recover object from R1 to R0 if without LMR-in-LMA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If has LMR-in-LMA &amp;&amp; single replica, generate another replica on buddy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Synchronize metadata between R0 and R1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Trust healthy MDT(s)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The special case: replace corrupted MDT(s) 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Regenerate the lost R0 and R1 piece(s) from available ones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Also can used to purely replace MDT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Case 2: recover without corrupted MDT(s)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Remove inconsistent objects caused by corrupted MDT(s)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Optional: remove redundancy, convert to non-LMR mode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Also can be used to purely remove MDT</a:t>
            </a:r>
          </a:p>
        </p:txBody>
      </p:sp>
    </p:spTree>
    <p:extLst>
      <p:ext uri="{BB962C8B-B14F-4D97-AF65-F5344CB8AC3E}">
        <p14:creationId xmlns:p14="http://schemas.microsoft.com/office/powerpoint/2010/main" val="636603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the customer want for HA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>
              <a:spcBef>
                <a:spcPts val="900"/>
              </a:spcBef>
            </a:pPr>
            <a:r>
              <a:rPr lang="en-US" sz="2400" dirty="0"/>
              <a:t>For users, High Availability does not separate data” and “metadata”</a:t>
            </a:r>
          </a:p>
          <a:p>
            <a:pPr algn="just">
              <a:spcBef>
                <a:spcPts val="900"/>
              </a:spcBef>
            </a:pPr>
            <a:r>
              <a:rPr lang="en-US" sz="2400" dirty="0"/>
              <a:t>Metadata redundancy is usually implied</a:t>
            </a:r>
          </a:p>
          <a:p>
            <a:pPr marL="682625" lvl="1" indent="-4572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Hardware independency – Lustre HA depends on shared storage</a:t>
            </a:r>
          </a:p>
          <a:p>
            <a:pPr marL="1028700" lvl="2" indent="-4572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Difficult to be deployed on commodity single-port storage</a:t>
            </a:r>
          </a:p>
          <a:p>
            <a:pPr marL="1028700" lvl="2" indent="-4572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Data channel redundancy vs. storage single point failure</a:t>
            </a:r>
          </a:p>
          <a:p>
            <a:pPr marL="1028700" lvl="2" indent="-4572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External HA configuration, pacemaker, MMP</a:t>
            </a:r>
          </a:p>
          <a:p>
            <a:pPr marL="682625" lvl="1" indent="-4572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Fast recovery – Lustre recovery is complex and takes a long time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Tightly coupled, depends on all clients' cooperation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Parallel normal operations vs. serialized replays slows recovery</a:t>
            </a:r>
          </a:p>
        </p:txBody>
      </p:sp>
    </p:spTree>
    <p:extLst>
      <p:ext uri="{BB962C8B-B14F-4D97-AF65-F5344CB8AC3E}">
        <p14:creationId xmlns:p14="http://schemas.microsoft.com/office/powerpoint/2010/main" val="3503635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Issues &amp; Risks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Compatibility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Cannot downgrade unless all replicas have been removed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Performance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DNE2 was only for functionality, not performance optimized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Need to improve distributed transaction performance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Very limited cross-MDTs modifications for non-LMR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Complexity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The overall complexity exceeds both LFSCK and DNE2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Much detailed logic need to be well considered</a:t>
            </a:r>
          </a:p>
        </p:txBody>
      </p:sp>
    </p:spTree>
    <p:extLst>
      <p:ext uri="{BB962C8B-B14F-4D97-AF65-F5344CB8AC3E}">
        <p14:creationId xmlns:p14="http://schemas.microsoft.com/office/powerpoint/2010/main" val="314884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The key issue – redundancy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Data replication (FLR) is on-going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Not simple 1:1 OST mirroring, based on PFL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Maybe erasure-coding in the future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Not enough for hardware independence without metadata redundancy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Current FLR will fail if single metadata inode corrupted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Other solutions support both data and metadata replication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Lustre Metadata Redundancy (LMR) is in research stage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Not simple copy or mirror because metadata is NOT opaque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Implementation based on DNE2 recovery framework</a:t>
            </a:r>
          </a:p>
        </p:txBody>
      </p:sp>
    </p:spTree>
    <p:extLst>
      <p:ext uri="{BB962C8B-B14F-4D97-AF65-F5344CB8AC3E}">
        <p14:creationId xmlns:p14="http://schemas.microsoft.com/office/powerpoint/2010/main" val="388223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Configurations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Directory-based replication across multiple directory shards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Directory has one or more copies of each directory entry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Each directory entry copy is on a separate MDT shard of the directory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Each directory entry holds one or more FIDs (one per MDT)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Number of FIDs depends on replication factor of target object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Entries for regular files may only store one FID = one inode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One or more metadata replicas (‘R0’, ‘R1’, …) for each MDT object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Each replica is a separate inode with its own FID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R0 FID </a:t>
            </a:r>
            <a:r>
              <a:rPr lang="en-US" dirty="0" err="1"/>
              <a:t>insereted</a:t>
            </a:r>
            <a:r>
              <a:rPr lang="en-US" dirty="0"/>
              <a:t> into R1, … OI Table on replica MDTs to allow locating local replica inode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Each replica inode is referenced by two or more directory entries</a:t>
            </a:r>
          </a:p>
          <a:p>
            <a:pPr marL="1312863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trusted.link</a:t>
            </a:r>
            <a:r>
              <a:rPr lang="en-US" dirty="0"/>
              <a:t> should reference both parent FIDs, client only prints unique path?</a:t>
            </a:r>
          </a:p>
        </p:txBody>
      </p:sp>
    </p:spTree>
    <p:extLst>
      <p:ext uri="{BB962C8B-B14F-4D97-AF65-F5344CB8AC3E}">
        <p14:creationId xmlns:p14="http://schemas.microsoft.com/office/powerpoint/2010/main" val="2414503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DNE Replicated Directory is Striped Directory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Need at least N-striped directory for N-way directory replication</a:t>
            </a:r>
          </a:p>
          <a:p>
            <a:r>
              <a:rPr lang="en-US" dirty="0"/>
              <a:t>Each directory entry references one or more object FID(s)</a:t>
            </a:r>
          </a:p>
          <a:p>
            <a:pPr lvl="1"/>
            <a:r>
              <a:rPr lang="en-US" dirty="0"/>
              <a:t>Directory layout + name hash locates R0 MDT directory entry</a:t>
            </a:r>
          </a:p>
          <a:p>
            <a:pPr lvl="1"/>
            <a:r>
              <a:rPr lang="en-US" dirty="0"/>
              <a:t>Each additional replica R1, … is on directory shard+1, shard+2, …</a:t>
            </a:r>
          </a:p>
          <a:p>
            <a:pPr lvl="1"/>
            <a:r>
              <a:rPr lang="en-US" dirty="0"/>
              <a:t>Inode </a:t>
            </a:r>
            <a:r>
              <a:rPr lang="en-US" i="1" dirty="0"/>
              <a:t>created</a:t>
            </a:r>
            <a:r>
              <a:rPr lang="en-US" dirty="0"/>
              <a:t> on the same MDT as R0 name entry</a:t>
            </a:r>
          </a:p>
          <a:p>
            <a:pPr lvl="1"/>
            <a:r>
              <a:rPr lang="en-US" dirty="0"/>
              <a:t>If target MDT object is replicated, count of replica FIDs in entry based on entry size</a:t>
            </a:r>
          </a:p>
          <a:p>
            <a:pPr lvl="2"/>
            <a:r>
              <a:rPr lang="en-US" dirty="0"/>
              <a:t>e.g. entry "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bag</a:t>
            </a:r>
            <a:r>
              <a:rPr lang="en-US" dirty="0"/>
              <a:t>" is not referencing replicated object (only one FID), unavailable if MDT0001 is down</a:t>
            </a:r>
          </a:p>
          <a:p>
            <a:r>
              <a:rPr lang="en-US" dirty="0"/>
              <a:t>Readdir on client filters replica entries</a:t>
            </a:r>
          </a:p>
          <a:p>
            <a:pPr lvl="1"/>
            <a:r>
              <a:rPr lang="en-US" dirty="0"/>
              <a:t>Name hash does not </a:t>
            </a:r>
            <a:r>
              <a:rPr lang="en-US"/>
              <a:t>match shard</a:t>
            </a:r>
            <a:endParaRPr lang="en-US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BB986405-34B9-AE49-8D9F-22511A2D961B}"/>
              </a:ext>
            </a:extLst>
          </p:cNvPr>
          <p:cNvGrpSpPr/>
          <p:nvPr/>
        </p:nvGrpSpPr>
        <p:grpSpPr>
          <a:xfrm>
            <a:off x="4373218" y="3863725"/>
            <a:ext cx="7586113" cy="2399916"/>
            <a:chOff x="2266122" y="3973056"/>
            <a:chExt cx="7586113" cy="2399916"/>
          </a:xfrm>
        </p:grpSpPr>
        <p:grpSp>
          <p:nvGrpSpPr>
            <p:cNvPr id="46" name="Group 45"/>
            <p:cNvGrpSpPr/>
            <p:nvPr/>
          </p:nvGrpSpPr>
          <p:grpSpPr>
            <a:xfrm>
              <a:off x="8243677" y="4418301"/>
              <a:ext cx="1580162" cy="1954664"/>
              <a:chOff x="6804025" y="4499899"/>
              <a:chExt cx="1495814" cy="1764389"/>
            </a:xfrm>
          </p:grpSpPr>
          <p:sp>
            <p:nvSpPr>
              <p:cNvPr id="6" name="Can 20"/>
              <p:cNvSpPr>
                <a:spLocks noChangeArrowheads="1"/>
              </p:cNvSpPr>
              <p:nvPr/>
            </p:nvSpPr>
            <p:spPr bwMode="auto">
              <a:xfrm>
                <a:off x="6804025" y="4508500"/>
                <a:ext cx="1495814" cy="1755788"/>
              </a:xfrm>
              <a:prstGeom prst="can">
                <a:avLst>
                  <a:gd name="adj" fmla="val 2500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36" name="TextBox 50"/>
              <p:cNvSpPr txBox="1">
                <a:spLocks noChangeArrowheads="1"/>
              </p:cNvSpPr>
              <p:nvPr/>
            </p:nvSpPr>
            <p:spPr bwMode="auto">
              <a:xfrm>
                <a:off x="6883020" y="4499899"/>
                <a:ext cx="1360506" cy="361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MDT0003</a:t>
                </a:r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6227552" y="4411157"/>
              <a:ext cx="1580162" cy="1961815"/>
              <a:chOff x="4787900" y="3985781"/>
              <a:chExt cx="1495814" cy="2246953"/>
            </a:xfrm>
          </p:grpSpPr>
          <p:sp>
            <p:nvSpPr>
              <p:cNvPr id="7" name="Can 27"/>
              <p:cNvSpPr>
                <a:spLocks noChangeArrowheads="1"/>
              </p:cNvSpPr>
              <p:nvPr/>
            </p:nvSpPr>
            <p:spPr bwMode="auto">
              <a:xfrm>
                <a:off x="4787900" y="4005264"/>
                <a:ext cx="1495814" cy="2227470"/>
              </a:xfrm>
              <a:prstGeom prst="can">
                <a:avLst>
                  <a:gd name="adj" fmla="val 2499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35" name="TextBox 48"/>
              <p:cNvSpPr txBox="1">
                <a:spLocks noChangeArrowheads="1"/>
              </p:cNvSpPr>
              <p:nvPr/>
            </p:nvSpPr>
            <p:spPr bwMode="auto">
              <a:xfrm>
                <a:off x="4919689" y="3985781"/>
                <a:ext cx="1287613" cy="458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MDT0002</a:t>
                </a: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339765" y="4412100"/>
              <a:ext cx="1580162" cy="1958768"/>
              <a:chOff x="900113" y="4494386"/>
              <a:chExt cx="1495814" cy="1769902"/>
            </a:xfrm>
          </p:grpSpPr>
          <p:sp>
            <p:nvSpPr>
              <p:cNvPr id="5" name="Can 13"/>
              <p:cNvSpPr>
                <a:spLocks noChangeArrowheads="1"/>
              </p:cNvSpPr>
              <p:nvPr/>
            </p:nvSpPr>
            <p:spPr bwMode="auto">
              <a:xfrm>
                <a:off x="900113" y="4508500"/>
                <a:ext cx="1495814" cy="1755788"/>
              </a:xfrm>
              <a:prstGeom prst="can">
                <a:avLst>
                  <a:gd name="adj" fmla="val 2500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37" name="TextBox 51"/>
              <p:cNvSpPr txBox="1">
                <a:spLocks noChangeArrowheads="1"/>
              </p:cNvSpPr>
              <p:nvPr/>
            </p:nvSpPr>
            <p:spPr bwMode="auto">
              <a:xfrm>
                <a:off x="1061309" y="4494386"/>
                <a:ext cx="1238919" cy="361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MDT0000</a:t>
                </a:r>
              </a:p>
            </p:txBody>
          </p:sp>
        </p:grpSp>
        <p:sp>
          <p:nvSpPr>
            <p:cNvPr id="10" name="Can 6"/>
            <p:cNvSpPr>
              <a:spLocks noChangeArrowheads="1"/>
            </p:cNvSpPr>
            <p:nvPr/>
          </p:nvSpPr>
          <p:spPr bwMode="auto">
            <a:xfrm>
              <a:off x="4282865" y="3986044"/>
              <a:ext cx="1580162" cy="2386928"/>
            </a:xfrm>
            <a:prstGeom prst="can">
              <a:avLst>
                <a:gd name="adj" fmla="val 249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b"/>
            <a:lstStyle/>
            <a:p>
              <a:pPr algn="ctr" eaLnBrk="0" hangingPunct="0"/>
              <a:endParaRPr lang="en-US" sz="1600" dirty="0"/>
            </a:p>
          </p:txBody>
        </p:sp>
        <p:cxnSp>
          <p:nvCxnSpPr>
            <p:cNvPr id="8" name="Straight Arrow Connector 31"/>
            <p:cNvCxnSpPr>
              <a:cxnSpLocks noChangeShapeType="1"/>
            </p:cNvCxnSpPr>
            <p:nvPr/>
          </p:nvCxnSpPr>
          <p:spPr bwMode="auto">
            <a:xfrm>
              <a:off x="7175501" y="5216578"/>
              <a:ext cx="173969" cy="3587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2" name="Rounded Rectangle 37"/>
            <p:cNvSpPr>
              <a:spLocks noChangeArrowheads="1"/>
            </p:cNvSpPr>
            <p:nvPr/>
          </p:nvSpPr>
          <p:spPr bwMode="auto">
            <a:xfrm>
              <a:off x="2266122" y="5503914"/>
              <a:ext cx="7586113" cy="781655"/>
            </a:xfrm>
            <a:prstGeom prst="roundRect">
              <a:avLst>
                <a:gd name="adj" fmla="val 16667"/>
              </a:avLst>
            </a:prstGeom>
            <a:solidFill>
              <a:schemeClr val="bg2">
                <a:alpha val="36862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2390159" y="5575353"/>
              <a:ext cx="733676" cy="62619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cat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FIDc0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FIDc1</a:t>
              </a:r>
              <a:endParaRPr lang="en-US" dirty="0">
                <a:solidFill>
                  <a:schemeClr val="bg1">
                    <a:lumMod val="95000"/>
                  </a:schemeClr>
                </a:solidFill>
                <a:ea typeface="ＭＳ Ｐゴシック" pitchFamily="1" charset="-128"/>
              </a:endParaRPr>
            </a:p>
          </p:txBody>
        </p:sp>
        <p:cxnSp>
          <p:nvCxnSpPr>
            <p:cNvPr id="16" name="Straight Arrow Connector 17"/>
            <p:cNvCxnSpPr>
              <a:cxnSpLocks noChangeShapeType="1"/>
            </p:cNvCxnSpPr>
            <p:nvPr/>
          </p:nvCxnSpPr>
          <p:spPr bwMode="auto">
            <a:xfrm>
              <a:off x="3287713" y="5288016"/>
              <a:ext cx="121202" cy="28733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Arrow Connector 18"/>
            <p:cNvCxnSpPr>
              <a:cxnSpLocks noChangeShapeType="1"/>
              <a:endCxn id="15" idx="0"/>
            </p:cNvCxnSpPr>
            <p:nvPr/>
          </p:nvCxnSpPr>
          <p:spPr bwMode="auto">
            <a:xfrm flipH="1">
              <a:off x="2756997" y="5288016"/>
              <a:ext cx="170358" cy="2873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9" name="Rounded Rectangle 18"/>
            <p:cNvSpPr/>
            <p:nvPr/>
          </p:nvSpPr>
          <p:spPr bwMode="auto">
            <a:xfrm>
              <a:off x="8303563" y="5575353"/>
              <a:ext cx="723325" cy="61307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dog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FIDd2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FIDd3</a:t>
              </a:r>
              <a:endParaRPr lang="en-US" dirty="0">
                <a:ea typeface="ＭＳ Ｐゴシック" pitchFamily="1" charset="-128"/>
              </a:endParaRPr>
            </a:p>
          </p:txBody>
        </p:sp>
        <p:cxnSp>
          <p:nvCxnSpPr>
            <p:cNvPr id="20" name="Straight Arrow Connector 24"/>
            <p:cNvCxnSpPr>
              <a:cxnSpLocks noChangeShapeType="1"/>
              <a:endCxn id="29" idx="0"/>
            </p:cNvCxnSpPr>
            <p:nvPr/>
          </p:nvCxnSpPr>
          <p:spPr bwMode="auto">
            <a:xfrm>
              <a:off x="9171748" y="5288016"/>
              <a:ext cx="232164" cy="2873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1" name="Straight Arrow Connector 25"/>
            <p:cNvCxnSpPr>
              <a:cxnSpLocks noChangeShapeType="1"/>
              <a:endCxn id="19" idx="0"/>
            </p:cNvCxnSpPr>
            <p:nvPr/>
          </p:nvCxnSpPr>
          <p:spPr bwMode="auto">
            <a:xfrm flipH="1">
              <a:off x="8665226" y="5288016"/>
              <a:ext cx="183090" cy="2873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2" name="Straight Arrow Connector 33"/>
            <p:cNvCxnSpPr>
              <a:cxnSpLocks noChangeShapeType="1"/>
              <a:stCxn id="11" idx="6"/>
              <a:endCxn id="27" idx="2"/>
            </p:cNvCxnSpPr>
            <p:nvPr/>
          </p:nvCxnSpPr>
          <p:spPr bwMode="auto">
            <a:xfrm>
              <a:off x="5827751" y="5039207"/>
              <a:ext cx="440366" cy="19433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3" name="Straight Arrow Connector 34"/>
            <p:cNvCxnSpPr>
              <a:cxnSpLocks noChangeShapeType="1"/>
              <a:stCxn id="11" idx="2"/>
              <a:endCxn id="13" idx="6"/>
            </p:cNvCxnSpPr>
            <p:nvPr/>
          </p:nvCxnSpPr>
          <p:spPr bwMode="auto">
            <a:xfrm flipH="1">
              <a:off x="3913278" y="5039206"/>
              <a:ext cx="398994" cy="24137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4" name="Straight Arrow Connector 35"/>
            <p:cNvCxnSpPr>
              <a:cxnSpLocks noChangeShapeType="1"/>
              <a:stCxn id="11" idx="7"/>
              <a:endCxn id="18" idx="2"/>
            </p:cNvCxnSpPr>
            <p:nvPr/>
          </p:nvCxnSpPr>
          <p:spPr bwMode="auto">
            <a:xfrm>
              <a:off x="5605815" y="4924636"/>
              <a:ext cx="2713705" cy="2618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6" name="Straight Arrow Connector 56"/>
            <p:cNvCxnSpPr>
              <a:cxnSpLocks noChangeShapeType="1"/>
              <a:endCxn id="28" idx="0"/>
            </p:cNvCxnSpPr>
            <p:nvPr/>
          </p:nvCxnSpPr>
          <p:spPr bwMode="auto">
            <a:xfrm flipH="1">
              <a:off x="6653046" y="5216578"/>
              <a:ext cx="215244" cy="3587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7" name="Oval 49"/>
            <p:cNvSpPr>
              <a:spLocks noChangeArrowheads="1"/>
            </p:cNvSpPr>
            <p:nvPr/>
          </p:nvSpPr>
          <p:spPr bwMode="auto">
            <a:xfrm>
              <a:off x="6268118" y="5106502"/>
              <a:ext cx="1497671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shard.1</a:t>
              </a: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6279087" y="5575354"/>
              <a:ext cx="747918" cy="62619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dog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FIDd2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FIDd3</a:t>
              </a: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29" name="Rounded Rectangle 28"/>
            <p:cNvSpPr/>
            <p:nvPr/>
          </p:nvSpPr>
          <p:spPr bwMode="auto">
            <a:xfrm>
              <a:off x="9025861" y="5575354"/>
              <a:ext cx="756102" cy="62619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/>
                <a:t>ace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FIDa3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FIDa0</a:t>
              </a: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30" name="Rounded Rectangle 29"/>
            <p:cNvSpPr/>
            <p:nvPr/>
          </p:nvSpPr>
          <p:spPr bwMode="auto">
            <a:xfrm>
              <a:off x="5059527" y="5575354"/>
              <a:ext cx="732197" cy="62619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bag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FIDb1</a:t>
              </a:r>
            </a:p>
            <a:p>
              <a:pPr algn="ctr" eaLnBrk="0" hangingPunct="0">
                <a:defRPr/>
              </a:pPr>
              <a:endParaRPr lang="en-US" sz="1600" dirty="0">
                <a:ea typeface="ＭＳ Ｐゴシック" pitchFamily="1" charset="-128"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4348687" y="5575354"/>
              <a:ext cx="704830" cy="62619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cat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FIDc0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FIDc1</a:t>
              </a:r>
              <a:endParaRPr lang="en-US" dirty="0">
                <a:solidFill>
                  <a:schemeClr val="bg1">
                    <a:lumMod val="95000"/>
                  </a:schemeClr>
                </a:solidFill>
                <a:ea typeface="ＭＳ Ｐゴシック" pitchFamily="1" charset="-128"/>
              </a:endParaRPr>
            </a:p>
          </p:txBody>
        </p:sp>
        <p:cxnSp>
          <p:nvCxnSpPr>
            <p:cNvPr id="32" name="Straight Arrow Connector 75"/>
            <p:cNvCxnSpPr>
              <a:cxnSpLocks noChangeShapeType="1"/>
              <a:endCxn id="31" idx="0"/>
            </p:cNvCxnSpPr>
            <p:nvPr/>
          </p:nvCxnSpPr>
          <p:spPr bwMode="auto">
            <a:xfrm flipH="1">
              <a:off x="4701102" y="5150114"/>
              <a:ext cx="177822" cy="4252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33" name="Straight Arrow Connector 76"/>
            <p:cNvCxnSpPr>
              <a:cxnSpLocks noChangeShapeType="1"/>
              <a:endCxn id="30" idx="0"/>
            </p:cNvCxnSpPr>
            <p:nvPr/>
          </p:nvCxnSpPr>
          <p:spPr bwMode="auto">
            <a:xfrm>
              <a:off x="5290482" y="5161872"/>
              <a:ext cx="135144" cy="4134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51" name="TextBox 38"/>
            <p:cNvSpPr txBox="1">
              <a:spLocks noChangeArrowheads="1"/>
            </p:cNvSpPr>
            <p:nvPr/>
          </p:nvSpPr>
          <p:spPr bwMode="auto">
            <a:xfrm>
              <a:off x="4394202" y="3973056"/>
              <a:ext cx="13664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000" dirty="0"/>
                <a:t>MDT0001</a:t>
              </a:r>
            </a:p>
          </p:txBody>
        </p:sp>
        <p:sp>
          <p:nvSpPr>
            <p:cNvPr id="88" name="Oval 7"/>
            <p:cNvSpPr>
              <a:spLocks noChangeArrowheads="1"/>
            </p:cNvSpPr>
            <p:nvPr/>
          </p:nvSpPr>
          <p:spPr bwMode="auto">
            <a:xfrm>
              <a:off x="4311809" y="4406390"/>
              <a:ext cx="1515479" cy="324054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 err="1"/>
                <a:t>dir</a:t>
              </a:r>
              <a:endParaRPr lang="en-US" dirty="0"/>
            </a:p>
          </p:txBody>
        </p:sp>
        <p:cxnSp>
          <p:nvCxnSpPr>
            <p:cNvPr id="89" name="Straight Arrow Connector 76"/>
            <p:cNvCxnSpPr>
              <a:cxnSpLocks noChangeShapeType="1"/>
              <a:stCxn id="88" idx="4"/>
              <a:endCxn id="11" idx="0"/>
            </p:cNvCxnSpPr>
            <p:nvPr/>
          </p:nvCxnSpPr>
          <p:spPr bwMode="auto">
            <a:xfrm>
              <a:off x="5069548" y="4730445"/>
              <a:ext cx="464" cy="1467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8319520" y="5059469"/>
              <a:ext cx="1497671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shard.2</a:t>
              </a:r>
            </a:p>
          </p:txBody>
        </p:sp>
        <p:sp>
          <p:nvSpPr>
            <p:cNvPr id="11" name="Oval 7"/>
            <p:cNvSpPr>
              <a:spLocks noChangeArrowheads="1"/>
            </p:cNvSpPr>
            <p:nvPr/>
          </p:nvSpPr>
          <p:spPr bwMode="auto">
            <a:xfrm>
              <a:off x="4312273" y="4877179"/>
              <a:ext cx="1515479" cy="324054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shard.0</a:t>
              </a:r>
            </a:p>
          </p:txBody>
        </p:sp>
        <p:sp>
          <p:nvSpPr>
            <p:cNvPr id="13" name="Oval 14"/>
            <p:cNvSpPr>
              <a:spLocks noChangeArrowheads="1"/>
            </p:cNvSpPr>
            <p:nvPr/>
          </p:nvSpPr>
          <p:spPr bwMode="auto">
            <a:xfrm>
              <a:off x="2415606" y="5153533"/>
              <a:ext cx="1497672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shard.3</a:t>
              </a:r>
            </a:p>
          </p:txBody>
        </p:sp>
        <p:sp>
          <p:nvSpPr>
            <p:cNvPr id="83" name="Rounded Rectangle 82">
              <a:extLst>
                <a:ext uri="{FF2B5EF4-FFF2-40B4-BE49-F238E27FC236}">
                  <a16:creationId xmlns:a16="http://schemas.microsoft.com/office/drawing/2014/main" id="{D42DB73D-F8C8-3F41-A508-2B0F0F6FFE09}"/>
                </a:ext>
              </a:extLst>
            </p:cNvPr>
            <p:cNvSpPr/>
            <p:nvPr/>
          </p:nvSpPr>
          <p:spPr bwMode="auto">
            <a:xfrm>
              <a:off x="7040290" y="5579599"/>
              <a:ext cx="747545" cy="60882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bag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FIDb1</a:t>
              </a:r>
            </a:p>
            <a:p>
              <a:pPr algn="ctr" eaLnBrk="0" hangingPunct="0">
                <a:defRPr/>
              </a:pP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5D4750B6-DE96-1046-A6AC-CA25D61CD0BA}"/>
                </a:ext>
              </a:extLst>
            </p:cNvPr>
            <p:cNvSpPr/>
            <p:nvPr/>
          </p:nvSpPr>
          <p:spPr bwMode="auto">
            <a:xfrm>
              <a:off x="3129846" y="5575353"/>
              <a:ext cx="747918" cy="6262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/>
                <a:t>ace</a:t>
              </a:r>
              <a:endParaRPr lang="en-US" dirty="0"/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FIDa3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5674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FID and FLDB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682625" lvl="1" indent="-457200">
              <a:buFont typeface="Arial"/>
              <a:buChar char="•"/>
            </a:pPr>
            <a:r>
              <a:rPr lang="en-US" sz="2000" dirty="0"/>
              <a:t>FIDs for same object in R0 and R1 are different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FID is always unique regardless of whether metadata redundancy is used or not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Locations that reference R0 should expand to reference R1, ... if possible</a:t>
            </a:r>
          </a:p>
          <a:p>
            <a:pPr marL="682625" lvl="1" indent="-457200">
              <a:buFont typeface="Arial"/>
              <a:buChar char="•"/>
            </a:pPr>
            <a:r>
              <a:rPr lang="en-US" sz="2000" dirty="0"/>
              <a:t>MDT objects hold a reference to other replica FID(s)</a:t>
            </a:r>
            <a:endParaRPr lang="en-US" sz="2000" dirty="0">
              <a:latin typeface="+mj-lt"/>
            </a:endParaRPr>
          </a:p>
          <a:p>
            <a:pPr marL="857250" lvl="2" indent="-457200">
              <a:buFont typeface="Arial"/>
              <a:buChar char="•"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lustre_mdt_attrs_v2</a:t>
            </a:r>
            <a:r>
              <a:rPr lang="en-US" dirty="0"/>
              <a:t> stores array of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lma_self_fid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[]</a:t>
            </a:r>
            <a:r>
              <a:rPr lang="en-US" dirty="0"/>
              <a:t> values on MDT objects</a:t>
            </a:r>
          </a:p>
          <a:p>
            <a:pPr marL="857250" lvl="2" indent="-457200">
              <a:buFont typeface="Arial"/>
              <a:buChar char="•"/>
            </a:pP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LMAI_REPLICA</a:t>
            </a:r>
            <a:r>
              <a:rPr lang="en-US" sz="1800" dirty="0"/>
              <a:t> flags (3 bits) can count up to 7 additional replicas  </a:t>
            </a:r>
          </a:p>
          <a:p>
            <a:pPr marL="682625" lvl="1" indent="-457200">
              <a:buFont typeface="Arial"/>
              <a:buChar char="•"/>
            </a:pPr>
            <a:r>
              <a:rPr lang="en-US" sz="2000" dirty="0"/>
              <a:t>FLDB backups on MDT0001, MDT0003, MDT0005, MDT0009, </a:t>
            </a:r>
            <a:r>
              <a:rPr lang="en-US" sz="2000" dirty="0" err="1"/>
              <a:t>MDTxxxx</a:t>
            </a:r>
            <a:r>
              <a:rPr lang="en-US" sz="2000" dirty="0"/>
              <a:t> where x=3</a:t>
            </a:r>
            <a:r>
              <a:rPr lang="en-US" sz="2000" baseline="30000" dirty="0"/>
              <a:t>n</a:t>
            </a:r>
            <a:r>
              <a:rPr lang="en-US" sz="2000" dirty="0"/>
              <a:t>, 5</a:t>
            </a:r>
            <a:r>
              <a:rPr lang="en-US" sz="2000" baseline="30000" dirty="0"/>
              <a:t>n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MDT0000 updates FLDB replicas after allocating a new FID sequence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This happens very rarely, very low overhead</a:t>
            </a:r>
          </a:p>
        </p:txBody>
      </p:sp>
    </p:spTree>
    <p:extLst>
      <p:ext uri="{BB962C8B-B14F-4D97-AF65-F5344CB8AC3E}">
        <p14:creationId xmlns:p14="http://schemas.microsoft.com/office/powerpoint/2010/main" val="598027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LOV EA and OST Parent FID xattr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682625" lvl="1" indent="-457200">
              <a:buFont typeface="Arial"/>
              <a:buChar char="•"/>
            </a:pPr>
            <a:r>
              <a:rPr lang="en-US" sz="2000" dirty="0"/>
              <a:t>R0 and R1 each have copy of same LOV EA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Independent from the FLR, and does not affect FLR</a:t>
            </a:r>
          </a:p>
          <a:p>
            <a:pPr marL="1028700" lvl="2" indent="-457200">
              <a:buFont typeface="Arial"/>
              <a:buChar char="•"/>
            </a:pPr>
            <a:r>
              <a:rPr lang="en-US" dirty="0"/>
              <a:t>A regular file can have replicated data or metadata, or both</a:t>
            </a:r>
          </a:p>
          <a:p>
            <a:pPr marL="682625" lvl="1" indent="-457200">
              <a:buFont typeface="Arial"/>
              <a:buChar char="•"/>
            </a:pPr>
            <a:r>
              <a:rPr lang="en-US" sz="2000" dirty="0"/>
              <a:t>OST </a:t>
            </a:r>
            <a:r>
              <a:rPr lang="en-US" sz="2000" dirty="0" err="1">
                <a:latin typeface="Consolas" panose="020B0609020204030204" pitchFamily="49" charset="0"/>
                <a:cs typeface="Consolas" panose="020B0609020204030204" pitchFamily="49" charset="0"/>
              </a:rPr>
              <a:t>trusted.fid</a:t>
            </a:r>
            <a:r>
              <a:rPr lang="en-US" sz="2000" dirty="0"/>
              <a:t> EA back references R0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028700" lvl="2" indent="-457200">
              <a:buFont typeface="Arial"/>
              <a:buChar char="•"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lustre_ost_attrs_v2</a:t>
            </a:r>
            <a:r>
              <a:rPr lang="en-US" dirty="0"/>
              <a:t> holds array of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loa_parent_replicas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[]</a:t>
            </a:r>
            <a:r>
              <a:rPr lang="en-US" dirty="0"/>
              <a:t> after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loa_comp_end</a:t>
            </a: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1028700" lvl="2" indent="-457200">
              <a:buFont typeface="Arial"/>
              <a:buChar char="•"/>
            </a:pP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filter_fid</a:t>
            </a:r>
            <a:r>
              <a:rPr lang="en-US" dirty="0">
                <a:cs typeface="Calibri" panose="020F0502020204030204" pitchFamily="34" charset="0"/>
              </a:rPr>
              <a:t> holds array of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ff_replicas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[]</a:t>
            </a:r>
            <a:r>
              <a:rPr lang="en-US" dirty="0">
                <a:cs typeface="Calibri" panose="020F0502020204030204" pitchFamily="34" charset="0"/>
              </a:rPr>
              <a:t> after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ff_range</a:t>
            </a:r>
            <a:endParaRPr lang="en-US" dirty="0"/>
          </a:p>
          <a:p>
            <a:pPr marL="1028700" lvl="2" indent="-457200">
              <a:buFont typeface="Arial"/>
              <a:buChar char="•"/>
            </a:pPr>
            <a:r>
              <a:rPr lang="en-US" dirty="0"/>
              <a:t>Compatible with old structure formats</a:t>
            </a:r>
          </a:p>
          <a:p>
            <a:pPr marL="1028700" lvl="2" indent="-45720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39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738118"/>
          </a:xfrm>
        </p:spPr>
        <p:txBody>
          <a:bodyPr>
            <a:norm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Normal mode - All MDTs are available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Anytime, there are N different active metadata entries for client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Client does not access MDTnnnn-R1 if MDTmmmm-R0 is available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Try to avoid LDLM operations on R1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Balance between read and write metadata performance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Decrease complexity of handling MDT crash or network division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Read metadata (readdir, lookup, stat) is the same as non-LMR case</a:t>
            </a:r>
          </a:p>
          <a:p>
            <a:pPr marL="911225" lvl="3" indent="-342900" algn="just">
              <a:spcBef>
                <a:spcPts val="900"/>
              </a:spcBef>
              <a:buFont typeface="Arial"/>
              <a:buChar char="•"/>
            </a:pPr>
            <a:r>
              <a:rPr lang="en-US" sz="1600" dirty="0"/>
              <a:t>Lookup name on primary shard, access R0 replica inode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Write metadata with LMR is handled as cross-MDTs DNE2 distributed transaction</a:t>
            </a:r>
          </a:p>
          <a:p>
            <a:pPr marL="1028700" lvl="2" indent="-457200" algn="just">
              <a:spcBef>
                <a:spcPts val="900"/>
              </a:spcBef>
              <a:buFont typeface="+mj-lt"/>
              <a:buAutoNum type="arabicPeriod"/>
            </a:pPr>
            <a:r>
              <a:rPr lang="en-US" dirty="0"/>
              <a:t>LDLM lock on R0 resources, NOT on R1’s</a:t>
            </a:r>
          </a:p>
          <a:p>
            <a:pPr marL="1028700" lvl="2" indent="-457200" algn="just">
              <a:spcBef>
                <a:spcPts val="900"/>
              </a:spcBef>
              <a:buFont typeface="+mj-lt"/>
              <a:buAutoNum type="arabicPeriod"/>
            </a:pPr>
            <a:r>
              <a:rPr lang="en-US" dirty="0"/>
              <a:t>Locate/check R1 stuff in MDT layer on master MDT-R0</a:t>
            </a:r>
          </a:p>
          <a:p>
            <a:pPr marL="1028700" lvl="2" indent="-457200" algn="just">
              <a:spcBef>
                <a:spcPts val="900"/>
              </a:spcBef>
              <a:buFont typeface="+mj-lt"/>
              <a:buAutoNum type="arabicPeriod"/>
            </a:pPr>
            <a:r>
              <a:rPr lang="en-US" dirty="0"/>
              <a:t>Duplicate sub-ops in cross-MDTs update logs, replace targets-R0 with targets-R1 in the duplicated sub-ops</a:t>
            </a:r>
          </a:p>
          <a:p>
            <a:pPr marL="1028700" lvl="2" indent="-457200" algn="just">
              <a:spcBef>
                <a:spcPts val="900"/>
              </a:spcBef>
              <a:buFont typeface="+mj-lt"/>
              <a:buAutoNum type="arabicPeriod"/>
            </a:pPr>
            <a:r>
              <a:rPr lang="en-US" dirty="0"/>
              <a:t>Execute all sub-ops as normal cross-MDTs DNE2 modification</a:t>
            </a:r>
          </a:p>
        </p:txBody>
      </p:sp>
    </p:spTree>
    <p:extLst>
      <p:ext uri="{BB962C8B-B14F-4D97-AF65-F5344CB8AC3E}">
        <p14:creationId xmlns:p14="http://schemas.microsoft.com/office/powerpoint/2010/main" val="2625656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365125"/>
            <a:ext cx="10972800" cy="718240"/>
          </a:xfrm>
        </p:spPr>
        <p:txBody>
          <a:bodyPr>
            <a:normAutofit/>
          </a:bodyPr>
          <a:lstStyle/>
          <a:p>
            <a:pPr marL="682625" lvl="1" indent="-457200">
              <a:spcBef>
                <a:spcPts val="900"/>
              </a:spcBef>
            </a:pPr>
            <a:r>
              <a:rPr lang="en-US" sz="3200" dirty="0"/>
              <a:t>Degraded Mode – MDT(s) unavailable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just">
              <a:spcBef>
                <a:spcPts val="900"/>
              </a:spcBef>
            </a:pPr>
            <a:r>
              <a:rPr lang="en-US" sz="2400" dirty="0"/>
              <a:t>Remaining replicas can compose accessible namespace</a:t>
            </a:r>
          </a:p>
          <a:p>
            <a:pPr lvl="1" algn="just">
              <a:spcBef>
                <a:spcPts val="900"/>
              </a:spcBef>
            </a:pPr>
            <a:r>
              <a:rPr lang="en-US" sz="2200" dirty="0"/>
              <a:t>For all replicated directories and MDT objects</a:t>
            </a:r>
          </a:p>
          <a:p>
            <a:pPr lvl="2" algn="just">
              <a:spcBef>
                <a:spcPts val="900"/>
              </a:spcBef>
            </a:pPr>
            <a:r>
              <a:rPr lang="en-US" sz="1800" dirty="0"/>
              <a:t>For example, "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bag</a:t>
            </a:r>
            <a:r>
              <a:rPr lang="en-US" sz="1800" dirty="0"/>
              <a:t>" would be unavailable if MDT0001 was offline, even if name is on MDT0002</a:t>
            </a:r>
          </a:p>
          <a:p>
            <a:pPr algn="just">
              <a:spcBef>
                <a:spcPts val="900"/>
              </a:spcBef>
            </a:pPr>
            <a:r>
              <a:rPr lang="en-US" sz="2400" dirty="0"/>
              <a:t>Maintain mixed replica for client visible namespace consistency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Client talks with related holders for metadata operations</a:t>
            </a:r>
          </a:p>
          <a:p>
            <a:pPr marL="91440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dirty="0"/>
              <a:t>Hide the inconsistency caused by unavailable MDT(s)</a:t>
            </a:r>
          </a:p>
          <a:p>
            <a:pPr marL="568325" lvl="1" indent="-342900" algn="just">
              <a:spcBef>
                <a:spcPts val="900"/>
              </a:spcBef>
              <a:buFont typeface="Arial"/>
              <a:buChar char="•"/>
            </a:pPr>
            <a:r>
              <a:rPr lang="en-US" sz="2000" dirty="0"/>
              <a:t>LDLM lock R0 on </a:t>
            </a:r>
            <a:r>
              <a:rPr lang="en-US" sz="2000" i="1" dirty="0"/>
              <a:t>secondary</a:t>
            </a:r>
            <a:r>
              <a:rPr lang="en-US" sz="2000" dirty="0"/>
              <a:t> MDT</a:t>
            </a:r>
          </a:p>
          <a:p>
            <a:pPr marL="742950" lvl="2" indent="-342900" algn="just">
              <a:spcBef>
                <a:spcPts val="900"/>
              </a:spcBef>
              <a:buFont typeface="Arial"/>
              <a:buChar char="•"/>
            </a:pPr>
            <a:r>
              <a:rPr lang="en-US" sz="1800" dirty="0" err="1"/>
              <a:t>Eg.</a:t>
            </a:r>
            <a:r>
              <a:rPr lang="en-US" sz="1800" dirty="0"/>
              <a:t>, "</a:t>
            </a:r>
            <a:r>
              <a:rPr lang="en-US" sz="1800" dirty="0">
                <a:latin typeface="Consolas" panose="020B0609020204030204" pitchFamily="49" charset="0"/>
                <a:cs typeface="Consolas" panose="020B0609020204030204" pitchFamily="49" charset="0"/>
              </a:rPr>
              <a:t>dog</a:t>
            </a:r>
            <a:r>
              <a:rPr lang="en-US" sz="1800" dirty="0"/>
              <a:t>" FIDd2 on MDT0003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B1557F3-B342-E246-8230-00C9A8FAB85D}"/>
              </a:ext>
            </a:extLst>
          </p:cNvPr>
          <p:cNvGrpSpPr/>
          <p:nvPr/>
        </p:nvGrpSpPr>
        <p:grpSpPr>
          <a:xfrm>
            <a:off x="4432852" y="3853827"/>
            <a:ext cx="7586113" cy="2399916"/>
            <a:chOff x="2266122" y="3973056"/>
            <a:chExt cx="7586113" cy="239991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BBA87F3-435B-F54F-9A45-1AB7CC16A6D2}"/>
                </a:ext>
              </a:extLst>
            </p:cNvPr>
            <p:cNvGrpSpPr/>
            <p:nvPr/>
          </p:nvGrpSpPr>
          <p:grpSpPr>
            <a:xfrm>
              <a:off x="8243677" y="4418301"/>
              <a:ext cx="1580162" cy="1954664"/>
              <a:chOff x="6804025" y="4499899"/>
              <a:chExt cx="1495814" cy="1764389"/>
            </a:xfrm>
          </p:grpSpPr>
          <p:sp>
            <p:nvSpPr>
              <p:cNvPr id="40" name="Can 20">
                <a:extLst>
                  <a:ext uri="{FF2B5EF4-FFF2-40B4-BE49-F238E27FC236}">
                    <a16:creationId xmlns:a16="http://schemas.microsoft.com/office/drawing/2014/main" id="{BBA8BD7C-9F08-564A-A82F-934BEC2FD8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04025" y="4508500"/>
                <a:ext cx="1495814" cy="1755788"/>
              </a:xfrm>
              <a:prstGeom prst="can">
                <a:avLst>
                  <a:gd name="adj" fmla="val 2500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41" name="TextBox 50">
                <a:extLst>
                  <a:ext uri="{FF2B5EF4-FFF2-40B4-BE49-F238E27FC236}">
                    <a16:creationId xmlns:a16="http://schemas.microsoft.com/office/drawing/2014/main" id="{F69FA7F7-ADDC-A447-8168-87759DAD7C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83020" y="4499899"/>
                <a:ext cx="1360506" cy="361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MDT0003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C31D353-2296-AE4B-912B-848AE33DAD79}"/>
                </a:ext>
              </a:extLst>
            </p:cNvPr>
            <p:cNvGrpSpPr/>
            <p:nvPr/>
          </p:nvGrpSpPr>
          <p:grpSpPr>
            <a:xfrm>
              <a:off x="6227552" y="4411157"/>
              <a:ext cx="1580162" cy="1961815"/>
              <a:chOff x="4787900" y="3985781"/>
              <a:chExt cx="1495814" cy="2246953"/>
            </a:xfrm>
          </p:grpSpPr>
          <p:sp>
            <p:nvSpPr>
              <p:cNvPr id="38" name="Can 27">
                <a:extLst>
                  <a:ext uri="{FF2B5EF4-FFF2-40B4-BE49-F238E27FC236}">
                    <a16:creationId xmlns:a16="http://schemas.microsoft.com/office/drawing/2014/main" id="{41E9FAD3-84DE-F04D-BEF7-95248F2AC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87900" y="4005264"/>
                <a:ext cx="1495814" cy="2227470"/>
              </a:xfrm>
              <a:prstGeom prst="can">
                <a:avLst>
                  <a:gd name="adj" fmla="val 2499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39" name="TextBox 48">
                <a:extLst>
                  <a:ext uri="{FF2B5EF4-FFF2-40B4-BE49-F238E27FC236}">
                    <a16:creationId xmlns:a16="http://schemas.microsoft.com/office/drawing/2014/main" id="{B642EA73-8B5A-844E-868A-18FF85F760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19689" y="3985781"/>
                <a:ext cx="1287613" cy="4582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MDT0002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5351D19-85D2-F84D-81E0-596936E5A08D}"/>
                </a:ext>
              </a:extLst>
            </p:cNvPr>
            <p:cNvGrpSpPr/>
            <p:nvPr/>
          </p:nvGrpSpPr>
          <p:grpSpPr>
            <a:xfrm>
              <a:off x="2339765" y="4412100"/>
              <a:ext cx="1580162" cy="1958768"/>
              <a:chOff x="900113" y="4494386"/>
              <a:chExt cx="1495814" cy="1769902"/>
            </a:xfrm>
          </p:grpSpPr>
          <p:sp>
            <p:nvSpPr>
              <p:cNvPr id="36" name="Can 13">
                <a:extLst>
                  <a:ext uri="{FF2B5EF4-FFF2-40B4-BE49-F238E27FC236}">
                    <a16:creationId xmlns:a16="http://schemas.microsoft.com/office/drawing/2014/main" id="{C4546E43-2F0D-4E4D-9B25-CC68C42C7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0113" y="4508500"/>
                <a:ext cx="1495814" cy="1755788"/>
              </a:xfrm>
              <a:prstGeom prst="can">
                <a:avLst>
                  <a:gd name="adj" fmla="val 25008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b"/>
              <a:lstStyle/>
              <a:p>
                <a:pPr algn="ctr" eaLnBrk="0" hangingPunct="0"/>
                <a:endParaRPr lang="en-US" sz="1600" dirty="0"/>
              </a:p>
            </p:txBody>
          </p:sp>
          <p:sp>
            <p:nvSpPr>
              <p:cNvPr id="37" name="TextBox 51">
                <a:extLst>
                  <a:ext uri="{FF2B5EF4-FFF2-40B4-BE49-F238E27FC236}">
                    <a16:creationId xmlns:a16="http://schemas.microsoft.com/office/drawing/2014/main" id="{88E30CDD-72EB-2840-BC00-5EF44B50ED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61309" y="4494386"/>
                <a:ext cx="1238919" cy="3615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/>
                  <a:t>MDT0000</a:t>
                </a:r>
              </a:p>
            </p:txBody>
          </p:sp>
        </p:grpSp>
        <p:sp>
          <p:nvSpPr>
            <p:cNvPr id="8" name="Can 6">
              <a:extLst>
                <a:ext uri="{FF2B5EF4-FFF2-40B4-BE49-F238E27FC236}">
                  <a16:creationId xmlns:a16="http://schemas.microsoft.com/office/drawing/2014/main" id="{855A0E84-3795-6743-BEB0-9F0E1447C2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2865" y="3986044"/>
              <a:ext cx="1580162" cy="2386928"/>
            </a:xfrm>
            <a:prstGeom prst="can">
              <a:avLst>
                <a:gd name="adj" fmla="val 24999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b"/>
            <a:lstStyle/>
            <a:p>
              <a:pPr algn="ctr" eaLnBrk="0" hangingPunct="0"/>
              <a:endParaRPr lang="en-US" sz="1600" dirty="0"/>
            </a:p>
          </p:txBody>
        </p:sp>
        <p:cxnSp>
          <p:nvCxnSpPr>
            <p:cNvPr id="9" name="Straight Arrow Connector 31">
              <a:extLst>
                <a:ext uri="{FF2B5EF4-FFF2-40B4-BE49-F238E27FC236}">
                  <a16:creationId xmlns:a16="http://schemas.microsoft.com/office/drawing/2014/main" id="{9CAE4BEC-D924-3443-86A2-140295B5ED4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75501" y="5216578"/>
              <a:ext cx="173969" cy="3587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0" name="Rounded Rectangle 37">
              <a:extLst>
                <a:ext uri="{FF2B5EF4-FFF2-40B4-BE49-F238E27FC236}">
                  <a16:creationId xmlns:a16="http://schemas.microsoft.com/office/drawing/2014/main" id="{DD6673B0-8B14-B94E-AEF9-04348DE4D6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6122" y="5503914"/>
              <a:ext cx="7586113" cy="781655"/>
            </a:xfrm>
            <a:prstGeom prst="roundRect">
              <a:avLst>
                <a:gd name="adj" fmla="val 16667"/>
              </a:avLst>
            </a:prstGeom>
            <a:solidFill>
              <a:schemeClr val="bg2">
                <a:alpha val="36862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eaLnBrk="0" hangingPunct="0"/>
              <a:endParaRPr lang="en-US"/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E9C76584-5CA0-6141-AAE4-8FE5EDA170E4}"/>
                </a:ext>
              </a:extLst>
            </p:cNvPr>
            <p:cNvSpPr/>
            <p:nvPr/>
          </p:nvSpPr>
          <p:spPr bwMode="auto">
            <a:xfrm>
              <a:off x="2390159" y="5575353"/>
              <a:ext cx="733676" cy="626199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cat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FIDc0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FIDc1</a:t>
              </a:r>
              <a:endParaRPr lang="en-US" dirty="0">
                <a:solidFill>
                  <a:schemeClr val="bg1">
                    <a:lumMod val="95000"/>
                  </a:schemeClr>
                </a:solidFill>
                <a:ea typeface="ＭＳ Ｐゴシック" pitchFamily="1" charset="-128"/>
              </a:endParaRPr>
            </a:p>
          </p:txBody>
        </p:sp>
        <p:cxnSp>
          <p:nvCxnSpPr>
            <p:cNvPr id="12" name="Straight Arrow Connector 17">
              <a:extLst>
                <a:ext uri="{FF2B5EF4-FFF2-40B4-BE49-F238E27FC236}">
                  <a16:creationId xmlns:a16="http://schemas.microsoft.com/office/drawing/2014/main" id="{EF954791-90E5-ED47-8C26-368F308F5D23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287713" y="5288016"/>
              <a:ext cx="121202" cy="28733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3" name="Straight Arrow Connector 18">
              <a:extLst>
                <a:ext uri="{FF2B5EF4-FFF2-40B4-BE49-F238E27FC236}">
                  <a16:creationId xmlns:a16="http://schemas.microsoft.com/office/drawing/2014/main" id="{A42E071F-9D6F-6046-98CF-5571FD85266F}"/>
                </a:ext>
              </a:extLst>
            </p:cNvPr>
            <p:cNvCxnSpPr>
              <a:cxnSpLocks noChangeShapeType="1"/>
              <a:endCxn id="11" idx="0"/>
            </p:cNvCxnSpPr>
            <p:nvPr/>
          </p:nvCxnSpPr>
          <p:spPr bwMode="auto">
            <a:xfrm flipH="1">
              <a:off x="2756997" y="5288016"/>
              <a:ext cx="170358" cy="2873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F00F4159-D74B-BF48-8ED1-27633BCA4C36}"/>
                </a:ext>
              </a:extLst>
            </p:cNvPr>
            <p:cNvSpPr/>
            <p:nvPr/>
          </p:nvSpPr>
          <p:spPr bwMode="auto">
            <a:xfrm>
              <a:off x="8303563" y="5575353"/>
              <a:ext cx="723325" cy="613073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dog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FIDd2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FIDd3</a:t>
              </a:r>
              <a:endParaRPr lang="en-US" dirty="0">
                <a:ea typeface="ＭＳ Ｐゴシック" pitchFamily="1" charset="-128"/>
              </a:endParaRPr>
            </a:p>
          </p:txBody>
        </p:sp>
        <p:cxnSp>
          <p:nvCxnSpPr>
            <p:cNvPr id="15" name="Straight Arrow Connector 24">
              <a:extLst>
                <a:ext uri="{FF2B5EF4-FFF2-40B4-BE49-F238E27FC236}">
                  <a16:creationId xmlns:a16="http://schemas.microsoft.com/office/drawing/2014/main" id="{5AEE8EA9-24F5-5042-BCCF-870D72287755}"/>
                </a:ext>
              </a:extLst>
            </p:cNvPr>
            <p:cNvCxnSpPr>
              <a:cxnSpLocks noChangeShapeType="1"/>
              <a:endCxn id="23" idx="0"/>
            </p:cNvCxnSpPr>
            <p:nvPr/>
          </p:nvCxnSpPr>
          <p:spPr bwMode="auto">
            <a:xfrm>
              <a:off x="9171748" y="5288016"/>
              <a:ext cx="232164" cy="28733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6" name="Straight Arrow Connector 25">
              <a:extLst>
                <a:ext uri="{FF2B5EF4-FFF2-40B4-BE49-F238E27FC236}">
                  <a16:creationId xmlns:a16="http://schemas.microsoft.com/office/drawing/2014/main" id="{EBCC1901-4CC0-4D4C-95D1-AE94F4028ED1}"/>
                </a:ext>
              </a:extLst>
            </p:cNvPr>
            <p:cNvCxnSpPr>
              <a:cxnSpLocks noChangeShapeType="1"/>
              <a:endCxn id="14" idx="0"/>
            </p:cNvCxnSpPr>
            <p:nvPr/>
          </p:nvCxnSpPr>
          <p:spPr bwMode="auto">
            <a:xfrm flipH="1">
              <a:off x="8665226" y="5288016"/>
              <a:ext cx="183090" cy="28733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" name="Straight Arrow Connector 33">
              <a:extLst>
                <a:ext uri="{FF2B5EF4-FFF2-40B4-BE49-F238E27FC236}">
                  <a16:creationId xmlns:a16="http://schemas.microsoft.com/office/drawing/2014/main" id="{5E883A1E-FA1B-3E46-8217-446687363C02}"/>
                </a:ext>
              </a:extLst>
            </p:cNvPr>
            <p:cNvCxnSpPr>
              <a:cxnSpLocks noChangeShapeType="1"/>
              <a:stCxn id="32" idx="6"/>
              <a:endCxn id="21" idx="2"/>
            </p:cNvCxnSpPr>
            <p:nvPr/>
          </p:nvCxnSpPr>
          <p:spPr bwMode="auto">
            <a:xfrm>
              <a:off x="5827751" y="5039207"/>
              <a:ext cx="440366" cy="194339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8" name="Straight Arrow Connector 34">
              <a:extLst>
                <a:ext uri="{FF2B5EF4-FFF2-40B4-BE49-F238E27FC236}">
                  <a16:creationId xmlns:a16="http://schemas.microsoft.com/office/drawing/2014/main" id="{AB83E249-EA4F-D94B-9376-F391D1425187}"/>
                </a:ext>
              </a:extLst>
            </p:cNvPr>
            <p:cNvCxnSpPr>
              <a:cxnSpLocks noChangeShapeType="1"/>
              <a:stCxn id="32" idx="2"/>
              <a:endCxn id="33" idx="6"/>
            </p:cNvCxnSpPr>
            <p:nvPr/>
          </p:nvCxnSpPr>
          <p:spPr bwMode="auto">
            <a:xfrm flipH="1">
              <a:off x="3913278" y="5039206"/>
              <a:ext cx="398994" cy="24137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9" name="Straight Arrow Connector 35">
              <a:extLst>
                <a:ext uri="{FF2B5EF4-FFF2-40B4-BE49-F238E27FC236}">
                  <a16:creationId xmlns:a16="http://schemas.microsoft.com/office/drawing/2014/main" id="{66F71185-EB6C-814C-96B4-FBE2D2C8E37F}"/>
                </a:ext>
              </a:extLst>
            </p:cNvPr>
            <p:cNvCxnSpPr>
              <a:cxnSpLocks noChangeShapeType="1"/>
              <a:stCxn id="32" idx="7"/>
              <a:endCxn id="31" idx="2"/>
            </p:cNvCxnSpPr>
            <p:nvPr/>
          </p:nvCxnSpPr>
          <p:spPr bwMode="auto">
            <a:xfrm>
              <a:off x="5605815" y="4924636"/>
              <a:ext cx="2713705" cy="2618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0" name="Straight Arrow Connector 56">
              <a:extLst>
                <a:ext uri="{FF2B5EF4-FFF2-40B4-BE49-F238E27FC236}">
                  <a16:creationId xmlns:a16="http://schemas.microsoft.com/office/drawing/2014/main" id="{59F65C14-99F1-A546-A012-983D3DC4D8D8}"/>
                </a:ext>
              </a:extLst>
            </p:cNvPr>
            <p:cNvCxnSpPr>
              <a:cxnSpLocks noChangeShapeType="1"/>
              <a:endCxn id="22" idx="0"/>
            </p:cNvCxnSpPr>
            <p:nvPr/>
          </p:nvCxnSpPr>
          <p:spPr bwMode="auto">
            <a:xfrm flipH="1">
              <a:off x="6653046" y="5216578"/>
              <a:ext cx="215244" cy="35877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1" name="Oval 49">
              <a:extLst>
                <a:ext uri="{FF2B5EF4-FFF2-40B4-BE49-F238E27FC236}">
                  <a16:creationId xmlns:a16="http://schemas.microsoft.com/office/drawing/2014/main" id="{A6D48655-2C02-994C-A9C9-1B8786100B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8118" y="5106502"/>
              <a:ext cx="1497671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shard.1</a:t>
              </a:r>
            </a:p>
          </p:txBody>
        </p:sp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ED3DF4A0-7775-F94C-BF11-FB767491038C}"/>
                </a:ext>
              </a:extLst>
            </p:cNvPr>
            <p:cNvSpPr/>
            <p:nvPr/>
          </p:nvSpPr>
          <p:spPr bwMode="auto">
            <a:xfrm>
              <a:off x="6279087" y="5575354"/>
              <a:ext cx="747918" cy="626198"/>
            </a:xfrm>
            <a:prstGeom prst="round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dog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FIDd2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FIDd3</a:t>
              </a: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23" name="Rounded Rectangle 22">
              <a:extLst>
                <a:ext uri="{FF2B5EF4-FFF2-40B4-BE49-F238E27FC236}">
                  <a16:creationId xmlns:a16="http://schemas.microsoft.com/office/drawing/2014/main" id="{04484584-319D-0448-8A70-338F2E14811E}"/>
                </a:ext>
              </a:extLst>
            </p:cNvPr>
            <p:cNvSpPr/>
            <p:nvPr/>
          </p:nvSpPr>
          <p:spPr bwMode="auto">
            <a:xfrm>
              <a:off x="9025861" y="5575354"/>
              <a:ext cx="756102" cy="626198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/>
                <a:t>ace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FIDa3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FIDa0</a:t>
              </a: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24" name="Rounded Rectangle 23">
              <a:extLst>
                <a:ext uri="{FF2B5EF4-FFF2-40B4-BE49-F238E27FC236}">
                  <a16:creationId xmlns:a16="http://schemas.microsoft.com/office/drawing/2014/main" id="{12574F54-FBDD-5D47-ABA9-C7DF14E26FA8}"/>
                </a:ext>
              </a:extLst>
            </p:cNvPr>
            <p:cNvSpPr/>
            <p:nvPr/>
          </p:nvSpPr>
          <p:spPr bwMode="auto">
            <a:xfrm>
              <a:off x="5059527" y="5575354"/>
              <a:ext cx="732197" cy="62619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bag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FIDb1</a:t>
              </a:r>
            </a:p>
            <a:p>
              <a:pPr algn="ctr" eaLnBrk="0" hangingPunct="0">
                <a:defRPr/>
              </a:pPr>
              <a:endParaRPr lang="en-US" sz="1600" dirty="0">
                <a:ea typeface="ＭＳ Ｐゴシック" pitchFamily="1" charset="-128"/>
              </a:endParaRPr>
            </a:p>
          </p:txBody>
        </p:sp>
        <p:sp>
          <p:nvSpPr>
            <p:cNvPr id="25" name="Rounded Rectangle 24">
              <a:extLst>
                <a:ext uri="{FF2B5EF4-FFF2-40B4-BE49-F238E27FC236}">
                  <a16:creationId xmlns:a16="http://schemas.microsoft.com/office/drawing/2014/main" id="{BB84888C-A381-1D49-BE56-7A6080CC0E65}"/>
                </a:ext>
              </a:extLst>
            </p:cNvPr>
            <p:cNvSpPr/>
            <p:nvPr/>
          </p:nvSpPr>
          <p:spPr bwMode="auto">
            <a:xfrm>
              <a:off x="4348687" y="5575354"/>
              <a:ext cx="704830" cy="626198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cat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FIDc0</a:t>
              </a:r>
            </a:p>
            <a:p>
              <a:pPr algn="ctr" eaLnBrk="0" hangingPunct="0">
                <a:defRPr/>
              </a:pPr>
              <a:r>
                <a:rPr lang="en-US" sz="1600" dirty="0">
                  <a:solidFill>
                    <a:schemeClr val="bg1">
                      <a:lumMod val="95000"/>
                    </a:schemeClr>
                  </a:solidFill>
                  <a:ea typeface="ＭＳ Ｐゴシック" pitchFamily="1" charset="-128"/>
                </a:rPr>
                <a:t>FIDc1</a:t>
              </a:r>
              <a:endParaRPr lang="en-US" dirty="0">
                <a:solidFill>
                  <a:schemeClr val="bg1">
                    <a:lumMod val="95000"/>
                  </a:schemeClr>
                </a:solidFill>
                <a:ea typeface="ＭＳ Ｐゴシック" pitchFamily="1" charset="-128"/>
              </a:endParaRPr>
            </a:p>
          </p:txBody>
        </p:sp>
        <p:cxnSp>
          <p:nvCxnSpPr>
            <p:cNvPr id="26" name="Straight Arrow Connector 75">
              <a:extLst>
                <a:ext uri="{FF2B5EF4-FFF2-40B4-BE49-F238E27FC236}">
                  <a16:creationId xmlns:a16="http://schemas.microsoft.com/office/drawing/2014/main" id="{4287EEB0-B011-3A42-B195-F748F612C594}"/>
                </a:ext>
              </a:extLst>
            </p:cNvPr>
            <p:cNvCxnSpPr>
              <a:cxnSpLocks noChangeShapeType="1"/>
              <a:endCxn id="25" idx="0"/>
            </p:cNvCxnSpPr>
            <p:nvPr/>
          </p:nvCxnSpPr>
          <p:spPr bwMode="auto">
            <a:xfrm flipH="1">
              <a:off x="4701102" y="5150114"/>
              <a:ext cx="177822" cy="42524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27" name="Straight Arrow Connector 76">
              <a:extLst>
                <a:ext uri="{FF2B5EF4-FFF2-40B4-BE49-F238E27FC236}">
                  <a16:creationId xmlns:a16="http://schemas.microsoft.com/office/drawing/2014/main" id="{CFEAF9DC-3F69-5A45-B320-6959A1B3A3F4}"/>
                </a:ext>
              </a:extLst>
            </p:cNvPr>
            <p:cNvCxnSpPr>
              <a:cxnSpLocks noChangeShapeType="1"/>
              <a:endCxn id="24" idx="0"/>
            </p:cNvCxnSpPr>
            <p:nvPr/>
          </p:nvCxnSpPr>
          <p:spPr bwMode="auto">
            <a:xfrm>
              <a:off x="5290482" y="5161872"/>
              <a:ext cx="135144" cy="4134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28" name="TextBox 38">
              <a:extLst>
                <a:ext uri="{FF2B5EF4-FFF2-40B4-BE49-F238E27FC236}">
                  <a16:creationId xmlns:a16="http://schemas.microsoft.com/office/drawing/2014/main" id="{15427E64-B624-624B-BF56-830E141F7B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394202" y="3973056"/>
              <a:ext cx="136641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2000" dirty="0"/>
                <a:t>MDT0001</a:t>
              </a:r>
            </a:p>
          </p:txBody>
        </p:sp>
        <p:sp>
          <p:nvSpPr>
            <p:cNvPr id="29" name="Oval 7">
              <a:extLst>
                <a:ext uri="{FF2B5EF4-FFF2-40B4-BE49-F238E27FC236}">
                  <a16:creationId xmlns:a16="http://schemas.microsoft.com/office/drawing/2014/main" id="{F3D61B93-D3B9-4F49-915B-DADBF9D9CE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1809" y="4406390"/>
              <a:ext cx="1515479" cy="324054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 err="1"/>
                <a:t>dir</a:t>
              </a:r>
              <a:endParaRPr lang="en-US" dirty="0"/>
            </a:p>
          </p:txBody>
        </p:sp>
        <p:cxnSp>
          <p:nvCxnSpPr>
            <p:cNvPr id="30" name="Straight Arrow Connector 76">
              <a:extLst>
                <a:ext uri="{FF2B5EF4-FFF2-40B4-BE49-F238E27FC236}">
                  <a16:creationId xmlns:a16="http://schemas.microsoft.com/office/drawing/2014/main" id="{A83DB345-60A8-4340-9F4E-E9710C7307CB}"/>
                </a:ext>
              </a:extLst>
            </p:cNvPr>
            <p:cNvCxnSpPr>
              <a:cxnSpLocks noChangeShapeType="1"/>
              <a:stCxn id="29" idx="4"/>
              <a:endCxn id="32" idx="0"/>
            </p:cNvCxnSpPr>
            <p:nvPr/>
          </p:nvCxnSpPr>
          <p:spPr bwMode="auto">
            <a:xfrm>
              <a:off x="5069548" y="4730445"/>
              <a:ext cx="464" cy="1467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31" name="Oval 21">
              <a:extLst>
                <a:ext uri="{FF2B5EF4-FFF2-40B4-BE49-F238E27FC236}">
                  <a16:creationId xmlns:a16="http://schemas.microsoft.com/office/drawing/2014/main" id="{73F0DDC3-B333-9148-B6FF-684F787A07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520" y="5059469"/>
              <a:ext cx="1497671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shard.2</a:t>
              </a:r>
            </a:p>
          </p:txBody>
        </p:sp>
        <p:sp>
          <p:nvSpPr>
            <p:cNvPr id="32" name="Oval 7">
              <a:extLst>
                <a:ext uri="{FF2B5EF4-FFF2-40B4-BE49-F238E27FC236}">
                  <a16:creationId xmlns:a16="http://schemas.microsoft.com/office/drawing/2014/main" id="{CB966713-226E-D548-9AA1-30C7F70240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273" y="4877179"/>
              <a:ext cx="1515479" cy="324054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shard.0</a:t>
              </a:r>
            </a:p>
          </p:txBody>
        </p:sp>
        <p:sp>
          <p:nvSpPr>
            <p:cNvPr id="33" name="Oval 14">
              <a:extLst>
                <a:ext uri="{FF2B5EF4-FFF2-40B4-BE49-F238E27FC236}">
                  <a16:creationId xmlns:a16="http://schemas.microsoft.com/office/drawing/2014/main" id="{35DFACA4-EDA0-C740-9077-D08A3DA8DB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5606" y="5153533"/>
              <a:ext cx="1497672" cy="254086"/>
            </a:xfrm>
            <a:prstGeom prst="ellipse">
              <a:avLst/>
            </a:prstGeom>
            <a:solidFill>
              <a:srgbClr val="94F7D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 eaLnBrk="0" hangingPunct="0"/>
              <a:r>
                <a:rPr lang="en-US" dirty="0"/>
                <a:t>shard.3</a:t>
              </a: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4E9D2A41-1229-A54C-A737-280B2082FA9D}"/>
                </a:ext>
              </a:extLst>
            </p:cNvPr>
            <p:cNvSpPr/>
            <p:nvPr/>
          </p:nvSpPr>
          <p:spPr bwMode="auto">
            <a:xfrm>
              <a:off x="7040290" y="5579599"/>
              <a:ext cx="747545" cy="608828"/>
            </a:xfrm>
            <a:prstGeom prst="round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bag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FIDb1</a:t>
              </a:r>
            </a:p>
            <a:p>
              <a:pPr algn="ctr" eaLnBrk="0" hangingPunct="0">
                <a:defRPr/>
              </a:pPr>
              <a:endParaRPr lang="en-US" dirty="0">
                <a:ea typeface="ＭＳ Ｐゴシック" pitchFamily="1" charset="-128"/>
              </a:endParaRPr>
            </a:p>
          </p:txBody>
        </p:sp>
        <p:sp>
          <p:nvSpPr>
            <p:cNvPr id="35" name="Rounded Rectangle 34">
              <a:extLst>
                <a:ext uri="{FF2B5EF4-FFF2-40B4-BE49-F238E27FC236}">
                  <a16:creationId xmlns:a16="http://schemas.microsoft.com/office/drawing/2014/main" id="{B1ED124E-F581-CB41-B8FD-A71DE31EE51F}"/>
                </a:ext>
              </a:extLst>
            </p:cNvPr>
            <p:cNvSpPr/>
            <p:nvPr/>
          </p:nvSpPr>
          <p:spPr bwMode="auto">
            <a:xfrm>
              <a:off x="3129846" y="5575353"/>
              <a:ext cx="747918" cy="626200"/>
            </a:xfrm>
            <a:prstGeom prst="roundRect">
              <a:avLst/>
            </a:prstGeom>
            <a:solidFill>
              <a:schemeClr val="accent3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 eaLnBrk="0" hangingPunct="0">
                <a:defRPr/>
              </a:pPr>
              <a:r>
                <a:rPr lang="en-US" sz="1600" dirty="0"/>
                <a:t>ace</a:t>
              </a:r>
              <a:endParaRPr lang="en-US" dirty="0"/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FIDa3</a:t>
              </a:r>
            </a:p>
            <a:p>
              <a:pPr algn="ctr" eaLnBrk="0" hangingPunct="0">
                <a:defRPr/>
              </a:pPr>
              <a:r>
                <a:rPr lang="en-US" sz="1600" dirty="0">
                  <a:ea typeface="ＭＳ Ｐゴシック" pitchFamily="1" charset="-128"/>
                </a:rPr>
                <a:t>FIDa0</a:t>
              </a:r>
            </a:p>
          </p:txBody>
        </p:sp>
      </p:grpSp>
      <p:sp>
        <p:nvSpPr>
          <p:cNvPr id="42" name="Cross 41">
            <a:extLst>
              <a:ext uri="{FF2B5EF4-FFF2-40B4-BE49-F238E27FC236}">
                <a16:creationId xmlns:a16="http://schemas.microsoft.com/office/drawing/2014/main" id="{01E88C09-765B-B047-AECB-A30619F92002}"/>
              </a:ext>
            </a:extLst>
          </p:cNvPr>
          <p:cNvSpPr/>
          <p:nvPr/>
        </p:nvSpPr>
        <p:spPr>
          <a:xfrm>
            <a:off x="8219738" y="4192357"/>
            <a:ext cx="1997332" cy="2168760"/>
          </a:xfrm>
          <a:prstGeom prst="plus">
            <a:avLst/>
          </a:prstGeom>
          <a:solidFill>
            <a:srgbClr val="AB0000">
              <a:alpha val="50196"/>
            </a:srgbClr>
          </a:solidFill>
          <a:ln>
            <a:solidFill>
              <a:srgbClr val="AF1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0892DA9B-5F65-E64A-809C-C54C90343285}"/>
              </a:ext>
            </a:extLst>
          </p:cNvPr>
          <p:cNvSpPr/>
          <p:nvPr/>
        </p:nvSpPr>
        <p:spPr>
          <a:xfrm>
            <a:off x="10493856" y="5679462"/>
            <a:ext cx="656859" cy="194564"/>
          </a:xfrm>
          <a:prstGeom prst="rect">
            <a:avLst/>
          </a:prstGeom>
          <a:solidFill>
            <a:srgbClr val="AB0000">
              <a:alpha val="50196"/>
            </a:srgbClr>
          </a:solidFill>
          <a:ln>
            <a:solidFill>
              <a:srgbClr val="AF13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2317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ustom 6">
      <a:dk1>
        <a:srgbClr val="000000"/>
      </a:dk1>
      <a:lt1>
        <a:srgbClr val="FFFFFF"/>
      </a:lt1>
      <a:dk2>
        <a:srgbClr val="404040"/>
      </a:dk2>
      <a:lt2>
        <a:srgbClr val="B6B6B6"/>
      </a:lt2>
      <a:accent1>
        <a:srgbClr val="34D6CE"/>
      </a:accent1>
      <a:accent2>
        <a:srgbClr val="2E2E2E"/>
      </a:accent2>
      <a:accent3>
        <a:srgbClr val="AB0000"/>
      </a:accent3>
      <a:accent4>
        <a:srgbClr val="8B8C8D"/>
      </a:accent4>
      <a:accent5>
        <a:srgbClr val="0000AB"/>
      </a:accent5>
      <a:accent6>
        <a:srgbClr val="00AB00"/>
      </a:accent6>
      <a:hlink>
        <a:srgbClr val="33B2CA"/>
      </a:hlink>
      <a:folHlink>
        <a:srgbClr val="BBBBFE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AB0000"/>
        </a:solidFill>
        <a:ln>
          <a:solidFill>
            <a:srgbClr val="AF130F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AF130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DDN RED">
      <a:srgbClr val="AB0000"/>
    </a:custClr>
    <a:custClr name="Orange">
      <a:srgbClr val="AB5600"/>
    </a:custClr>
    <a:custClr name="Blue">
      <a:srgbClr val="0000AB"/>
    </a:custClr>
    <a:custClr name="Green">
      <a:srgbClr val="00AB00"/>
    </a:custClr>
    <a:custClr name="Yellow">
      <a:srgbClr val="F3B700"/>
    </a:custClr>
    <a:custClr name="Black">
      <a:srgbClr val="0D0D0D"/>
    </a:custClr>
    <a:custClr name="Dark Grey">
      <a:srgbClr val="404040"/>
    </a:custClr>
    <a:custClr name="Grey">
      <a:srgbClr val="7F7F7F"/>
    </a:custClr>
    <a:custClr name="Light Grey">
      <a:srgbClr val="A6A6A6"/>
    </a:custClr>
  </a:custClrLst>
  <a:extLst>
    <a:ext uri="{05A4C25C-085E-4340-85A3-A5531E510DB2}">
      <thm15:themeFamily xmlns:thm15="http://schemas.microsoft.com/office/thememl/2012/main" name="Default Theme" id="{D303E590-6723-6348-BDE3-300F86621312}" vid="{4D9530A5-B3F6-F046-B8B3-3132D44023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687</TotalTime>
  <Words>1988</Words>
  <Application>Microsoft Macintosh PowerPoint</Application>
  <PresentationFormat>Widescreen</PresentationFormat>
  <Paragraphs>262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Arial</vt:lpstr>
      <vt:lpstr>Calibri</vt:lpstr>
      <vt:lpstr>Calibri Light</vt:lpstr>
      <vt:lpstr>Consolas</vt:lpstr>
      <vt:lpstr>Courier New</vt:lpstr>
      <vt:lpstr>Neo Sans Intel</vt:lpstr>
      <vt:lpstr>Neo Sans Intel Light</vt:lpstr>
      <vt:lpstr>Neo Sans Intel Medium</vt:lpstr>
      <vt:lpstr>Wingdings</vt:lpstr>
      <vt:lpstr>Default Theme</vt:lpstr>
      <vt:lpstr>PowerPoint Presentation</vt:lpstr>
      <vt:lpstr>What does the customer want for HA</vt:lpstr>
      <vt:lpstr>The key issue – redundancy</vt:lpstr>
      <vt:lpstr>Configurations</vt:lpstr>
      <vt:lpstr>DNE Replicated Directory is Striped Directory</vt:lpstr>
      <vt:lpstr>FID and FLDB</vt:lpstr>
      <vt:lpstr>LOV EA and OST Parent FID xattr</vt:lpstr>
      <vt:lpstr>Normal mode - All MDTs are available</vt:lpstr>
      <vt:lpstr>Degraded Mode – MDT(s) unavailable</vt:lpstr>
      <vt:lpstr>PowerPoint Presentation</vt:lpstr>
      <vt:lpstr>LMR1a: Replicate MDT0000 Services to Other MDS Nodes </vt:lpstr>
      <vt:lpstr>LMR1b: Replicate Top-level Directories</vt:lpstr>
      <vt:lpstr>LMR1c: Improve DNE Distributed Transaction Performance</vt:lpstr>
      <vt:lpstr>LMR2a: per-Directory Metadata Replication </vt:lpstr>
      <vt:lpstr>LMR2a: per-file metadata replication </vt:lpstr>
      <vt:lpstr>LMR3a: writeable under downgrade mode</vt:lpstr>
      <vt:lpstr>LMR3a: downgrade mode recovery (client)</vt:lpstr>
      <vt:lpstr>LMR3a: downgrade server recovery</vt:lpstr>
      <vt:lpstr>LMR3b: LFSCK for LMR3a</vt:lpstr>
      <vt:lpstr>Issues &amp; Risks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Andreas Dilger</dc:creator>
  <cp:lastModifiedBy>Andreas Dilger</cp:lastModifiedBy>
  <cp:revision>6</cp:revision>
  <dcterms:created xsi:type="dcterms:W3CDTF">2021-12-23T00:32:41Z</dcterms:created>
  <dcterms:modified xsi:type="dcterms:W3CDTF">2021-12-23T12:00:26Z</dcterms:modified>
</cp:coreProperties>
</file>