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2"/>
  </p:notesMasterIdLst>
  <p:sldIdLst>
    <p:sldId id="256" r:id="rId2"/>
    <p:sldId id="442" r:id="rId3"/>
    <p:sldId id="413" r:id="rId4"/>
    <p:sldId id="443" r:id="rId5"/>
    <p:sldId id="415" r:id="rId6"/>
    <p:sldId id="444" r:id="rId7"/>
    <p:sldId id="464" r:id="rId8"/>
    <p:sldId id="429" r:id="rId9"/>
    <p:sldId id="463" r:id="rId10"/>
    <p:sldId id="446" r:id="rId11"/>
    <p:sldId id="471" r:id="rId12"/>
    <p:sldId id="472" r:id="rId13"/>
    <p:sldId id="465" r:id="rId14"/>
    <p:sldId id="445" r:id="rId15"/>
    <p:sldId id="418" r:id="rId16"/>
    <p:sldId id="473" r:id="rId17"/>
    <p:sldId id="434" r:id="rId18"/>
    <p:sldId id="435" r:id="rId19"/>
    <p:sldId id="419" r:id="rId20"/>
    <p:sldId id="466" r:id="rId21"/>
    <p:sldId id="470" r:id="rId22"/>
    <p:sldId id="448" r:id="rId23"/>
    <p:sldId id="459" r:id="rId24"/>
    <p:sldId id="453" r:id="rId25"/>
    <p:sldId id="454" r:id="rId26"/>
    <p:sldId id="455" r:id="rId27"/>
    <p:sldId id="476" r:id="rId28"/>
    <p:sldId id="436" r:id="rId29"/>
    <p:sldId id="475" r:id="rId30"/>
    <p:sldId id="467" r:id="rId31"/>
    <p:sldId id="468" r:id="rId32"/>
    <p:sldId id="469" r:id="rId33"/>
    <p:sldId id="474" r:id="rId34"/>
    <p:sldId id="457" r:id="rId35"/>
    <p:sldId id="461" r:id="rId36"/>
    <p:sldId id="428" r:id="rId37"/>
    <p:sldId id="411" r:id="rId38"/>
    <p:sldId id="447" r:id="rId39"/>
    <p:sldId id="433" r:id="rId40"/>
    <p:sldId id="423" r:id="rId4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597"/>
    <a:srgbClr val="548235"/>
    <a:srgbClr val="C10029"/>
    <a:srgbClr val="8AA0C9"/>
    <a:srgbClr val="404040"/>
    <a:srgbClr val="2F528F"/>
    <a:srgbClr val="C10000"/>
    <a:srgbClr val="636363"/>
    <a:srgbClr val="C1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2" autoAdjust="0"/>
    <p:restoredTop sz="87075"/>
  </p:normalViewPr>
  <p:slideViewPr>
    <p:cSldViewPr snapToGrid="0">
      <p:cViewPr varScale="1">
        <p:scale>
          <a:sx n="111" d="100"/>
          <a:sy n="111" d="100"/>
        </p:scale>
        <p:origin x="1056" y="192"/>
      </p:cViewPr>
      <p:guideLst/>
    </p:cSldViewPr>
  </p:slideViewPr>
  <p:outlineViewPr>
    <p:cViewPr>
      <p:scale>
        <a:sx n="33" d="100"/>
        <a:sy n="33" d="100"/>
      </p:scale>
      <p:origin x="0" y="-39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EECBF-6A3B-4D4A-AF13-F27E27476075}" type="datetimeFigureOut">
              <a:rPr lang="de-DE" smtClean="0"/>
              <a:t>25.04.23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91257-645A-4E73-88A9-56FCE0492A7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269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554BADF0-033B-B9C7-2D2B-09980920C0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685B1028-9010-E5AB-30D8-AB6F7A4106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5B4964BA-53CC-D59E-4853-A0A730DEBA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8C34182-650C-BE41-9DB7-2CE0343D6C18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For stat() performance gap between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Ext4/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tmpfs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I think the main reason may be the overhead of the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dentry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compare (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d_compare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 and revalidate (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d_revalidate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 operations in VFS layer. Ext4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tmpfs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does not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implment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these VFS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dcache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interface,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has implemented these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opereation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needs extra operations during lookup() operation.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578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048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DE" dirty="0"/>
              <a:t>ileserver: create, delete, append, read, write</a:t>
            </a:r>
          </a:p>
          <a:p>
            <a:r>
              <a:rPr lang="en-GB" dirty="0"/>
              <a:t>W</a:t>
            </a:r>
            <a:r>
              <a:rPr lang="en-DE" dirty="0"/>
              <a:t>ebserver: open read close</a:t>
            </a:r>
          </a:p>
          <a:p>
            <a:r>
              <a:rPr lang="en-GB" dirty="0"/>
              <a:t>V</a:t>
            </a:r>
            <a:r>
              <a:rPr lang="en-DE" dirty="0"/>
              <a:t>armail: create-append-fsync, read-append-fsync, read, delete</a:t>
            </a:r>
          </a:p>
          <a:p>
            <a:endParaRPr lang="en-DE" dirty="0"/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Maybe it is still due to extra lookup() operations in the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implementaion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moreover, each Lustre created file under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during data copying needs to install the private data for the corresponding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inode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dentry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dcache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These overhead makes the performance is lower than Ext4.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2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DE" dirty="0"/>
              <a:t>ileserver: create, delete, append, read, write</a:t>
            </a:r>
          </a:p>
          <a:p>
            <a:r>
              <a:rPr lang="en-GB" dirty="0"/>
              <a:t>W</a:t>
            </a:r>
            <a:r>
              <a:rPr lang="en-DE" dirty="0"/>
              <a:t>ebserver: open read close</a:t>
            </a:r>
          </a:p>
          <a:p>
            <a:r>
              <a:rPr lang="en-GB" dirty="0"/>
              <a:t>V</a:t>
            </a:r>
            <a:r>
              <a:rPr lang="en-DE" dirty="0"/>
              <a:t>armail: create-append-fsync, read-append-fsync, read, delete</a:t>
            </a:r>
          </a:p>
          <a:p>
            <a:endParaRPr lang="en-DE" dirty="0"/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Maybe it is still due to extra lookup() operations in the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implementaion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moreover, each Lustre created file under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during data copying needs to install the private data for the corresponding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inode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dentry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dcache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These overhead makes the performance is lower than Ext4.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149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DE" dirty="0"/>
              <a:t>ileserver: create, delete, append, read, write</a:t>
            </a:r>
          </a:p>
          <a:p>
            <a:r>
              <a:rPr lang="en-GB" dirty="0"/>
              <a:t>W</a:t>
            </a:r>
            <a:r>
              <a:rPr lang="en-DE" dirty="0"/>
              <a:t>ebserver: open read close</a:t>
            </a:r>
          </a:p>
          <a:p>
            <a:r>
              <a:rPr lang="en-GB" dirty="0"/>
              <a:t>V</a:t>
            </a:r>
            <a:r>
              <a:rPr lang="en-DE" dirty="0"/>
              <a:t>armail: create-append-fsync, read-append-fsync, read, delete</a:t>
            </a:r>
          </a:p>
          <a:p>
            <a:endParaRPr lang="en-DE" dirty="0"/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Maybe it is still due to extra lookup() operations in the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implementaion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moreover, each Lustre created file under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MetaWBC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during data copying needs to install the private data for the corresponding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inode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dentry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dcache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These overhead makes the performance is lower than Ext4.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007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9061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441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5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DE" dirty="0"/>
              <a:t>ync: flush everything: first sync data then metadata</a:t>
            </a:r>
          </a:p>
          <a:p>
            <a:r>
              <a:rPr lang="en-GB" dirty="0"/>
              <a:t>F</a:t>
            </a:r>
            <a:r>
              <a:rPr lang="en-DE" dirty="0"/>
              <a:t>sync: flush data of fd, sync inode after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351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DE" dirty="0"/>
              <a:t>ync: flush everything: first sync data then metadata</a:t>
            </a:r>
          </a:p>
          <a:p>
            <a:r>
              <a:rPr lang="en-GB" dirty="0"/>
              <a:t>F</a:t>
            </a:r>
            <a:r>
              <a:rPr lang="en-DE" dirty="0"/>
              <a:t>sync: flush data of fd, sync inode after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861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DE" dirty="0"/>
              <a:t>ync: flush everything: first sync data then metadata</a:t>
            </a:r>
          </a:p>
          <a:p>
            <a:r>
              <a:rPr lang="en-GB" dirty="0"/>
              <a:t>F</a:t>
            </a:r>
            <a:r>
              <a:rPr lang="en-DE" dirty="0"/>
              <a:t>sync: flush data of fd, sync inode after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957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DE" dirty="0"/>
              <a:t>e-complete workflow describing workflow when limit is reached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539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DE" dirty="0"/>
              <a:t>Compare MetaWBC with CephFS as it supports asynchronous directory operations</a:t>
            </a:r>
            <a:endParaRPr lang="en-GB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310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DE" dirty="0"/>
              <a:t>Compare MetaWBC with CephFS as it supports asynchronous directory operations</a:t>
            </a:r>
            <a:endParaRPr lang="en-GB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91257-645A-4E73-88A9-56FCE0492A74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96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\Users\toddszymanski\Documents\01%20Work\SC22\presenter%20assets\sc22_zoomback@4x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C4ECF-B99A-7D43-B174-079E5022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9CF13-0A57-5648-9ADC-405257B6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0E399-45EA-344A-A37F-3B0BA555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‹#›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A3BB0D-061A-FB41-A4A7-CAF7BA971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955818"/>
            <a:ext cx="11125200" cy="1275592"/>
          </a:xfrm>
        </p:spPr>
        <p:txBody>
          <a:bodyPr anchor="t"/>
          <a:lstStyle>
            <a:lvl1pPr>
              <a:defRPr sz="4000" b="1" i="0">
                <a:solidFill>
                  <a:srgbClr val="C00000"/>
                </a:solidFill>
                <a:latin typeface="Noto Sans Glagolitic" panose="020B0502040504020204" pitchFamily="34" charset="0"/>
                <a:ea typeface="Noto Sans Glagolitic" panose="020B0502040504020204" pitchFamily="34" charset="0"/>
                <a:cs typeface="Noto Sans Kannada" panose="020B0502040504020204" pitchFamily="34" charset="0"/>
              </a:defRPr>
            </a:lvl1pPr>
          </a:lstStyle>
          <a:p>
            <a:r>
              <a:rPr lang="en-GB" dirty="0"/>
              <a:t>Title Slide: Main title</a:t>
            </a:r>
            <a:endParaRPr lang="en-DE" dirty="0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6A4AB273-8266-3D43-9EF6-A2A3CDB5E75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3400" y="2513755"/>
            <a:ext cx="11125199" cy="802651"/>
          </a:xfrm>
        </p:spPr>
        <p:txBody>
          <a:bodyPr anchor="t"/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Authors</a:t>
            </a:r>
            <a:endParaRPr lang="de-DE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3651C76-730D-A34B-A30F-3B06CB976C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1" y="3335745"/>
            <a:ext cx="11125198" cy="80265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2000" dirty="0"/>
              <a:t>Affiliation</a:t>
            </a:r>
            <a:endParaRPr lang="de-DE" sz="2800" dirty="0"/>
          </a:p>
        </p:txBody>
      </p:sp>
      <p:sp>
        <p:nvSpPr>
          <p:cNvPr id="16" name="Line 38">
            <a:extLst>
              <a:ext uri="{FF2B5EF4-FFF2-40B4-BE49-F238E27FC236}">
                <a16:creationId xmlns:a16="http://schemas.microsoft.com/office/drawing/2014/main" id="{F47CF7E7-B2CF-4647-B2D9-DE5FB5C0CD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33400" y="4682859"/>
            <a:ext cx="11125199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05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C4ECF-B99A-7D43-B174-079E5022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9CF13-0A57-5648-9ADC-405257B6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0E399-45EA-344A-A37F-3B0BA555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A3BB0D-061A-FB41-A4A7-CAF7BA971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156535"/>
            <a:ext cx="4974770" cy="636206"/>
          </a:xfrm>
        </p:spPr>
        <p:txBody>
          <a:bodyPr anchor="ctr">
            <a:normAutofit/>
          </a:bodyPr>
          <a:lstStyle>
            <a:lvl1pPr>
              <a:defRPr sz="3600" b="1" i="0">
                <a:solidFill>
                  <a:srgbClr val="2E5597"/>
                </a:solidFill>
                <a:latin typeface="+mj-lt"/>
                <a:ea typeface="Noto Sans Glagolitic" panose="020B0502040504020204" pitchFamily="34" charset="0"/>
                <a:cs typeface="Noto Sans Kannada" panose="020B0502040504020204" pitchFamily="34" charset="0"/>
              </a:defRPr>
            </a:lvl1pPr>
          </a:lstStyle>
          <a:p>
            <a:r>
              <a:rPr lang="en-GB" dirty="0"/>
              <a:t>Headline Title</a:t>
            </a:r>
            <a:endParaRPr lang="en-DE" dirty="0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6A4AB273-8266-3D43-9EF6-A2A3CDB5E75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08170" y="156534"/>
            <a:ext cx="6148934" cy="643537"/>
          </a:xfrm>
        </p:spPr>
        <p:txBody>
          <a:bodyPr anchor="ctr"/>
          <a:lstStyle>
            <a:lvl1pPr marL="0" indent="0" algn="r">
              <a:buNone/>
              <a:defRPr sz="2800" b="1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Headline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F92F0E3-4ECC-2D4B-82E4-E0AE19C06D8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1905" y="1105651"/>
            <a:ext cx="11125199" cy="5064055"/>
          </a:xfrm>
        </p:spPr>
        <p:txBody>
          <a:bodyPr anchor="t"/>
          <a:lstStyle>
            <a:lvl1pPr marL="228600" indent="-228600">
              <a:buClr>
                <a:srgbClr val="2E5597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1pPr>
            <a:lvl2pPr marL="685800" indent="-228600">
              <a:buClr>
                <a:srgbClr val="2E5597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rgbClr val="2E5597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rgbClr val="2E5597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rgbClr val="2E5597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Content Bullet Points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Line 38">
            <a:extLst>
              <a:ext uri="{FF2B5EF4-FFF2-40B4-BE49-F238E27FC236}">
                <a16:creationId xmlns:a16="http://schemas.microsoft.com/office/drawing/2014/main" id="{F6E97024-34F9-4343-BC5B-F4904A223B7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33400" y="800071"/>
            <a:ext cx="11125199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25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C4ECF-B99A-7D43-B174-079E5022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69CF13-0A57-5648-9ADC-405257B6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0E399-45EA-344A-A37F-3B0BA555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‹#›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04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/Users/toddszymanski/Documents/01 Work/SC22/presenter assets/sc22_zoomback@4x.png">
            <a:extLst>
              <a:ext uri="{FF2B5EF4-FFF2-40B4-BE49-F238E27FC236}">
                <a16:creationId xmlns:a16="http://schemas.microsoft.com/office/drawing/2014/main" id="{287902EC-480D-37B4-22DB-BD2A63EEBD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1875" y="2025748"/>
            <a:ext cx="10128250" cy="2250038"/>
          </a:xfrm>
        </p:spPr>
        <p:txBody>
          <a:bodyPr wrap="none" anchor="b">
            <a:normAutofit/>
          </a:bodyPr>
          <a:lstStyle>
            <a:lvl1pPr algn="l">
              <a:defRPr sz="3600" b="1" i="0" cap="none" baseline="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1875" y="4430332"/>
            <a:ext cx="10128250" cy="1884472"/>
          </a:xfrm>
        </p:spPr>
        <p:txBody>
          <a:bodyPr anchor="t">
            <a:noAutofit/>
          </a:bodyPr>
          <a:lstStyle>
            <a:lvl1pPr marL="0" indent="0" algn="l">
              <a:buNone/>
              <a:defRPr sz="1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61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\Users\toddszymanski\Documents\01%20Work\SC22\presenter%20assets\sc22_logo@4x.png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52A017-BFDC-1227-5AFF-89EA8F7361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2" y="6495310"/>
            <a:ext cx="12198352" cy="37002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0A2629-F338-4501-9473-0E99B1D13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DD1963-0B4B-40C0-8290-FF4399444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263E14F9-F0BC-4E47-AC3B-0EB4106D9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93400" y="6492875"/>
            <a:ext cx="877047" cy="370020"/>
          </a:xfrm>
          <a:prstGeom prst="rect">
            <a:avLst/>
          </a:prstGeom>
          <a:effectLst/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r>
              <a:rPr lang="de-DE" dirty="0"/>
              <a:t>11/16/22</a:t>
            </a:r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1260EEA-C42D-47AB-A95D-C7EB3E7ED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3850" y="6492875"/>
            <a:ext cx="6559550" cy="371237"/>
          </a:xfrm>
          <a:prstGeom prst="rect">
            <a:avLst/>
          </a:prstGeom>
          <a:noFill/>
          <a:effectLst/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r>
              <a:rPr lang="de-DE" dirty="0" err="1"/>
              <a:t>MetaWBC</a:t>
            </a:r>
            <a:r>
              <a:rPr lang="de-DE" dirty="0"/>
              <a:t>: POSIX-</a:t>
            </a:r>
            <a:r>
              <a:rPr lang="de-DE" dirty="0" err="1"/>
              <a:t>Compliant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 Write-Back Caching </a:t>
            </a:r>
            <a:r>
              <a:rPr lang="de-DE" dirty="0" err="1"/>
              <a:t>for</a:t>
            </a:r>
            <a:r>
              <a:rPr lang="de-DE" dirty="0"/>
              <a:t> Distributed File Systems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7C03EC7E-A973-45B9-8C45-CD16D7E9E5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70447" y="6500812"/>
            <a:ext cx="621554" cy="354013"/>
          </a:xfrm>
          <a:prstGeom prst="rect">
            <a:avLst/>
          </a:prstGeom>
          <a:effectLst/>
        </p:spPr>
        <p:txBody>
          <a:bodyPr anchor="ctr"/>
          <a:lstStyle>
            <a:lvl1pPr algn="ctr">
              <a:defRPr sz="120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页脚占位符 4">
            <a:extLst>
              <a:ext uri="{FF2B5EF4-FFF2-40B4-BE49-F238E27FC236}">
                <a16:creationId xmlns:a16="http://schemas.microsoft.com/office/drawing/2014/main" id="{75E469B6-E17D-500D-00F0-4A2EF72790A3}"/>
              </a:ext>
            </a:extLst>
          </p:cNvPr>
          <p:cNvSpPr txBox="1">
            <a:spLocks/>
          </p:cNvSpPr>
          <p:nvPr userDrawn="1"/>
        </p:nvSpPr>
        <p:spPr>
          <a:xfrm>
            <a:off x="685801" y="6492875"/>
            <a:ext cx="3854450" cy="3540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dirty="0">
                <a:solidFill>
                  <a:schemeClr val="bg1"/>
                </a:solidFill>
              </a:rPr>
              <a:t>SC22 | Dallas, TX | </a:t>
            </a:r>
            <a:r>
              <a:rPr lang="en-US" sz="1200" dirty="0" err="1">
                <a:solidFill>
                  <a:schemeClr val="bg1"/>
                </a:solidFill>
              </a:rPr>
              <a:t>hpc</a:t>
            </a:r>
            <a:r>
              <a:rPr lang="en-US" sz="1200" dirty="0">
                <a:solidFill>
                  <a:schemeClr val="bg1"/>
                </a:solidFill>
              </a:rPr>
              <a:t> accelerates.</a:t>
            </a:r>
          </a:p>
        </p:txBody>
      </p:sp>
      <p:pic>
        <p:nvPicPr>
          <p:cNvPr id="12" name="Picture 7" descr="/Users/toddszymanski/Documents/01 Work/SC22/presenter assets/sc22_logo@4x.png">
            <a:extLst>
              <a:ext uri="{FF2B5EF4-FFF2-40B4-BE49-F238E27FC236}">
                <a16:creationId xmlns:a16="http://schemas.microsoft.com/office/drawing/2014/main" id="{FF805C00-7225-1E47-46B9-8978009F2D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6523038"/>
            <a:ext cx="3159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61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7" r:id="rId2"/>
    <p:sldLayoutId id="2147483688" r:id="rId3"/>
    <p:sldLayoutId id="2147483689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mailto:vef@uni-mainz.de" TargetMode="External"/><Relationship Id="rId13" Type="http://schemas.openxmlformats.org/officeDocument/2006/relationships/hyperlink" Target="mailto:yang.wang1@siat.ac.cn" TargetMode="External"/><Relationship Id="rId18" Type="http://schemas.openxmlformats.org/officeDocument/2006/relationships/image" Target="../media/image27.png"/><Relationship Id="rId3" Type="http://schemas.openxmlformats.org/officeDocument/2006/relationships/image" Target="../media/image22.jpeg"/><Relationship Id="rId21" Type="http://schemas.openxmlformats.org/officeDocument/2006/relationships/image" Target="../media/image30.png"/><Relationship Id="rId7" Type="http://schemas.openxmlformats.org/officeDocument/2006/relationships/hyperlink" Target="mailto:zenglf@zhejianglab.com" TargetMode="External"/><Relationship Id="rId12" Type="http://schemas.openxmlformats.org/officeDocument/2006/relationships/hyperlink" Target="mailto:zws@tsinghua.edu.cn" TargetMode="External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chengwen@hust.edu.cn" TargetMode="External"/><Relationship Id="rId11" Type="http://schemas.openxmlformats.org/officeDocument/2006/relationships/hyperlink" Target="mailto:sihara@ddn.com" TargetMode="External"/><Relationship Id="rId5" Type="http://schemas.openxmlformats.org/officeDocument/2006/relationships/hyperlink" Target="mailto:qian@ddn.com" TargetMode="External"/><Relationship Id="rId15" Type="http://schemas.openxmlformats.org/officeDocument/2006/relationships/image" Target="../media/image24.png"/><Relationship Id="rId10" Type="http://schemas.openxmlformats.org/officeDocument/2006/relationships/hyperlink" Target="mailto:adilger@whamcloud.com" TargetMode="External"/><Relationship Id="rId19" Type="http://schemas.openxmlformats.org/officeDocument/2006/relationships/image" Target="../media/image28.png"/><Relationship Id="rId4" Type="http://schemas.openxmlformats.org/officeDocument/2006/relationships/image" Target="../media/image23.jpeg"/><Relationship Id="rId9" Type="http://schemas.openxmlformats.org/officeDocument/2006/relationships/hyperlink" Target="mailto:green@whamcloud.com" TargetMode="External"/><Relationship Id="rId14" Type="http://schemas.openxmlformats.org/officeDocument/2006/relationships/hyperlink" Target="mailto:brinkman@uni-mainz.de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0EA13052-F876-5E0E-1AF5-F7EBCFAB6E5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031875" y="2025650"/>
            <a:ext cx="10128250" cy="2249488"/>
          </a:xfrm>
        </p:spPr>
        <p:txBody>
          <a:bodyPr wrap="square"/>
          <a:lstStyle/>
          <a:p>
            <a:pPr eaLnBrk="1" hangingPunct="1"/>
            <a:r>
              <a:rPr lang="en-US" altLang="zh-CN" dirty="0" err="1">
                <a:ln>
                  <a:noFill/>
                </a:ln>
                <a:solidFill>
                  <a:schemeClr val="tx1"/>
                </a:solidFill>
                <a:latin typeface="+mj-lt"/>
              </a:rPr>
              <a:t>MetaWBC</a:t>
            </a:r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latin typeface="+mj-lt"/>
              </a:rPr>
              <a:t>: POSIX-Compliant Metadata Write-Back Caching for Distributed File Systems</a:t>
            </a:r>
            <a:endParaRPr lang="zh-CN" altLang="zh-CN" dirty="0">
              <a:ln>
                <a:noFill/>
              </a:ln>
              <a:solidFill>
                <a:schemeClr val="tx1"/>
              </a:solidFill>
              <a:latin typeface="+mj-lt"/>
            </a:endParaRPr>
          </a:p>
        </p:txBody>
      </p:sp>
      <p:sp>
        <p:nvSpPr>
          <p:cNvPr id="20483" name="Subtitle 2">
            <a:extLst>
              <a:ext uri="{FF2B5EF4-FFF2-40B4-BE49-F238E27FC236}">
                <a16:creationId xmlns:a16="http://schemas.microsoft.com/office/drawing/2014/main" id="{7E13FED6-7227-231A-685C-E082487B02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31875" y="4430713"/>
            <a:ext cx="10128250" cy="615849"/>
          </a:xfrm>
        </p:spPr>
        <p:txBody>
          <a:bodyPr/>
          <a:lstStyle/>
          <a:p>
            <a:pPr eaLnBrk="1" hangingPunct="1"/>
            <a:r>
              <a:rPr lang="en-US" altLang="zh-CN" dirty="0" err="1">
                <a:latin typeface="+mn-lt"/>
              </a:rPr>
              <a:t>Yingjin</a:t>
            </a:r>
            <a:r>
              <a:rPr lang="en-US" altLang="zh-CN" dirty="0">
                <a:latin typeface="+mn-lt"/>
              </a:rPr>
              <a:t> Qian</a:t>
            </a:r>
            <a:r>
              <a:rPr lang="en-US" altLang="zh-CN" baseline="30000" dirty="0">
                <a:latin typeface="+mn-lt"/>
              </a:rPr>
              <a:t>1</a:t>
            </a:r>
            <a:r>
              <a:rPr lang="en-US" altLang="zh-CN" dirty="0">
                <a:latin typeface="+mn-lt"/>
              </a:rPr>
              <a:t>, Wen Cheng</a:t>
            </a:r>
            <a:r>
              <a:rPr lang="en-US" altLang="zh-CN" baseline="30000" dirty="0">
                <a:latin typeface="+mn-lt"/>
              </a:rPr>
              <a:t>2,3</a:t>
            </a:r>
            <a:r>
              <a:rPr lang="en-US" altLang="zh-CN" dirty="0">
                <a:latin typeface="+mn-lt"/>
              </a:rPr>
              <a:t>, </a:t>
            </a:r>
            <a:r>
              <a:rPr lang="en-US" altLang="zh-CN" dirty="0" err="1">
                <a:latin typeface="+mn-lt"/>
              </a:rPr>
              <a:t>Lingfang</a:t>
            </a:r>
            <a:r>
              <a:rPr lang="en-US" altLang="zh-CN" dirty="0">
                <a:latin typeface="+mn-lt"/>
              </a:rPr>
              <a:t> Zeng</a:t>
            </a:r>
            <a:r>
              <a:rPr lang="en-US" altLang="zh-CN" baseline="30000" dirty="0">
                <a:latin typeface="+mn-lt"/>
              </a:rPr>
              <a:t>3</a:t>
            </a:r>
            <a:r>
              <a:rPr lang="en-US" altLang="zh-CN" dirty="0">
                <a:latin typeface="+mn-lt"/>
              </a:rPr>
              <a:t>, </a:t>
            </a:r>
            <a:r>
              <a:rPr lang="en-US" altLang="zh-CN" u="sng" dirty="0">
                <a:latin typeface="+mn-lt"/>
              </a:rPr>
              <a:t>Marc-André Vef</a:t>
            </a:r>
            <a:r>
              <a:rPr lang="en-US" altLang="zh-CN" baseline="30000" dirty="0">
                <a:latin typeface="+mn-lt"/>
              </a:rPr>
              <a:t>4</a:t>
            </a:r>
            <a:r>
              <a:rPr lang="en-US" altLang="zh-CN" dirty="0">
                <a:latin typeface="+mn-lt"/>
              </a:rPr>
              <a:t>, Oleg Drokin</a:t>
            </a:r>
            <a:r>
              <a:rPr lang="en-US" altLang="zh-CN" baseline="30000" dirty="0">
                <a:latin typeface="+mn-lt"/>
              </a:rPr>
              <a:t>5</a:t>
            </a:r>
            <a:r>
              <a:rPr lang="en-US" altLang="zh-CN" dirty="0">
                <a:latin typeface="+mn-lt"/>
              </a:rPr>
              <a:t>, </a:t>
            </a:r>
            <a:r>
              <a:rPr lang="en-US" altLang="zh-CN" u="sng" dirty="0">
                <a:latin typeface="+mn-lt"/>
              </a:rPr>
              <a:t>Andreas Dilger</a:t>
            </a:r>
            <a:r>
              <a:rPr lang="en-US" altLang="zh-CN" baseline="30000" dirty="0">
                <a:latin typeface="+mn-lt"/>
              </a:rPr>
              <a:t>5</a:t>
            </a:r>
            <a:r>
              <a:rPr lang="en-US" altLang="zh-CN" dirty="0">
                <a:latin typeface="+mn-lt"/>
              </a:rPr>
              <a:t>, Shuichi Ihara</a:t>
            </a:r>
            <a:r>
              <a:rPr lang="en-US" altLang="zh-CN" baseline="30000" dirty="0">
                <a:latin typeface="+mn-lt"/>
              </a:rPr>
              <a:t>1</a:t>
            </a:r>
            <a:r>
              <a:rPr lang="en-US" altLang="zh-CN" dirty="0">
                <a:latin typeface="+mn-lt"/>
              </a:rPr>
              <a:t>, </a:t>
            </a:r>
            <a:r>
              <a:rPr lang="en-US" altLang="zh-CN" dirty="0" err="1">
                <a:latin typeface="+mn-lt"/>
              </a:rPr>
              <a:t>Wusheng</a:t>
            </a:r>
            <a:r>
              <a:rPr lang="en-US" altLang="zh-CN" dirty="0">
                <a:latin typeface="+mn-lt"/>
              </a:rPr>
              <a:t> Zhang</a:t>
            </a:r>
            <a:r>
              <a:rPr lang="en-US" altLang="zh-CN" baseline="30000" dirty="0">
                <a:latin typeface="+mn-lt"/>
              </a:rPr>
              <a:t>6</a:t>
            </a:r>
            <a:r>
              <a:rPr lang="en-US" altLang="zh-CN" dirty="0">
                <a:latin typeface="+mn-lt"/>
              </a:rPr>
              <a:t>, Yang Wang</a:t>
            </a:r>
            <a:r>
              <a:rPr lang="en-US" altLang="zh-CN" baseline="30000" dirty="0">
                <a:latin typeface="+mn-lt"/>
              </a:rPr>
              <a:t>7</a:t>
            </a:r>
            <a:r>
              <a:rPr lang="en-US" altLang="zh-CN" dirty="0">
                <a:latin typeface="+mn-lt"/>
              </a:rPr>
              <a:t>, André Brinkmann</a:t>
            </a:r>
            <a:r>
              <a:rPr lang="en-US" altLang="zh-CN" baseline="30000" dirty="0">
                <a:latin typeface="+mn-lt"/>
              </a:rPr>
              <a:t>4</a:t>
            </a:r>
            <a:endParaRPr lang="en-US" altLang="zh-CN" dirty="0">
              <a:latin typeface="+mn-lt"/>
            </a:endParaRPr>
          </a:p>
          <a:p>
            <a:pPr eaLnBrk="1" hangingPunct="1"/>
            <a:endParaRPr lang="en-US" altLang="zh-CN" sz="1600" dirty="0">
              <a:latin typeface="+mn-lt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C3207CFC-8E70-E704-9663-2B156D775DC1}"/>
              </a:ext>
            </a:extLst>
          </p:cNvPr>
          <p:cNvSpPr txBox="1">
            <a:spLocks noChangeArrowheads="1"/>
          </p:cNvSpPr>
          <p:nvPr/>
        </p:nvSpPr>
        <p:spPr>
          <a:xfrm>
            <a:off x="1031875" y="5046562"/>
            <a:ext cx="10128250" cy="14935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1 </a:t>
            </a:r>
            <a:r>
              <a:rPr lang="en-US" altLang="zh-CN" sz="1400" dirty="0">
                <a:latin typeface="+mn-lt"/>
              </a:rPr>
              <a:t>Data Direct Networks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2 </a:t>
            </a:r>
            <a:r>
              <a:rPr lang="en-US" altLang="zh-CN" sz="1400" dirty="0">
                <a:latin typeface="+mn-lt"/>
              </a:rPr>
              <a:t>Huazhong University of Science &amp; Technology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3 </a:t>
            </a:r>
            <a:r>
              <a:rPr lang="en-US" altLang="zh-CN" sz="1400" dirty="0">
                <a:latin typeface="+mn-lt"/>
              </a:rPr>
              <a:t>Zhejiang Lab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4 </a:t>
            </a:r>
            <a:r>
              <a:rPr lang="en-US" altLang="zh-CN" sz="1400" dirty="0">
                <a:latin typeface="+mn-lt"/>
              </a:rPr>
              <a:t>Johannes Gutenberg University Mainz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5 </a:t>
            </a:r>
            <a:r>
              <a:rPr lang="en-US" altLang="zh-CN" sz="1400" dirty="0" err="1">
                <a:latin typeface="+mn-lt"/>
              </a:rPr>
              <a:t>Whamcloud</a:t>
            </a:r>
            <a:endParaRPr lang="en-US" altLang="zh-CN" sz="1400" dirty="0"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6 </a:t>
            </a:r>
            <a:r>
              <a:rPr lang="en-US" altLang="zh-CN" sz="1400" dirty="0">
                <a:latin typeface="+mn-lt"/>
              </a:rPr>
              <a:t>Tsinghua University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400" baseline="30000" dirty="0">
                <a:latin typeface="+mn-lt"/>
              </a:rPr>
              <a:t>7 </a:t>
            </a:r>
            <a:r>
              <a:rPr lang="en-US" altLang="zh-CN" sz="1400" dirty="0">
                <a:latin typeface="+mn-lt"/>
              </a:rPr>
              <a:t>SIAT, Chinese Academy of Sciences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10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POSIX-compliance &amp; flush-back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When is metadata cached on the client?</a:t>
            </a:r>
          </a:p>
          <a:p>
            <a:pPr lvl="1"/>
            <a:r>
              <a:rPr lang="en-GB" dirty="0"/>
              <a:t>When a directory is created (e.g., via the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mkdir</a:t>
            </a:r>
            <a:r>
              <a:rPr lang="en-GB" dirty="0"/>
              <a:t> command)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Metadata of all created files/subdirs in this directory can automatically be cached locally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510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11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POSIX-compliance &amp; flush-back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When is metadata cached on the client?</a:t>
            </a:r>
          </a:p>
          <a:p>
            <a:pPr lvl="1"/>
            <a:r>
              <a:rPr lang="en-GB" dirty="0"/>
              <a:t>When a directory is created (e.g., via the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mkdir</a:t>
            </a:r>
            <a:r>
              <a:rPr lang="en-GB" dirty="0"/>
              <a:t> command)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Metadata of all created files/subdirs in this directory can automatically be cached locally</a:t>
            </a:r>
          </a:p>
          <a:p>
            <a:r>
              <a:rPr lang="en-GB" dirty="0"/>
              <a:t>When is metadata flushed back to the Lustre MDS?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dirty="0" err="1"/>
              <a:t>MemFS</a:t>
            </a:r>
            <a:r>
              <a:rPr lang="en-GB" dirty="0"/>
              <a:t> capacity threshold is reached or maximum </a:t>
            </a:r>
            <a:r>
              <a:rPr lang="en-GB" dirty="0" err="1"/>
              <a:t>inode</a:t>
            </a:r>
            <a:r>
              <a:rPr lang="en-GB" dirty="0"/>
              <a:t> limit is breached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fsync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/>
              <a:t>or 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sync()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>
                <a:ea typeface="Menlo" panose="020B0609030804020204" pitchFamily="49" charset="0"/>
                <a:cs typeface="Menlo" panose="020B0609030804020204" pitchFamily="49" charset="0"/>
              </a:rPr>
              <a:t>is called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On conflicting access from remote client nodes revoking the EX lock </a:t>
            </a:r>
          </a:p>
          <a:p>
            <a:pPr lvl="2"/>
            <a:r>
              <a:rPr lang="en-GB" dirty="0"/>
              <a:t>De-root and inherit EX lock on all subdirectories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511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12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POSIX-compliance &amp; flush-back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When is metadata cached on the client?</a:t>
            </a:r>
          </a:p>
          <a:p>
            <a:pPr lvl="1"/>
            <a:r>
              <a:rPr lang="en-GB" dirty="0"/>
              <a:t>When a directory is created (e.g., via the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mkdir</a:t>
            </a:r>
            <a:r>
              <a:rPr lang="en-GB" dirty="0"/>
              <a:t> command)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Metadata of all created files/subdirs in this directory can automatically be cached locally</a:t>
            </a:r>
          </a:p>
          <a:p>
            <a:r>
              <a:rPr lang="en-GB" dirty="0"/>
              <a:t>When is metadata flushed back to the Lustre MDS?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dirty="0" err="1"/>
              <a:t>MemFS</a:t>
            </a:r>
            <a:r>
              <a:rPr lang="en-GB" dirty="0"/>
              <a:t> capacity threshold is reached or maximum </a:t>
            </a:r>
            <a:r>
              <a:rPr lang="en-GB" dirty="0" err="1"/>
              <a:t>inode</a:t>
            </a:r>
            <a:r>
              <a:rPr lang="en-GB" dirty="0"/>
              <a:t> limit is breached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fsync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/>
              <a:t>or 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sync()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>
                <a:ea typeface="Menlo" panose="020B0609030804020204" pitchFamily="49" charset="0"/>
                <a:cs typeface="Menlo" panose="020B0609030804020204" pitchFamily="49" charset="0"/>
              </a:rPr>
              <a:t>is called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On conflicting access from remote client nodes revoking the EX lock </a:t>
            </a:r>
          </a:p>
          <a:p>
            <a:pPr lvl="2"/>
            <a:r>
              <a:rPr lang="en-GB" dirty="0"/>
              <a:t>De-root and inherit EX lock on all subdirectories</a:t>
            </a:r>
          </a:p>
          <a:p>
            <a:r>
              <a:rPr lang="en-GB" dirty="0" err="1"/>
              <a:t>MetaWBC</a:t>
            </a:r>
            <a:r>
              <a:rPr lang="en-GB" dirty="0"/>
              <a:t> further uses the periodic flush algorithm of Linux’s write-back cache</a:t>
            </a:r>
          </a:p>
          <a:p>
            <a:pPr lvl="1"/>
            <a:r>
              <a:rPr lang="en-GB" dirty="0"/>
              <a:t>Flush-back interval every five seconds (Linux default interval)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Reduces the number of dirty inodes to flush when EX lock is revoked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176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13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POSIX-compliance &amp; flush-back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When is metadata cached on the client?</a:t>
            </a:r>
          </a:p>
          <a:p>
            <a:pPr lvl="1"/>
            <a:r>
              <a:rPr lang="en-GB" dirty="0"/>
              <a:t>When a directory is created (e.g., via the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mkdir</a:t>
            </a:r>
            <a:r>
              <a:rPr lang="en-GB" dirty="0"/>
              <a:t> command)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Metadata of all created files/subdirs in this directory can automatically be cached locally</a:t>
            </a:r>
          </a:p>
          <a:p>
            <a:r>
              <a:rPr lang="en-GB" dirty="0"/>
              <a:t>When is metadata flushed back to the Lustre MDS?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dirty="0" err="1"/>
              <a:t>MemFS</a:t>
            </a:r>
            <a:r>
              <a:rPr lang="en-GB" dirty="0"/>
              <a:t> capacity threshold is reached or maximum </a:t>
            </a:r>
            <a:r>
              <a:rPr lang="en-GB" dirty="0" err="1"/>
              <a:t>inode</a:t>
            </a:r>
            <a:r>
              <a:rPr lang="en-GB" dirty="0"/>
              <a:t> limit is breached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When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fsync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/>
              <a:t>or </a:t>
            </a:r>
            <a:r>
              <a:rPr lang="en-GB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sync()</a:t>
            </a:r>
            <a:r>
              <a:rPr lang="en-GB" sz="1800" dirty="0"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>
                <a:ea typeface="Menlo" panose="020B0609030804020204" pitchFamily="49" charset="0"/>
                <a:cs typeface="Menlo" panose="020B0609030804020204" pitchFamily="49" charset="0"/>
              </a:rPr>
              <a:t>is called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On conflicting access from remote client nodes revoking the EX lock </a:t>
            </a:r>
          </a:p>
          <a:p>
            <a:pPr lvl="2"/>
            <a:r>
              <a:rPr lang="en-GB" dirty="0"/>
              <a:t>De-root and inherit EX lock on all subdirectories</a:t>
            </a:r>
          </a:p>
          <a:p>
            <a:r>
              <a:rPr lang="en-GB" dirty="0" err="1"/>
              <a:t>MetaWBC</a:t>
            </a:r>
            <a:r>
              <a:rPr lang="en-GB" dirty="0"/>
              <a:t> further uses the periodic flush algorithm of Linux’s write-back cache</a:t>
            </a:r>
          </a:p>
          <a:p>
            <a:pPr lvl="1"/>
            <a:r>
              <a:rPr lang="en-GB" dirty="0"/>
              <a:t>Flush-back interval every five seconds (Linux default interval)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Reduces the number of dirty inodes to flush when EX lock is revoked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513464-6BDB-20C5-E6C2-3343FA658E7B}"/>
              </a:ext>
            </a:extLst>
          </p:cNvPr>
          <p:cNvSpPr txBox="1"/>
          <p:nvPr/>
        </p:nvSpPr>
        <p:spPr>
          <a:xfrm>
            <a:off x="1117244" y="5546461"/>
            <a:ext cx="9954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2E5597"/>
                </a:solidFill>
              </a:rPr>
              <a:t>MetaWBC</a:t>
            </a:r>
            <a:r>
              <a:rPr lang="en-GB" sz="2800" b="1" dirty="0">
                <a:solidFill>
                  <a:srgbClr val="2E5597"/>
                </a:solidFill>
              </a:rPr>
              <a:t> does not impact Lustre’s strong consistency semantics</a:t>
            </a:r>
          </a:p>
        </p:txBody>
      </p:sp>
    </p:spTree>
    <p:extLst>
      <p:ext uri="{BB962C8B-B14F-4D97-AF65-F5344CB8AC3E}">
        <p14:creationId xmlns:p14="http://schemas.microsoft.com/office/powerpoint/2010/main" val="986579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14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POSIX-compliance &amp; flush-back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However, POSIX does not consider flush dependencies</a:t>
            </a:r>
          </a:p>
          <a:p>
            <a:pPr lvl="1"/>
            <a:r>
              <a:rPr lang="en-GB" dirty="0"/>
              <a:t>Flushing file </a:t>
            </a:r>
            <a:r>
              <a:rPr lang="en-GB" dirty="0" err="1"/>
              <a:t>inodes</a:t>
            </a:r>
            <a:r>
              <a:rPr lang="en-GB" dirty="0"/>
              <a:t> without their parent directory </a:t>
            </a:r>
            <a:r>
              <a:rPr lang="en-GB" dirty="0" err="1"/>
              <a:t>inode</a:t>
            </a:r>
            <a:r>
              <a:rPr lang="en-GB" dirty="0"/>
              <a:t> is valid in POSIX</a:t>
            </a:r>
          </a:p>
          <a:p>
            <a:pPr lvl="1"/>
            <a:r>
              <a:rPr lang="en-GB" dirty="0"/>
              <a:t>Default </a:t>
            </a:r>
            <a:r>
              <a:rPr lang="en-GB" dirty="0" err="1"/>
              <a:t>behavior</a:t>
            </a:r>
            <a:r>
              <a:rPr lang="en-GB" dirty="0"/>
              <a:t> for local Ext2 filesystems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Could cause inconsistent file system state (unreachable files/directories) in the event of failure</a:t>
            </a:r>
          </a:p>
          <a:p>
            <a:r>
              <a:rPr lang="en-DE" dirty="0"/>
              <a:t>Linux’s write-back mechanism is not aware of hierarchical dependencies</a:t>
            </a:r>
          </a:p>
          <a:p>
            <a:pPr>
              <a:buFont typeface="Wingdings" pitchFamily="2" charset="2"/>
              <a:buChar char="Ø"/>
            </a:pPr>
            <a:r>
              <a:rPr lang="en-DE" dirty="0"/>
              <a:t>MetaWBC explicitely handles these flush dependencies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DE" dirty="0"/>
              <a:t>Backtrack to first flushed parent directory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DE" dirty="0"/>
              <a:t>Synchronize directory tree in top-down order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942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15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Caching state machine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4477FE48-2EC5-B56D-DE28-713A5C0771B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905" y="838180"/>
            <a:ext cx="11125199" cy="2651469"/>
          </a:xfrm>
        </p:spPr>
        <p:txBody>
          <a:bodyPr/>
          <a:lstStyle/>
          <a:p>
            <a:r>
              <a:rPr lang="en-DE" dirty="0"/>
              <a:t>MetaWBC assigns caching state flags to inodes</a:t>
            </a:r>
          </a:p>
          <a:p>
            <a:pPr lvl="1"/>
            <a:r>
              <a:rPr lang="en-DE" b="1" dirty="0"/>
              <a:t>Root (R): </a:t>
            </a:r>
            <a:r>
              <a:rPr lang="en-DE" dirty="0"/>
              <a:t>Cached subtree root and holder of EX lock</a:t>
            </a:r>
          </a:p>
          <a:p>
            <a:pPr lvl="1"/>
            <a:r>
              <a:rPr lang="en-DE" b="1" dirty="0"/>
              <a:t>Protected (P): </a:t>
            </a:r>
            <a:r>
              <a:rPr lang="en-DE" dirty="0"/>
              <a:t>Directly or indirectly protected by EX DLM lock</a:t>
            </a:r>
          </a:p>
          <a:p>
            <a:pPr lvl="1"/>
            <a:r>
              <a:rPr lang="en-DE" b="1" dirty="0"/>
              <a:t>Flushed (F): </a:t>
            </a:r>
            <a:r>
              <a:rPr lang="en-DE" dirty="0"/>
              <a:t>Metadata has been flushed</a:t>
            </a:r>
          </a:p>
          <a:p>
            <a:pPr lvl="1"/>
            <a:r>
              <a:rPr lang="en-DE" b="1" dirty="0"/>
              <a:t>Complete (C): </a:t>
            </a:r>
            <a:r>
              <a:rPr lang="en-DE" dirty="0"/>
              <a:t>Directory flag indicating entire subtree is cached</a:t>
            </a:r>
          </a:p>
          <a:p>
            <a:pPr lvl="1"/>
            <a:r>
              <a:rPr lang="en-DE" b="1" dirty="0"/>
              <a:t>Assimilated (A): </a:t>
            </a:r>
            <a:r>
              <a:rPr lang="en-DE" dirty="0"/>
              <a:t>Regular file flag indicating cached file pages have been flushed</a:t>
            </a:r>
          </a:p>
          <a:p>
            <a:pPr lvl="1"/>
            <a:r>
              <a:rPr lang="en-DE" b="1" dirty="0"/>
              <a:t>None (N): </a:t>
            </a:r>
            <a:r>
              <a:rPr lang="en-DE" dirty="0"/>
              <a:t>Not managed by MemFS</a:t>
            </a:r>
          </a:p>
        </p:txBody>
      </p:sp>
    </p:spTree>
    <p:extLst>
      <p:ext uri="{BB962C8B-B14F-4D97-AF65-F5344CB8AC3E}">
        <p14:creationId xmlns:p14="http://schemas.microsoft.com/office/powerpoint/2010/main" val="4233626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B156F785-0AE9-B070-E560-0812DAB20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05" y="3136827"/>
            <a:ext cx="6687346" cy="278639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16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Caching state machine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C8F93-5ED7-605D-459D-D30233725D16}"/>
              </a:ext>
            </a:extLst>
          </p:cNvPr>
          <p:cNvSpPr txBox="1"/>
          <p:nvPr/>
        </p:nvSpPr>
        <p:spPr>
          <a:xfrm>
            <a:off x="919872" y="4894373"/>
            <a:ext cx="4201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d1 created on server with EX lock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d2 created locally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f2 created locally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d2 flushed by age, space</a:t>
            </a:r>
            <a:endParaRPr lang="en-DE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B34579-E394-4590-FBB5-CDA17876D1D2}"/>
              </a:ext>
            </a:extLst>
          </p:cNvPr>
          <p:cNvSpPr txBox="1"/>
          <p:nvPr/>
        </p:nvSpPr>
        <p:spPr>
          <a:xfrm>
            <a:off x="861369" y="3817155"/>
            <a:ext cx="3717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3200" b="1" dirty="0">
                <a:solidFill>
                  <a:srgbClr val="2E5597"/>
                </a:solidFill>
              </a:rPr>
              <a:t>Creation and flush work flow</a:t>
            </a:r>
            <a:endParaRPr lang="en-US" sz="3200" b="1" dirty="0">
              <a:solidFill>
                <a:srgbClr val="2E5597"/>
              </a:solidFill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4477FE48-2EC5-B56D-DE28-713A5C0771B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905" y="838180"/>
            <a:ext cx="11125199" cy="2651469"/>
          </a:xfrm>
        </p:spPr>
        <p:txBody>
          <a:bodyPr/>
          <a:lstStyle/>
          <a:p>
            <a:r>
              <a:rPr lang="en-DE" dirty="0"/>
              <a:t>MetaWBC assigns caching state flags to inodes</a:t>
            </a:r>
          </a:p>
          <a:p>
            <a:pPr lvl="1"/>
            <a:r>
              <a:rPr lang="en-DE" b="1" dirty="0"/>
              <a:t>Root (R): </a:t>
            </a:r>
            <a:r>
              <a:rPr lang="en-DE" dirty="0"/>
              <a:t>Cached subtree root and holder of EX lock</a:t>
            </a:r>
          </a:p>
          <a:p>
            <a:pPr lvl="1"/>
            <a:r>
              <a:rPr lang="en-DE" b="1" dirty="0"/>
              <a:t>Protected (P): </a:t>
            </a:r>
            <a:r>
              <a:rPr lang="en-DE" dirty="0"/>
              <a:t>Directly or indirectly protected by EX DLM lock</a:t>
            </a:r>
          </a:p>
          <a:p>
            <a:pPr lvl="1"/>
            <a:r>
              <a:rPr lang="en-DE" b="1" dirty="0"/>
              <a:t>Flushed (F): </a:t>
            </a:r>
            <a:r>
              <a:rPr lang="en-DE" dirty="0"/>
              <a:t>Metadata has been flushed</a:t>
            </a:r>
          </a:p>
          <a:p>
            <a:pPr lvl="1"/>
            <a:r>
              <a:rPr lang="en-DE" b="1" dirty="0"/>
              <a:t>Complete (C): </a:t>
            </a:r>
            <a:r>
              <a:rPr lang="en-DE" dirty="0"/>
              <a:t>Directory flag indicating entire subtree is cached</a:t>
            </a:r>
          </a:p>
          <a:p>
            <a:pPr lvl="1"/>
            <a:r>
              <a:rPr lang="en-DE" b="1" dirty="0"/>
              <a:t>Assimilated (A): </a:t>
            </a:r>
            <a:r>
              <a:rPr lang="en-DE" dirty="0"/>
              <a:t>Regular file flag indicating cached file pages have been flushed</a:t>
            </a:r>
          </a:p>
          <a:p>
            <a:pPr lvl="1"/>
            <a:r>
              <a:rPr lang="en-DE" b="1" dirty="0"/>
              <a:t>None (N): </a:t>
            </a:r>
            <a:r>
              <a:rPr lang="en-DE" dirty="0"/>
              <a:t>Not managed by MemFS</a:t>
            </a:r>
          </a:p>
        </p:txBody>
      </p:sp>
    </p:spTree>
    <p:extLst>
      <p:ext uri="{BB962C8B-B14F-4D97-AF65-F5344CB8AC3E}">
        <p14:creationId xmlns:p14="http://schemas.microsoft.com/office/powerpoint/2010/main" val="3282693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71EF6C90-46D3-4010-DAB3-AB1284D7C0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2"/>
          <a:stretch/>
        </p:blipFill>
        <p:spPr>
          <a:xfrm>
            <a:off x="5618093" y="2921518"/>
            <a:ext cx="5929085" cy="354057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17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Caching state machine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905" y="838180"/>
            <a:ext cx="11125199" cy="5064055"/>
          </a:xfrm>
        </p:spPr>
        <p:txBody>
          <a:bodyPr/>
          <a:lstStyle/>
          <a:p>
            <a:r>
              <a:rPr lang="en-DE" dirty="0"/>
              <a:t>MetaWBC assigns caching state flags to inodes</a:t>
            </a:r>
          </a:p>
          <a:p>
            <a:pPr lvl="1"/>
            <a:r>
              <a:rPr lang="en-DE" b="1" dirty="0"/>
              <a:t>Root (R): </a:t>
            </a:r>
            <a:r>
              <a:rPr lang="en-DE" dirty="0"/>
              <a:t>Cached subtree root and holder of EX lock</a:t>
            </a:r>
          </a:p>
          <a:p>
            <a:pPr lvl="1"/>
            <a:r>
              <a:rPr lang="en-DE" b="1" dirty="0"/>
              <a:t>Protected (P): </a:t>
            </a:r>
            <a:r>
              <a:rPr lang="en-DE" dirty="0"/>
              <a:t>Directly or indirectly protected by EX DLM lock</a:t>
            </a:r>
          </a:p>
          <a:p>
            <a:pPr lvl="1"/>
            <a:r>
              <a:rPr lang="en-DE" b="1" dirty="0"/>
              <a:t>Flushed (F): </a:t>
            </a:r>
            <a:r>
              <a:rPr lang="en-DE" dirty="0"/>
              <a:t>Metadata has been flushed</a:t>
            </a:r>
          </a:p>
          <a:p>
            <a:pPr lvl="1"/>
            <a:r>
              <a:rPr lang="en-DE" b="1" dirty="0"/>
              <a:t>Complete (C): </a:t>
            </a:r>
            <a:r>
              <a:rPr lang="en-DE" dirty="0"/>
              <a:t>Directory flag indicating entire subtree is cached</a:t>
            </a:r>
          </a:p>
          <a:p>
            <a:pPr lvl="1"/>
            <a:r>
              <a:rPr lang="en-DE" b="1" dirty="0"/>
              <a:t>Assimilated (A): </a:t>
            </a:r>
            <a:r>
              <a:rPr lang="en-DE" dirty="0"/>
              <a:t>Regular file flag indicating cached file pages have been flushed</a:t>
            </a:r>
          </a:p>
          <a:p>
            <a:pPr lvl="1"/>
            <a:r>
              <a:rPr lang="en-DE" b="1" dirty="0"/>
              <a:t>None (N): </a:t>
            </a:r>
            <a:r>
              <a:rPr lang="en-DE" dirty="0"/>
              <a:t>Not managed by MemFS</a:t>
            </a:r>
          </a:p>
          <a:p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C8F93-5ED7-605D-459D-D30233725D16}"/>
              </a:ext>
            </a:extLst>
          </p:cNvPr>
          <p:cNvSpPr txBox="1"/>
          <p:nvPr/>
        </p:nvSpPr>
        <p:spPr>
          <a:xfrm>
            <a:off x="1027308" y="4461545"/>
            <a:ext cx="47116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Conflict/age/space on d1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Flush all top-level entries of d1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 lock on all top-level entries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Drop d1 lock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Repeat on as needed</a:t>
            </a:r>
          </a:p>
          <a:p>
            <a:pPr marL="457200" indent="-457200">
              <a:buFont typeface="+mj-lt"/>
              <a:buAutoNum type="arabicPeriod"/>
            </a:pPr>
            <a:endParaRPr lang="en-DE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97C230-EFFC-AD48-392D-2520449D8124}"/>
              </a:ext>
            </a:extLst>
          </p:cNvPr>
          <p:cNvSpPr txBox="1"/>
          <p:nvPr/>
        </p:nvSpPr>
        <p:spPr>
          <a:xfrm>
            <a:off x="908524" y="3876770"/>
            <a:ext cx="3421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3200" b="1" dirty="0">
                <a:solidFill>
                  <a:srgbClr val="2E5597"/>
                </a:solidFill>
              </a:rPr>
              <a:t>De-root work flow</a:t>
            </a:r>
            <a:endParaRPr lang="en-US" sz="3200" b="1" dirty="0">
              <a:solidFill>
                <a:srgbClr val="2E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30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F29E9687-E4B1-78CD-907D-B14C3D5BB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021" y="867678"/>
            <a:ext cx="5023294" cy="527362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18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Further features &amp; optimizations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Features</a:t>
            </a:r>
          </a:p>
          <a:p>
            <a:pPr lvl="1"/>
            <a:r>
              <a:rPr lang="en-DE" dirty="0"/>
              <a:t>Integration into Lustre Persistent Client Cache</a:t>
            </a:r>
          </a:p>
          <a:p>
            <a:pPr lvl="1"/>
            <a:r>
              <a:rPr lang="en-DE" dirty="0"/>
              <a:t>Cache reclaim</a:t>
            </a:r>
          </a:p>
          <a:p>
            <a:pPr lvl="1"/>
            <a:r>
              <a:rPr lang="en-DE" dirty="0"/>
              <a:t>Space management</a:t>
            </a:r>
          </a:p>
          <a:p>
            <a:r>
              <a:rPr lang="en-DE" dirty="0"/>
              <a:t>Optimizations</a:t>
            </a:r>
          </a:p>
          <a:p>
            <a:pPr lvl="1"/>
            <a:r>
              <a:rPr lang="en-DE" dirty="0"/>
              <a:t>Metadata merging and batching</a:t>
            </a:r>
          </a:p>
          <a:p>
            <a:pPr lvl="2">
              <a:buFont typeface="Wingdings" pitchFamily="2" charset="2"/>
              <a:buChar char="Ø"/>
            </a:pPr>
            <a:r>
              <a:rPr lang="en-DE" dirty="0"/>
              <a:t>Reduce number of RPCs</a:t>
            </a:r>
          </a:p>
          <a:p>
            <a:pPr lvl="1"/>
            <a:r>
              <a:rPr lang="en-GB" dirty="0"/>
              <a:t>Asynchronous p</a:t>
            </a:r>
            <a:r>
              <a:rPr lang="en-DE" dirty="0"/>
              <a:t>arallel flush</a:t>
            </a:r>
          </a:p>
          <a:p>
            <a:pPr lvl="2">
              <a:buFont typeface="Wingdings" pitchFamily="2" charset="2"/>
              <a:buChar char="Ø"/>
            </a:pPr>
            <a:r>
              <a:rPr lang="en-DE" dirty="0"/>
              <a:t>Detect metadata-intensive workloads</a:t>
            </a:r>
          </a:p>
          <a:p>
            <a:pPr lvl="2">
              <a:buFont typeface="Wingdings" pitchFamily="2" charset="2"/>
              <a:buChar char="Ø"/>
            </a:pPr>
            <a:r>
              <a:rPr lang="en-DE" dirty="0"/>
              <a:t>Asynchronously flush directory contents in parallel</a:t>
            </a:r>
          </a:p>
          <a:p>
            <a:pPr lvl="1"/>
            <a:r>
              <a:rPr lang="en-DE" dirty="0"/>
              <a:t>Removal strategies</a:t>
            </a:r>
          </a:p>
          <a:p>
            <a:pPr lvl="2">
              <a:buFont typeface="Wingdings" pitchFamily="2" charset="2"/>
              <a:buChar char="Ø"/>
            </a:pPr>
            <a:r>
              <a:rPr lang="en-DE" dirty="0"/>
              <a:t>Asynchronous delayed removal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CED2F-B02C-DA6D-8D4F-F949B645E94D}"/>
              </a:ext>
            </a:extLst>
          </p:cNvPr>
          <p:cNvSpPr txBox="1"/>
          <p:nvPr/>
        </p:nvSpPr>
        <p:spPr>
          <a:xfrm>
            <a:off x="6094504" y="6112429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MetaWBC integration into Lustre Persistent Client Cache</a:t>
            </a:r>
          </a:p>
        </p:txBody>
      </p:sp>
    </p:spTree>
    <p:extLst>
      <p:ext uri="{BB962C8B-B14F-4D97-AF65-F5344CB8AC3E}">
        <p14:creationId xmlns:p14="http://schemas.microsoft.com/office/powerpoint/2010/main" val="1796906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19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Test bed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Lustre 2.14.0 cluster with CentOS 8.4</a:t>
            </a:r>
          </a:p>
          <a:p>
            <a:pPr lvl="1"/>
            <a:r>
              <a:rPr lang="en-DE" dirty="0"/>
              <a:t>1 Meta Data Target (MDT)</a:t>
            </a:r>
          </a:p>
          <a:p>
            <a:pPr lvl="1"/>
            <a:r>
              <a:rPr lang="en-DE" dirty="0"/>
              <a:t>8 Object Storage Targets (OSTs)</a:t>
            </a:r>
          </a:p>
          <a:p>
            <a:pPr lvl="1"/>
            <a:r>
              <a:rPr lang="en-GB" dirty="0"/>
              <a:t>Servers using DDN AI400X Appliance (20x Samsung 3.84 TiB </a:t>
            </a:r>
            <a:r>
              <a:rPr lang="en-GB" dirty="0" err="1"/>
              <a:t>NVMe</a:t>
            </a:r>
            <a:r>
              <a:rPr lang="en-GB" dirty="0"/>
              <a:t>, 4×IB-HDR100)</a:t>
            </a:r>
          </a:p>
          <a:p>
            <a:pPr lvl="1"/>
            <a:r>
              <a:rPr lang="en-GB" dirty="0"/>
              <a:t>32 client nodes using Intel Gold 5218 processor, 96 GiB DDR4 RAM, IB-HDR 100</a:t>
            </a:r>
          </a:p>
          <a:p>
            <a:r>
              <a:rPr lang="en-GB" dirty="0"/>
              <a:t>Max. number of </a:t>
            </a:r>
            <a:r>
              <a:rPr lang="en-GB" dirty="0" err="1"/>
              <a:t>inodes</a:t>
            </a:r>
            <a:r>
              <a:rPr lang="en-GB" dirty="0"/>
              <a:t> in </a:t>
            </a:r>
            <a:r>
              <a:rPr lang="en-GB" dirty="0" err="1"/>
              <a:t>MemFS</a:t>
            </a:r>
            <a:r>
              <a:rPr lang="en-GB" dirty="0"/>
              <a:t>: 2,000,000</a:t>
            </a:r>
          </a:p>
          <a:p>
            <a:r>
              <a:rPr lang="en-GB" dirty="0"/>
              <a:t>Max. page cache size on clients: 16 GiB</a:t>
            </a:r>
          </a:p>
          <a:p>
            <a:r>
              <a:rPr lang="en-GB" dirty="0"/>
              <a:t>Evaluate </a:t>
            </a:r>
            <a:r>
              <a:rPr lang="en-GB" dirty="0" err="1"/>
              <a:t>MetaWBC</a:t>
            </a:r>
            <a:r>
              <a:rPr lang="en-GB" dirty="0"/>
              <a:t> in micro benchmarks and real-world workloads</a:t>
            </a:r>
          </a:p>
          <a:p>
            <a:r>
              <a:rPr lang="en-GB" dirty="0" err="1"/>
              <a:t>MetaWBC</a:t>
            </a:r>
            <a:r>
              <a:rPr lang="en-GB" dirty="0"/>
              <a:t> comparison with Ext4, NFS, </a:t>
            </a:r>
            <a:r>
              <a:rPr lang="en-GB" dirty="0" err="1"/>
              <a:t>tmpfs</a:t>
            </a:r>
            <a:r>
              <a:rPr lang="en-GB" dirty="0"/>
              <a:t>, and </a:t>
            </a:r>
            <a:r>
              <a:rPr lang="en-GB" dirty="0" err="1"/>
              <a:t>CephFS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91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Motivation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Metadata challenges and goals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Distributed file systems (DFSs) use caching to improve file system performance</a:t>
            </a:r>
          </a:p>
          <a:p>
            <a:pPr lvl="1"/>
            <a:r>
              <a:rPr lang="en-DE" dirty="0"/>
              <a:t>Write-back caches for data performance</a:t>
            </a:r>
          </a:p>
          <a:p>
            <a:pPr lvl="1"/>
            <a:r>
              <a:rPr lang="en-DE" dirty="0"/>
              <a:t>Write-through caches for metadata to simplify consistency protocols</a:t>
            </a:r>
          </a:p>
          <a:p>
            <a:r>
              <a:rPr lang="en-DE" dirty="0"/>
              <a:t>Metadata can account for </a:t>
            </a:r>
            <a:r>
              <a:rPr lang="en-DE" b="1" dirty="0">
                <a:solidFill>
                  <a:srgbClr val="2E5597"/>
                </a:solidFill>
              </a:rPr>
              <a:t>&gt;50% </a:t>
            </a:r>
            <a:r>
              <a:rPr lang="en-DE" dirty="0"/>
              <a:t>of all file system operations</a:t>
            </a:r>
          </a:p>
          <a:p>
            <a:r>
              <a:rPr lang="en-DE" dirty="0"/>
              <a:t>Metadata performance suffers from various chall</a:t>
            </a:r>
            <a:r>
              <a:rPr lang="en-GB" dirty="0"/>
              <a:t>e</a:t>
            </a:r>
            <a:r>
              <a:rPr lang="en-DE" dirty="0"/>
              <a:t>nges in modern DFSs</a:t>
            </a:r>
          </a:p>
          <a:p>
            <a:pPr lvl="1"/>
            <a:r>
              <a:rPr lang="en-DE" dirty="0"/>
              <a:t>Synchronous operations</a:t>
            </a:r>
          </a:p>
          <a:p>
            <a:pPr lvl="1"/>
            <a:r>
              <a:rPr lang="en-DE" dirty="0"/>
              <a:t>High network round trip latency</a:t>
            </a:r>
          </a:p>
          <a:p>
            <a:pPr lvl="1"/>
            <a:r>
              <a:rPr lang="en-GB" dirty="0"/>
              <a:t>L</a:t>
            </a:r>
            <a:r>
              <a:rPr lang="en-DE" dirty="0"/>
              <a:t>ock contention</a:t>
            </a:r>
          </a:p>
          <a:p>
            <a:pPr lvl="1"/>
            <a:r>
              <a:rPr lang="en-DE" dirty="0"/>
              <a:t>Heavy RPC loads for namespace flush</a:t>
            </a:r>
          </a:p>
        </p:txBody>
      </p:sp>
    </p:spTree>
    <p:extLst>
      <p:ext uri="{BB962C8B-B14F-4D97-AF65-F5344CB8AC3E}">
        <p14:creationId xmlns:p14="http://schemas.microsoft.com/office/powerpoint/2010/main" val="3647685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20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Test bed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Lustre 2.14.0 cluster with CentOS 8.4</a:t>
            </a:r>
          </a:p>
          <a:p>
            <a:pPr lvl="1"/>
            <a:r>
              <a:rPr lang="en-DE" dirty="0"/>
              <a:t>1 Meta Data Target (MDT)</a:t>
            </a:r>
          </a:p>
          <a:p>
            <a:pPr lvl="1"/>
            <a:r>
              <a:rPr lang="en-DE" dirty="0"/>
              <a:t>8 Object Storage Targets (OSTs)</a:t>
            </a:r>
          </a:p>
          <a:p>
            <a:pPr lvl="1"/>
            <a:r>
              <a:rPr lang="en-GB" dirty="0"/>
              <a:t>Servers using DDN AI400X Appliance (20x Samsung 3.84 TiB </a:t>
            </a:r>
            <a:r>
              <a:rPr lang="en-GB" dirty="0" err="1"/>
              <a:t>NVMe</a:t>
            </a:r>
            <a:r>
              <a:rPr lang="en-GB" dirty="0"/>
              <a:t>, 4×IB-HDR100)</a:t>
            </a:r>
          </a:p>
          <a:p>
            <a:pPr lvl="1"/>
            <a:r>
              <a:rPr lang="en-GB" dirty="0"/>
              <a:t>32 client nodes using Intel Gold 5218 processor, 96 GiB DDR4 RAM, IB-HDR 100</a:t>
            </a:r>
          </a:p>
          <a:p>
            <a:r>
              <a:rPr lang="en-GB" dirty="0"/>
              <a:t>Max. number of </a:t>
            </a:r>
            <a:r>
              <a:rPr lang="en-GB" dirty="0" err="1"/>
              <a:t>inodes</a:t>
            </a:r>
            <a:r>
              <a:rPr lang="en-GB" dirty="0"/>
              <a:t> in </a:t>
            </a:r>
            <a:r>
              <a:rPr lang="en-GB" dirty="0" err="1"/>
              <a:t>MemFS</a:t>
            </a:r>
            <a:r>
              <a:rPr lang="en-GB" dirty="0"/>
              <a:t>: 2,000,000</a:t>
            </a:r>
          </a:p>
          <a:p>
            <a:r>
              <a:rPr lang="en-GB" dirty="0"/>
              <a:t>Max. page cache size on clients: 16 GiB</a:t>
            </a:r>
          </a:p>
          <a:p>
            <a:r>
              <a:rPr lang="en-GB" dirty="0"/>
              <a:t>Evaluate </a:t>
            </a:r>
            <a:r>
              <a:rPr lang="en-GB" dirty="0" err="1"/>
              <a:t>MetaWBC</a:t>
            </a:r>
            <a:r>
              <a:rPr lang="en-GB" dirty="0"/>
              <a:t> in micro benchmarks and real-world workloads</a:t>
            </a:r>
          </a:p>
          <a:p>
            <a:r>
              <a:rPr lang="en-GB" dirty="0" err="1"/>
              <a:t>MetaWBC</a:t>
            </a:r>
            <a:r>
              <a:rPr lang="en-GB" dirty="0"/>
              <a:t> comparison with Ext4, NFS, </a:t>
            </a:r>
            <a:r>
              <a:rPr lang="en-GB" dirty="0" err="1"/>
              <a:t>tmpfs</a:t>
            </a:r>
            <a:r>
              <a:rPr lang="en-GB" dirty="0"/>
              <a:t>, and non-WBC Lustre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45D1E-7A24-9218-CC63-0C221A6B4A41}"/>
              </a:ext>
            </a:extLst>
          </p:cNvPr>
          <p:cNvSpPr txBox="1"/>
          <p:nvPr/>
        </p:nvSpPr>
        <p:spPr>
          <a:xfrm>
            <a:off x="1702584" y="5290684"/>
            <a:ext cx="8783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2E5597"/>
                </a:solidFill>
              </a:rPr>
              <a:t>Kindly refer to our paper for further experiments</a:t>
            </a:r>
          </a:p>
        </p:txBody>
      </p:sp>
    </p:spTree>
    <p:extLst>
      <p:ext uri="{BB962C8B-B14F-4D97-AF65-F5344CB8AC3E}">
        <p14:creationId xmlns:p14="http://schemas.microsoft.com/office/powerpoint/2010/main" val="139721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02B849F-DFC5-5567-9795-B61A4832C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" y="1335191"/>
            <a:ext cx="12062833" cy="434404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21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Single node metadata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884483-8328-D0AE-97C6-0835B38FCBE6}"/>
              </a:ext>
            </a:extLst>
          </p:cNvPr>
          <p:cNvSpPr txBox="1"/>
          <p:nvPr/>
        </p:nvSpPr>
        <p:spPr>
          <a:xfrm>
            <a:off x="1219612" y="5933335"/>
            <a:ext cx="9965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Single node </a:t>
            </a:r>
            <a:r>
              <a:rPr lang="en-GB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mdtest</a:t>
            </a:r>
            <a:r>
              <a:rPr lang="en-GB" sz="2000" dirty="0"/>
              <a:t> metadata performance (</a:t>
            </a:r>
            <a:r>
              <a:rPr lang="en-DE" sz="2000" dirty="0"/>
              <a:t>16 processes @ 100K files and directories)</a:t>
            </a:r>
          </a:p>
        </p:txBody>
      </p:sp>
    </p:spTree>
    <p:extLst>
      <p:ext uri="{BB962C8B-B14F-4D97-AF65-F5344CB8AC3E}">
        <p14:creationId xmlns:p14="http://schemas.microsoft.com/office/powerpoint/2010/main" val="3312344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57B115-DB62-1ACE-0F10-B47A961E1D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" y="1327861"/>
            <a:ext cx="12062834" cy="457433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22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Multiple node metadata 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46E77D-13F9-3DC7-BFDA-E6E32DB79D5D}"/>
              </a:ext>
            </a:extLst>
          </p:cNvPr>
          <p:cNvSpPr txBox="1"/>
          <p:nvPr/>
        </p:nvSpPr>
        <p:spPr>
          <a:xfrm>
            <a:off x="3468853" y="5997479"/>
            <a:ext cx="5496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MetaWBC </a:t>
            </a:r>
            <a:r>
              <a:rPr lang="en-DE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mdtest</a:t>
            </a:r>
            <a:r>
              <a:rPr lang="en-DE" sz="2000" dirty="0"/>
              <a:t> metadata performance scaling</a:t>
            </a:r>
          </a:p>
        </p:txBody>
      </p:sp>
    </p:spTree>
    <p:extLst>
      <p:ext uri="{BB962C8B-B14F-4D97-AF65-F5344CB8AC3E}">
        <p14:creationId xmlns:p14="http://schemas.microsoft.com/office/powerpoint/2010/main" val="4238370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23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Multiple node metadata performance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B59455-B425-D4A3-0B60-BAFA03DF77C5}"/>
              </a:ext>
            </a:extLst>
          </p:cNvPr>
          <p:cNvSpPr txBox="1"/>
          <p:nvPr/>
        </p:nvSpPr>
        <p:spPr>
          <a:xfrm>
            <a:off x="838199" y="5914093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800" b="1" dirty="0">
                <a:solidFill>
                  <a:srgbClr val="2E5597"/>
                </a:solidFill>
              </a:rPr>
              <a:t>MetaWBC performs comparable to </a:t>
            </a:r>
            <a:r>
              <a:rPr lang="en-DE" sz="2400" b="1" dirty="0">
                <a:solidFill>
                  <a:srgbClr val="2E5597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tmpfs</a:t>
            </a:r>
            <a:r>
              <a:rPr lang="en-DE" sz="2800" b="1" dirty="0">
                <a:solidFill>
                  <a:srgbClr val="2E5597"/>
                </a:solidFill>
              </a:rPr>
              <a:t> &amp; provides linear scaling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AB12DA-5B90-FE82-E9B7-D6BB78404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" y="1327861"/>
            <a:ext cx="12062834" cy="457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854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0009688-2D22-D6E2-6991-7FB13F3C5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1" y="1049558"/>
            <a:ext cx="12059761" cy="497921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24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Single node data 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46E77D-13F9-3DC7-BFDA-E6E32DB79D5D}"/>
              </a:ext>
            </a:extLst>
          </p:cNvPr>
          <p:cNvSpPr txBox="1"/>
          <p:nvPr/>
        </p:nvSpPr>
        <p:spPr>
          <a:xfrm>
            <a:off x="1061545" y="6029993"/>
            <a:ext cx="9631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Single node IOR I/O performance </a:t>
            </a:r>
            <a:r>
              <a:rPr lang="en-DE" sz="2000" dirty="0"/>
              <a:t>(</a:t>
            </a:r>
            <a:r>
              <a:rPr lang="en-US" sz="2000" dirty="0"/>
              <a:t>1 process @ 4 GiB</a:t>
            </a:r>
            <a:r>
              <a:rPr lang="en-DE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1762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F3E54D-6334-C49E-70A5-E48B5FB1E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7" y="946743"/>
            <a:ext cx="10447907" cy="496451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25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Multiple node data 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46E77D-13F9-3DC7-BFDA-E6E32DB79D5D}"/>
              </a:ext>
            </a:extLst>
          </p:cNvPr>
          <p:cNvSpPr txBox="1"/>
          <p:nvPr/>
        </p:nvSpPr>
        <p:spPr>
          <a:xfrm>
            <a:off x="1591140" y="5923306"/>
            <a:ext cx="900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MetaWBC + LPCC write throughput scaling (16 proc</a:t>
            </a:r>
            <a:r>
              <a:rPr lang="en-US" sz="2000" dirty="0" err="1"/>
              <a:t>esses</a:t>
            </a:r>
            <a:r>
              <a:rPr lang="en-DE" sz="2000" dirty="0"/>
              <a:t> per node @ 16 GiB</a:t>
            </a:r>
            <a:r>
              <a:rPr lang="en-US" sz="2000" dirty="0"/>
              <a:t>/process</a:t>
            </a:r>
            <a:r>
              <a:rPr lang="en-DE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2213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26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Multiple node data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5010A-085B-BC64-76EB-8AA7274D1678}"/>
              </a:ext>
            </a:extLst>
          </p:cNvPr>
          <p:cNvSpPr txBox="1"/>
          <p:nvPr/>
        </p:nvSpPr>
        <p:spPr>
          <a:xfrm>
            <a:off x="-255973" y="5919194"/>
            <a:ext cx="1270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800" b="1" dirty="0">
                <a:solidFill>
                  <a:srgbClr val="2E5597"/>
                </a:solidFill>
              </a:rPr>
              <a:t>MetaWBC performs comparable to </a:t>
            </a:r>
            <a:r>
              <a:rPr lang="en-DE" sz="2400" b="1" dirty="0">
                <a:solidFill>
                  <a:srgbClr val="2E5597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tmpfs</a:t>
            </a:r>
            <a:r>
              <a:rPr lang="en-DE" sz="2800" b="1" dirty="0">
                <a:solidFill>
                  <a:srgbClr val="2E5597"/>
                </a:solidFill>
              </a:rPr>
              <a:t> &amp; provides linear scaling via LPCC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84F7AC-2E83-B8A6-5D5C-6549ECAC7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7" y="946743"/>
            <a:ext cx="10447907" cy="496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30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27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Real-world workloads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Compare various workloads to other file systems on a single node</a:t>
            </a:r>
          </a:p>
          <a:p>
            <a:pPr lvl="1"/>
            <a:r>
              <a:rPr lang="en-US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filebench</a:t>
            </a:r>
            <a:r>
              <a:rPr lang="en-US" dirty="0"/>
              <a:t> default workloads (1 minute runtime)</a:t>
            </a:r>
          </a:p>
          <a:p>
            <a:pPr lvl="1"/>
            <a:r>
              <a:rPr lang="en-US" dirty="0"/>
              <a:t>Common command line applications operating on the Linux kernel source code</a:t>
            </a:r>
          </a:p>
        </p:txBody>
      </p:sp>
    </p:spTree>
    <p:extLst>
      <p:ext uri="{BB962C8B-B14F-4D97-AF65-F5344CB8AC3E}">
        <p14:creationId xmlns:p14="http://schemas.microsoft.com/office/powerpoint/2010/main" val="3909053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28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Real-world workloads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Compare various workloads to other file systems on a single node</a:t>
            </a:r>
          </a:p>
          <a:p>
            <a:pPr lvl="1"/>
            <a:r>
              <a:rPr lang="en-US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filebench</a:t>
            </a:r>
            <a:r>
              <a:rPr lang="en-US" dirty="0"/>
              <a:t> default workloads (1 minute runtime)</a:t>
            </a:r>
          </a:p>
          <a:p>
            <a:pPr lvl="1"/>
            <a:r>
              <a:rPr lang="en-US" dirty="0"/>
              <a:t>Common command line applications operating on the Linux kernel source code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CE881-DFE7-8956-2D45-871A63AD1282}"/>
              </a:ext>
            </a:extLst>
          </p:cNvPr>
          <p:cNvSpPr txBox="1"/>
          <p:nvPr/>
        </p:nvSpPr>
        <p:spPr>
          <a:xfrm>
            <a:off x="1129952" y="5319687"/>
            <a:ext cx="5024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Filebench</a:t>
            </a:r>
            <a:r>
              <a:rPr lang="en-GB" sz="2000" dirty="0"/>
              <a:t> workloads’ throughput</a:t>
            </a:r>
            <a:endParaRPr lang="en-DE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E262CB-9C5C-6A05-E909-B7EB60C59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04033"/>
            <a:ext cx="6655518" cy="254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27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29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Real-world workloads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Compare various workloads to other file systems on a single node</a:t>
            </a:r>
          </a:p>
          <a:p>
            <a:pPr lvl="1"/>
            <a:r>
              <a:rPr lang="en-US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filebench</a:t>
            </a:r>
            <a:r>
              <a:rPr lang="en-US" dirty="0"/>
              <a:t> default workloads (1 minute runtime)</a:t>
            </a:r>
          </a:p>
          <a:p>
            <a:pPr lvl="1"/>
            <a:r>
              <a:rPr lang="en-US" dirty="0"/>
              <a:t>Common command line applications operating on the Linux kernel source code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CE881-DFE7-8956-2D45-871A63AD1282}"/>
              </a:ext>
            </a:extLst>
          </p:cNvPr>
          <p:cNvSpPr txBox="1"/>
          <p:nvPr/>
        </p:nvSpPr>
        <p:spPr>
          <a:xfrm>
            <a:off x="1129952" y="5319687"/>
            <a:ext cx="5024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Filebench</a:t>
            </a:r>
            <a:r>
              <a:rPr lang="en-GB" sz="2000" dirty="0"/>
              <a:t> workloads’ throughput</a:t>
            </a:r>
            <a:endParaRPr lang="en-DE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B442D7-3D07-2439-E1E5-7234D6C76FBC}"/>
              </a:ext>
            </a:extLst>
          </p:cNvPr>
          <p:cNvSpPr txBox="1"/>
          <p:nvPr/>
        </p:nvSpPr>
        <p:spPr>
          <a:xfrm>
            <a:off x="6787177" y="5308484"/>
            <a:ext cx="5307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Command line applications’ runtime (in seconds)</a:t>
            </a:r>
            <a:endParaRPr lang="en-DE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E262CB-9C5C-6A05-E909-B7EB60C59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04033"/>
            <a:ext cx="6655518" cy="2547566"/>
          </a:xfrm>
          <a:prstGeom prst="rect">
            <a:avLst/>
          </a:prstGeom>
        </p:spPr>
      </p:pic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6DB5D3AF-778A-424B-1525-CD5C6842733F}"/>
              </a:ext>
            </a:extLst>
          </p:cNvPr>
          <p:cNvGraphicFramePr>
            <a:graphicFrameLocks noGrp="1"/>
          </p:cNvGraphicFramePr>
          <p:nvPr/>
        </p:nvGraphicFramePr>
        <p:xfrm>
          <a:off x="6787177" y="2719773"/>
          <a:ext cx="5298014" cy="2283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8920">
                  <a:extLst>
                    <a:ext uri="{9D8B030D-6E8A-4147-A177-3AD203B41FA5}">
                      <a16:colId xmlns:a16="http://schemas.microsoft.com/office/drawing/2014/main" val="897206826"/>
                    </a:ext>
                  </a:extLst>
                </a:gridCol>
                <a:gridCol w="709126">
                  <a:extLst>
                    <a:ext uri="{9D8B030D-6E8A-4147-A177-3AD203B41FA5}">
                      <a16:colId xmlns:a16="http://schemas.microsoft.com/office/drawing/2014/main" val="2787334009"/>
                    </a:ext>
                  </a:extLst>
                </a:gridCol>
                <a:gridCol w="765110">
                  <a:extLst>
                    <a:ext uri="{9D8B030D-6E8A-4147-A177-3AD203B41FA5}">
                      <a16:colId xmlns:a16="http://schemas.microsoft.com/office/drawing/2014/main" val="1539983289"/>
                    </a:ext>
                  </a:extLst>
                </a:gridCol>
                <a:gridCol w="1156996">
                  <a:extLst>
                    <a:ext uri="{9D8B030D-6E8A-4147-A177-3AD203B41FA5}">
                      <a16:colId xmlns:a16="http://schemas.microsoft.com/office/drawing/2014/main" val="1808419023"/>
                    </a:ext>
                  </a:extLst>
                </a:gridCol>
                <a:gridCol w="727788">
                  <a:extLst>
                    <a:ext uri="{9D8B030D-6E8A-4147-A177-3AD203B41FA5}">
                      <a16:colId xmlns:a16="http://schemas.microsoft.com/office/drawing/2014/main" val="3454445520"/>
                    </a:ext>
                  </a:extLst>
                </a:gridCol>
                <a:gridCol w="770074">
                  <a:extLst>
                    <a:ext uri="{9D8B030D-6E8A-4147-A177-3AD203B41FA5}">
                      <a16:colId xmlns:a16="http://schemas.microsoft.com/office/drawing/2014/main" val="3933001455"/>
                    </a:ext>
                  </a:extLst>
                </a:gridCol>
              </a:tblGrid>
              <a:tr h="395466">
                <a:tc>
                  <a:txBody>
                    <a:bodyPr/>
                    <a:lstStyle/>
                    <a:p>
                      <a:r>
                        <a:rPr lang="en-DE" sz="1800" b="1" dirty="0"/>
                        <a:t>App.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NFS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Lustre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MetaWBC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Ext4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tmpfs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394678"/>
                  </a:ext>
                </a:extLst>
              </a:tr>
              <a:tr h="395466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cp -rf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64.00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48.00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5.10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1.24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0.75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3124109"/>
                  </a:ext>
                </a:extLst>
              </a:tr>
              <a:tr h="320139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find -uid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10824"/>
                  </a:ext>
                </a:extLst>
              </a:tr>
              <a:tr h="225981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du 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16981"/>
                  </a:ext>
                </a:extLst>
              </a:tr>
              <a:tr h="225981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ls -lRU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0.28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816490"/>
                  </a:ext>
                </a:extLst>
              </a:tr>
              <a:tr h="395466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grep -r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15.59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16.58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1.08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15.82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0.46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39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98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978F524-0A2F-627E-F1B3-1350E08746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2"/>
          <a:stretch/>
        </p:blipFill>
        <p:spPr>
          <a:xfrm>
            <a:off x="5175683" y="3507688"/>
            <a:ext cx="6888890" cy="225372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MetaWBC</a:t>
            </a:r>
            <a:r>
              <a:rPr lang="de-DE" dirty="0"/>
              <a:t>: POSIX-</a:t>
            </a:r>
            <a:r>
              <a:rPr lang="de-DE" dirty="0" err="1"/>
              <a:t>Compliant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 Write-Back Caching </a:t>
            </a:r>
            <a:r>
              <a:rPr lang="de-DE" dirty="0" err="1"/>
              <a:t>for</a:t>
            </a:r>
            <a:r>
              <a:rPr lang="de-DE" dirty="0"/>
              <a:t> Distributed File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Motivation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Metadata challenges and goals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Distributed file systems (DFSs) use caching to improve file system performance</a:t>
            </a:r>
          </a:p>
          <a:p>
            <a:pPr lvl="1"/>
            <a:r>
              <a:rPr lang="en-DE" dirty="0"/>
              <a:t>Write-back caches for data performance</a:t>
            </a:r>
          </a:p>
          <a:p>
            <a:pPr lvl="1"/>
            <a:r>
              <a:rPr lang="en-DE" dirty="0"/>
              <a:t>Write-through caches for metadata to simplify consistency protocols</a:t>
            </a:r>
          </a:p>
          <a:p>
            <a:r>
              <a:rPr lang="en-DE" dirty="0"/>
              <a:t>Metadata can account for </a:t>
            </a:r>
            <a:r>
              <a:rPr lang="en-DE" b="1" dirty="0">
                <a:solidFill>
                  <a:srgbClr val="2E5597"/>
                </a:solidFill>
              </a:rPr>
              <a:t>&gt;50% </a:t>
            </a:r>
            <a:r>
              <a:rPr lang="en-DE" dirty="0"/>
              <a:t>of all file system operations</a:t>
            </a:r>
          </a:p>
          <a:p>
            <a:r>
              <a:rPr lang="en-DE" dirty="0"/>
              <a:t>Metadata performance suffers from various chall</a:t>
            </a:r>
            <a:r>
              <a:rPr lang="en-GB" dirty="0"/>
              <a:t>e</a:t>
            </a:r>
            <a:r>
              <a:rPr lang="en-DE" dirty="0"/>
              <a:t>nges in modern DFSs</a:t>
            </a:r>
          </a:p>
          <a:p>
            <a:pPr lvl="1"/>
            <a:r>
              <a:rPr lang="en-DE" dirty="0"/>
              <a:t>Synchronous operations</a:t>
            </a:r>
          </a:p>
          <a:p>
            <a:pPr lvl="1"/>
            <a:r>
              <a:rPr lang="en-DE" dirty="0"/>
              <a:t>High network round trip latency</a:t>
            </a:r>
          </a:p>
          <a:p>
            <a:pPr lvl="1"/>
            <a:r>
              <a:rPr lang="en-GB" dirty="0"/>
              <a:t>L</a:t>
            </a:r>
            <a:r>
              <a:rPr lang="en-DE" dirty="0"/>
              <a:t>ock contention</a:t>
            </a:r>
          </a:p>
          <a:p>
            <a:pPr lvl="1"/>
            <a:r>
              <a:rPr lang="en-DE" dirty="0"/>
              <a:t>Heavy RPC loads for namespace flush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55037D-D4BB-F32E-5DC4-932BF17439D7}"/>
              </a:ext>
            </a:extLst>
          </p:cNvPr>
          <p:cNvSpPr txBox="1"/>
          <p:nvPr/>
        </p:nvSpPr>
        <p:spPr>
          <a:xfrm>
            <a:off x="6979906" y="5754687"/>
            <a:ext cx="3742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Filebench varmail performance</a:t>
            </a:r>
          </a:p>
        </p:txBody>
      </p:sp>
    </p:spTree>
    <p:extLst>
      <p:ext uri="{BB962C8B-B14F-4D97-AF65-F5344CB8AC3E}">
        <p14:creationId xmlns:p14="http://schemas.microsoft.com/office/powerpoint/2010/main" val="2285923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30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Real-world workloads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Compare various workloads to other file systems on a single node</a:t>
            </a:r>
          </a:p>
          <a:p>
            <a:pPr lvl="1"/>
            <a:r>
              <a:rPr lang="en-US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filebench</a:t>
            </a:r>
            <a:r>
              <a:rPr lang="en-US" dirty="0"/>
              <a:t> default workloads (1 minute runtime)</a:t>
            </a:r>
          </a:p>
          <a:p>
            <a:pPr lvl="1"/>
            <a:r>
              <a:rPr lang="en-US" dirty="0"/>
              <a:t>Common command line applications operating on the Linux kernel source code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CE881-DFE7-8956-2D45-871A63AD1282}"/>
              </a:ext>
            </a:extLst>
          </p:cNvPr>
          <p:cNvSpPr txBox="1"/>
          <p:nvPr/>
        </p:nvSpPr>
        <p:spPr>
          <a:xfrm>
            <a:off x="1129952" y="5319687"/>
            <a:ext cx="5024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Filebench</a:t>
            </a:r>
            <a:r>
              <a:rPr lang="en-GB" sz="2000" dirty="0"/>
              <a:t> workloads’ throughput</a:t>
            </a:r>
            <a:endParaRPr lang="en-DE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B442D7-3D07-2439-E1E5-7234D6C76FBC}"/>
              </a:ext>
            </a:extLst>
          </p:cNvPr>
          <p:cNvSpPr txBox="1"/>
          <p:nvPr/>
        </p:nvSpPr>
        <p:spPr>
          <a:xfrm>
            <a:off x="6787177" y="5308484"/>
            <a:ext cx="5307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Command line applications’ runtime (in seconds)</a:t>
            </a:r>
            <a:endParaRPr lang="en-DE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31977-E4D4-BADC-4DF7-11F20097595E}"/>
              </a:ext>
            </a:extLst>
          </p:cNvPr>
          <p:cNvSpPr txBox="1"/>
          <p:nvPr/>
        </p:nvSpPr>
        <p:spPr>
          <a:xfrm>
            <a:off x="836704" y="5853685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800" b="1" dirty="0">
                <a:solidFill>
                  <a:srgbClr val="2E5597"/>
                </a:solidFill>
              </a:rPr>
              <a:t>MetaWBC performs between local FS and memory speeds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E262CB-9C5C-6A05-E909-B7EB60C59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04033"/>
            <a:ext cx="6655518" cy="2547566"/>
          </a:xfrm>
          <a:prstGeom prst="rect">
            <a:avLst/>
          </a:prstGeom>
        </p:spPr>
      </p:pic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6DB5D3AF-778A-424B-1525-CD5C6842733F}"/>
              </a:ext>
            </a:extLst>
          </p:cNvPr>
          <p:cNvGraphicFramePr>
            <a:graphicFrameLocks noGrp="1"/>
          </p:cNvGraphicFramePr>
          <p:nvPr/>
        </p:nvGraphicFramePr>
        <p:xfrm>
          <a:off x="6787177" y="2719773"/>
          <a:ext cx="5298014" cy="2283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8920">
                  <a:extLst>
                    <a:ext uri="{9D8B030D-6E8A-4147-A177-3AD203B41FA5}">
                      <a16:colId xmlns:a16="http://schemas.microsoft.com/office/drawing/2014/main" val="897206826"/>
                    </a:ext>
                  </a:extLst>
                </a:gridCol>
                <a:gridCol w="709126">
                  <a:extLst>
                    <a:ext uri="{9D8B030D-6E8A-4147-A177-3AD203B41FA5}">
                      <a16:colId xmlns:a16="http://schemas.microsoft.com/office/drawing/2014/main" val="2787334009"/>
                    </a:ext>
                  </a:extLst>
                </a:gridCol>
                <a:gridCol w="765110">
                  <a:extLst>
                    <a:ext uri="{9D8B030D-6E8A-4147-A177-3AD203B41FA5}">
                      <a16:colId xmlns:a16="http://schemas.microsoft.com/office/drawing/2014/main" val="1539983289"/>
                    </a:ext>
                  </a:extLst>
                </a:gridCol>
                <a:gridCol w="1156996">
                  <a:extLst>
                    <a:ext uri="{9D8B030D-6E8A-4147-A177-3AD203B41FA5}">
                      <a16:colId xmlns:a16="http://schemas.microsoft.com/office/drawing/2014/main" val="1808419023"/>
                    </a:ext>
                  </a:extLst>
                </a:gridCol>
                <a:gridCol w="727788">
                  <a:extLst>
                    <a:ext uri="{9D8B030D-6E8A-4147-A177-3AD203B41FA5}">
                      <a16:colId xmlns:a16="http://schemas.microsoft.com/office/drawing/2014/main" val="3454445520"/>
                    </a:ext>
                  </a:extLst>
                </a:gridCol>
                <a:gridCol w="770074">
                  <a:extLst>
                    <a:ext uri="{9D8B030D-6E8A-4147-A177-3AD203B41FA5}">
                      <a16:colId xmlns:a16="http://schemas.microsoft.com/office/drawing/2014/main" val="3933001455"/>
                    </a:ext>
                  </a:extLst>
                </a:gridCol>
              </a:tblGrid>
              <a:tr h="395466">
                <a:tc>
                  <a:txBody>
                    <a:bodyPr/>
                    <a:lstStyle/>
                    <a:p>
                      <a:r>
                        <a:rPr lang="en-DE" sz="1800" b="1" dirty="0"/>
                        <a:t>App.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NFS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Lustre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MetaWBC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Ext4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tmpfs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394678"/>
                  </a:ext>
                </a:extLst>
              </a:tr>
              <a:tr h="395466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cp -rf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64.00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48.00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5.10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1.24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0.75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3124109"/>
                  </a:ext>
                </a:extLst>
              </a:tr>
              <a:tr h="320139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find -uid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10824"/>
                  </a:ext>
                </a:extLst>
              </a:tr>
              <a:tr h="225981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du 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16981"/>
                  </a:ext>
                </a:extLst>
              </a:tr>
              <a:tr h="225981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ls -lRU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0.28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816490"/>
                  </a:ext>
                </a:extLst>
              </a:tr>
              <a:tr h="395466">
                <a:tc>
                  <a:txBody>
                    <a:bodyPr/>
                    <a:lstStyle/>
                    <a:p>
                      <a:r>
                        <a:rPr lang="en-DE" sz="1400" dirty="0">
                          <a:latin typeface="Menlo" panose="020B0609030804020204" pitchFamily="49" charset="0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grep -r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15.59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16.58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1.08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15.82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0.46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39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375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87C2ED-29FA-2DBD-9020-06A4AFC283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1" y="865289"/>
            <a:ext cx="11554976" cy="50750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31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MetaWBC vs. CephFS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F01C36-009D-6D00-B963-42CBE40F1B0C}"/>
              </a:ext>
            </a:extLst>
          </p:cNvPr>
          <p:cNvSpPr txBox="1"/>
          <p:nvPr/>
        </p:nvSpPr>
        <p:spPr>
          <a:xfrm>
            <a:off x="3716913" y="6027547"/>
            <a:ext cx="475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Single node </a:t>
            </a:r>
            <a:r>
              <a:rPr lang="en-GB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mdtest</a:t>
            </a:r>
            <a:r>
              <a:rPr lang="en-GB" sz="2000" dirty="0"/>
              <a:t> performance</a:t>
            </a:r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652878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32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MetaWBC vs. CephFS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B33C34-791F-48AD-9E5C-6D56F8AAB8D8}"/>
              </a:ext>
            </a:extLst>
          </p:cNvPr>
          <p:cNvSpPr txBox="1"/>
          <p:nvPr/>
        </p:nvSpPr>
        <p:spPr>
          <a:xfrm>
            <a:off x="455341" y="5961585"/>
            <a:ext cx="11281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800" b="1" dirty="0">
                <a:solidFill>
                  <a:srgbClr val="2E5597"/>
                </a:solidFill>
              </a:rPr>
              <a:t>MetaWBC performance benefits orders of magnitude higher than Lustre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42414F-066E-B614-13B4-3D9143944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1" y="865289"/>
            <a:ext cx="11554976" cy="507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16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33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Pathological workload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Investigate pathological workload for write-back caching</a:t>
            </a:r>
          </a:p>
          <a:p>
            <a:pPr lvl="1"/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mpiFileUtils</a:t>
            </a:r>
            <a:r>
              <a:rPr lang="en-GB" dirty="0"/>
              <a:t>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dtar</a:t>
            </a:r>
            <a:r>
              <a:rPr lang="en-GB" dirty="0"/>
              <a:t>: Parallel extraction of eight Linux Kernel source code trees</a:t>
            </a:r>
          </a:p>
          <a:p>
            <a:pPr lvl="1"/>
            <a:r>
              <a:rPr lang="en-GB" dirty="0"/>
              <a:t>EX locks are granted when creating a directory or during de-rooting</a:t>
            </a:r>
          </a:p>
          <a:p>
            <a:pPr lvl="1"/>
            <a:r>
              <a:rPr lang="en-GB" dirty="0"/>
              <a:t>EX locks immediately revoked due to conflicting access from remote clients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Constant flush-back of cached files and transition to write-through mode</a:t>
            </a:r>
          </a:p>
        </p:txBody>
      </p:sp>
    </p:spTree>
    <p:extLst>
      <p:ext uri="{BB962C8B-B14F-4D97-AF65-F5344CB8AC3E}">
        <p14:creationId xmlns:p14="http://schemas.microsoft.com/office/powerpoint/2010/main" val="7612850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34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Pathological workload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Investigate pathological workload for write-back caching</a:t>
            </a:r>
          </a:p>
          <a:p>
            <a:pPr lvl="1"/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mpiFileUtils</a:t>
            </a:r>
            <a:r>
              <a:rPr lang="en-GB" dirty="0"/>
              <a:t>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dtar</a:t>
            </a:r>
            <a:r>
              <a:rPr lang="en-GB" dirty="0"/>
              <a:t>: Parallel extraction of eight Linux Kernel source code trees</a:t>
            </a:r>
          </a:p>
          <a:p>
            <a:pPr lvl="1"/>
            <a:r>
              <a:rPr lang="en-GB" dirty="0"/>
              <a:t>EX locks are granted when creating a directory or during de-rooting</a:t>
            </a:r>
          </a:p>
          <a:p>
            <a:pPr lvl="1"/>
            <a:r>
              <a:rPr lang="en-GB" dirty="0"/>
              <a:t>EX locks immediately revoked due to conflicting access from remote clients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Constant flush-back of cached files and transition to write-through mode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B794B6-E1E4-A246-A5C3-A6A12FB2A481}"/>
              </a:ext>
            </a:extLst>
          </p:cNvPr>
          <p:cNvSpPr txBox="1"/>
          <p:nvPr/>
        </p:nvSpPr>
        <p:spPr>
          <a:xfrm>
            <a:off x="1070364" y="4992390"/>
            <a:ext cx="6126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Time (in seconds) for </a:t>
            </a:r>
            <a:r>
              <a:rPr lang="en-GB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mpiFileUtils</a:t>
            </a:r>
            <a:r>
              <a:rPr lang="en-GB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dtar</a:t>
            </a:r>
            <a:r>
              <a:rPr lang="en-GB" sz="2000" dirty="0"/>
              <a:t> phases</a:t>
            </a:r>
            <a:endParaRPr lang="en-DE" sz="2000" dirty="0"/>
          </a:p>
        </p:txBody>
      </p:sp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986D6735-5782-9C6E-1F31-E9AF10E64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17069"/>
              </p:ext>
            </p:extLst>
          </p:nvPr>
        </p:nvGraphicFramePr>
        <p:xfrm>
          <a:off x="1132085" y="3050735"/>
          <a:ext cx="6003529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4680">
                  <a:extLst>
                    <a:ext uri="{9D8B030D-6E8A-4147-A177-3AD203B41FA5}">
                      <a16:colId xmlns:a16="http://schemas.microsoft.com/office/drawing/2014/main" val="897206826"/>
                    </a:ext>
                  </a:extLst>
                </a:gridCol>
                <a:gridCol w="1275184">
                  <a:extLst>
                    <a:ext uri="{9D8B030D-6E8A-4147-A177-3AD203B41FA5}">
                      <a16:colId xmlns:a16="http://schemas.microsoft.com/office/drawing/2014/main" val="2787334009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1539983289"/>
                    </a:ext>
                  </a:extLst>
                </a:gridCol>
                <a:gridCol w="1287624">
                  <a:extLst>
                    <a:ext uri="{9D8B030D-6E8A-4147-A177-3AD203B41FA5}">
                      <a16:colId xmlns:a16="http://schemas.microsoft.com/office/drawing/2014/main" val="1808419023"/>
                    </a:ext>
                  </a:extLst>
                </a:gridCol>
                <a:gridCol w="709127">
                  <a:extLst>
                    <a:ext uri="{9D8B030D-6E8A-4147-A177-3AD203B41FA5}">
                      <a16:colId xmlns:a16="http://schemas.microsoft.com/office/drawing/2014/main" val="3454445520"/>
                    </a:ext>
                  </a:extLst>
                </a:gridCol>
              </a:tblGrid>
              <a:tr h="246601">
                <a:tc>
                  <a:txBody>
                    <a:bodyPr/>
                    <a:lstStyle/>
                    <a:p>
                      <a:r>
                        <a:rPr lang="en-DE" sz="1800" b="1" dirty="0"/>
                        <a:t>Time phase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Create tree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Extract data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Update attr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Total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394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CephFS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87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180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59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326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3124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Ceph_async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10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Lustre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16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MetaWBC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136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39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9080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35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Pathological workload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Investigate pathological workload for write-back caching</a:t>
            </a:r>
          </a:p>
          <a:p>
            <a:pPr lvl="1"/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mpiFileUtils</a:t>
            </a:r>
            <a:r>
              <a:rPr lang="en-GB" dirty="0"/>
              <a:t> </a:t>
            </a:r>
            <a:r>
              <a:rPr lang="en-GB" sz="18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dtar</a:t>
            </a:r>
            <a:r>
              <a:rPr lang="en-GB" dirty="0"/>
              <a:t>: Parallel extraction of eight Linux Kernel source code trees</a:t>
            </a:r>
          </a:p>
          <a:p>
            <a:pPr lvl="1"/>
            <a:r>
              <a:rPr lang="en-GB" dirty="0"/>
              <a:t>EX locks are granted when creating a directory or during de-rooting</a:t>
            </a:r>
          </a:p>
          <a:p>
            <a:pPr lvl="1"/>
            <a:r>
              <a:rPr lang="en-GB" dirty="0"/>
              <a:t>EX locks immediately revoked due to conflicting access from remote clients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Constant flush-back of cached files and transition to write-through mode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C118E7-E5E2-CACE-C6C8-9A428238138C}"/>
              </a:ext>
            </a:extLst>
          </p:cNvPr>
          <p:cNvSpPr txBox="1"/>
          <p:nvPr/>
        </p:nvSpPr>
        <p:spPr>
          <a:xfrm>
            <a:off x="1622354" y="5473599"/>
            <a:ext cx="8944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800" b="1" dirty="0">
                <a:solidFill>
                  <a:srgbClr val="2E5597"/>
                </a:solidFill>
              </a:rPr>
              <a:t>Even in the worst-case workloads for write-back caching, </a:t>
            </a:r>
          </a:p>
          <a:p>
            <a:pPr algn="ctr"/>
            <a:r>
              <a:rPr lang="en-DE" sz="2800" b="1" dirty="0">
                <a:solidFill>
                  <a:srgbClr val="2E5597"/>
                </a:solidFill>
              </a:rPr>
              <a:t>MetaWBC improves Lustre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870539-7D33-4339-11F1-380DA7B02BC5}"/>
              </a:ext>
            </a:extLst>
          </p:cNvPr>
          <p:cNvSpPr txBox="1"/>
          <p:nvPr/>
        </p:nvSpPr>
        <p:spPr>
          <a:xfrm>
            <a:off x="1070364" y="4992390"/>
            <a:ext cx="6126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Time (in seconds) for </a:t>
            </a:r>
            <a:r>
              <a:rPr lang="en-GB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mpiFileUtils</a:t>
            </a:r>
            <a:r>
              <a:rPr lang="en-GB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dtar</a:t>
            </a:r>
            <a:r>
              <a:rPr lang="en-GB" sz="2000" dirty="0"/>
              <a:t> phases</a:t>
            </a:r>
            <a:endParaRPr lang="en-DE" sz="2000" dirty="0"/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541FA84C-577A-7B25-4C3E-9CA7F37B3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3876"/>
              </p:ext>
            </p:extLst>
          </p:nvPr>
        </p:nvGraphicFramePr>
        <p:xfrm>
          <a:off x="1132085" y="3050735"/>
          <a:ext cx="6003529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4680">
                  <a:extLst>
                    <a:ext uri="{9D8B030D-6E8A-4147-A177-3AD203B41FA5}">
                      <a16:colId xmlns:a16="http://schemas.microsoft.com/office/drawing/2014/main" val="897206826"/>
                    </a:ext>
                  </a:extLst>
                </a:gridCol>
                <a:gridCol w="1275184">
                  <a:extLst>
                    <a:ext uri="{9D8B030D-6E8A-4147-A177-3AD203B41FA5}">
                      <a16:colId xmlns:a16="http://schemas.microsoft.com/office/drawing/2014/main" val="2787334009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1539983289"/>
                    </a:ext>
                  </a:extLst>
                </a:gridCol>
                <a:gridCol w="1287624">
                  <a:extLst>
                    <a:ext uri="{9D8B030D-6E8A-4147-A177-3AD203B41FA5}">
                      <a16:colId xmlns:a16="http://schemas.microsoft.com/office/drawing/2014/main" val="1808419023"/>
                    </a:ext>
                  </a:extLst>
                </a:gridCol>
                <a:gridCol w="709127">
                  <a:extLst>
                    <a:ext uri="{9D8B030D-6E8A-4147-A177-3AD203B41FA5}">
                      <a16:colId xmlns:a16="http://schemas.microsoft.com/office/drawing/2014/main" val="3454445520"/>
                    </a:ext>
                  </a:extLst>
                </a:gridCol>
              </a:tblGrid>
              <a:tr h="246601">
                <a:tc>
                  <a:txBody>
                    <a:bodyPr/>
                    <a:lstStyle/>
                    <a:p>
                      <a:r>
                        <a:rPr lang="en-DE" sz="1800" b="1" dirty="0"/>
                        <a:t>Time phase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Create tree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Extract data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Update attr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b="1" dirty="0"/>
                        <a:t>Total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394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CephFS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87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180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59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326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3124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Ceph_async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321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10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Lustre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16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DE" sz="1800" dirty="0">
                          <a:latin typeface="+mn-lt"/>
                          <a:ea typeface="Menlo" panose="020B0609030804020204" pitchFamily="49" charset="0"/>
                          <a:cs typeface="Menlo" panose="020B0609030804020204" pitchFamily="49" charset="0"/>
                        </a:rPr>
                        <a:t>MetaWBC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56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DE" sz="1800" dirty="0"/>
                        <a:t>136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39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4510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36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Conclusion &amp; future work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We have presented </a:t>
            </a:r>
            <a:r>
              <a:rPr lang="en-GB" dirty="0" err="1"/>
              <a:t>MetaWBC</a:t>
            </a:r>
            <a:r>
              <a:rPr lang="en-GB" dirty="0"/>
              <a:t> – a novel metadata write-back mechanism for DFSs</a:t>
            </a:r>
          </a:p>
          <a:p>
            <a:r>
              <a:rPr lang="en-GB" dirty="0"/>
              <a:t>We integrated </a:t>
            </a:r>
            <a:r>
              <a:rPr lang="en-GB" dirty="0" err="1"/>
              <a:t>MetaWBC</a:t>
            </a:r>
            <a:r>
              <a:rPr lang="en-GB" dirty="0"/>
              <a:t> into Lustre using the EX lock to provide strong consistency</a:t>
            </a:r>
          </a:p>
          <a:p>
            <a:r>
              <a:rPr lang="en-GB" dirty="0"/>
              <a:t>Key technologies: </a:t>
            </a:r>
            <a:r>
              <a:rPr lang="en-GB" dirty="0" err="1"/>
              <a:t>MemFS</a:t>
            </a:r>
            <a:r>
              <a:rPr lang="en-GB" dirty="0"/>
              <a:t>, metadata batching, async. parallel flush, removal strategy</a:t>
            </a:r>
          </a:p>
          <a:p>
            <a:r>
              <a:rPr lang="en-GB" dirty="0" err="1"/>
              <a:t>MetaWBC</a:t>
            </a:r>
            <a:r>
              <a:rPr lang="en-GB" dirty="0"/>
              <a:t> significantly improves Lustre performance in metadata-intensive workloads</a:t>
            </a:r>
          </a:p>
          <a:p>
            <a:r>
              <a:rPr lang="en-GB" dirty="0"/>
              <a:t>Productization of </a:t>
            </a:r>
            <a:r>
              <a:rPr lang="en-GB" dirty="0" err="1"/>
              <a:t>MetaWBC</a:t>
            </a:r>
            <a:r>
              <a:rPr lang="en-GB" dirty="0"/>
              <a:t> code is well underway for Lustre version 2.17+</a:t>
            </a:r>
            <a:r>
              <a:rPr lang="en-GB" baseline="30000" dirty="0"/>
              <a:t> [LAD22]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Future work</a:t>
            </a:r>
          </a:p>
          <a:p>
            <a:pPr lvl="1"/>
            <a:r>
              <a:rPr lang="en-GB" dirty="0"/>
              <a:t>F</a:t>
            </a:r>
            <a:r>
              <a:rPr lang="en-DE" dirty="0"/>
              <a:t>ailure and recovery handling</a:t>
            </a:r>
          </a:p>
          <a:p>
            <a:pPr lvl="1"/>
            <a:r>
              <a:rPr lang="en-DE" dirty="0"/>
              <a:t>Support for disconnected operations</a:t>
            </a:r>
          </a:p>
          <a:p>
            <a:pPr lvl="1"/>
            <a:r>
              <a:rPr lang="en-DE" dirty="0"/>
              <a:t>Metadata operations for existing directories</a:t>
            </a:r>
          </a:p>
          <a:p>
            <a:pPr lvl="1"/>
            <a:r>
              <a:rPr lang="en-DE" dirty="0"/>
              <a:t>Extend LPCC to cache metadata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9335A-BA04-9D7B-8282-3CFF1D7DAC02}"/>
              </a:ext>
            </a:extLst>
          </p:cNvPr>
          <p:cNvSpPr txBox="1"/>
          <p:nvPr/>
        </p:nvSpPr>
        <p:spPr>
          <a:xfrm>
            <a:off x="531905" y="6167509"/>
            <a:ext cx="5394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[LAD22] Lustre 2.16 and Beyond @ Lustre Admin &amp; Dev Workshop 2022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39593855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3755B5-5B0B-0A4D-B978-689B7721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37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892535-180A-4C4C-A1D0-F5FC3B96D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33BF6D-8222-824F-8F70-0B59B3A9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MetaWBC</a:t>
            </a:r>
            <a:r>
              <a:rPr lang="de-DE" dirty="0"/>
              <a:t>: POSIX-</a:t>
            </a:r>
            <a:r>
              <a:rPr lang="de-DE" dirty="0" err="1"/>
              <a:t>Compliant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 Write-Back Caching </a:t>
            </a:r>
            <a:r>
              <a:rPr lang="de-DE" dirty="0" err="1"/>
              <a:t>for</a:t>
            </a:r>
            <a:r>
              <a:rPr lang="de-DE" dirty="0"/>
              <a:t> Distributed File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661DA8-A71A-024D-8105-963763417266}"/>
              </a:ext>
            </a:extLst>
          </p:cNvPr>
          <p:cNvSpPr txBox="1"/>
          <p:nvPr/>
        </p:nvSpPr>
        <p:spPr bwMode="auto">
          <a:xfrm>
            <a:off x="2904445" y="300519"/>
            <a:ext cx="6383109" cy="177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2542" tIns="56271" rIns="112542" bIns="56271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 b="1" dirty="0">
                <a:latin typeface="Calibri"/>
                <a:ea typeface="Noto Sans Glagolitic"/>
                <a:cs typeface="Calibri"/>
              </a:rPr>
              <a:t>Thank You!</a:t>
            </a:r>
          </a:p>
          <a:p>
            <a:pPr algn="ctr"/>
            <a:r>
              <a:rPr lang="en-US" sz="5400" dirty="0">
                <a:latin typeface="Calibri"/>
                <a:ea typeface="Noto Sans Glagolitic"/>
                <a:cs typeface="Calibri"/>
              </a:rPr>
              <a:t>Questions?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AC7ABE8-3B8E-F348-9C18-03C7F5A2F301}"/>
              </a:ext>
            </a:extLst>
          </p:cNvPr>
          <p:cNvGrpSpPr/>
          <p:nvPr/>
        </p:nvGrpSpPr>
        <p:grpSpPr>
          <a:xfrm>
            <a:off x="582746" y="578515"/>
            <a:ext cx="2198076" cy="1219641"/>
            <a:chOff x="5548332" y="3331198"/>
            <a:chExt cx="1785937" cy="990958"/>
          </a:xfrm>
        </p:grpSpPr>
        <p:pic>
          <p:nvPicPr>
            <p:cNvPr id="8" name="Bild 14" descr="JGU_RGB.jpg">
              <a:extLst>
                <a:ext uri="{FF2B5EF4-FFF2-40B4-BE49-F238E27FC236}">
                  <a16:creationId xmlns:a16="http://schemas.microsoft.com/office/drawing/2014/main" id="{3A17AECD-009F-AF42-B3F5-CEC3775CD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49200" y="3331198"/>
              <a:ext cx="5842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Bild 16" descr="Schriftzug_hellgrau_RGB.jpg">
              <a:extLst>
                <a:ext uri="{FF2B5EF4-FFF2-40B4-BE49-F238E27FC236}">
                  <a16:creationId xmlns:a16="http://schemas.microsoft.com/office/drawing/2014/main" id="{65B055E7-09BC-FB4D-BB61-EA38DC4D3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48332" y="4014181"/>
              <a:ext cx="17859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603F809-94F4-3C45-9DDA-52F1F5744CF2}"/>
              </a:ext>
            </a:extLst>
          </p:cNvPr>
          <p:cNvSpPr txBox="1"/>
          <p:nvPr/>
        </p:nvSpPr>
        <p:spPr bwMode="auto">
          <a:xfrm>
            <a:off x="3524815" y="2245382"/>
            <a:ext cx="5142368" cy="331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2542" tIns="56271" rIns="112542" bIns="56271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alibri"/>
                <a:ea typeface="Noto Sans Glagolitic"/>
                <a:cs typeface="Calibri"/>
              </a:rPr>
              <a:t>Yingjin</a:t>
            </a:r>
            <a:r>
              <a:rPr lang="en-US" sz="1600" dirty="0">
                <a:latin typeface="Calibri"/>
                <a:ea typeface="Noto Sans Glagolitic"/>
                <a:cs typeface="Calibri"/>
              </a:rPr>
              <a:t> Qian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5"/>
              </a:rPr>
              <a:t>qian@ddn.com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Wen Cheng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6"/>
              </a:rPr>
              <a:t>chengwen@hust.edu.cn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 err="1">
                <a:latin typeface="Calibri"/>
                <a:ea typeface="Noto Sans Glagolitic"/>
                <a:cs typeface="Calibri"/>
              </a:rPr>
              <a:t>Lingfang</a:t>
            </a:r>
            <a:r>
              <a:rPr lang="en-US" sz="1600" dirty="0">
                <a:latin typeface="Calibri"/>
                <a:ea typeface="Noto Sans Glagolitic"/>
                <a:cs typeface="Calibri"/>
              </a:rPr>
              <a:t> Zeng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7"/>
              </a:rPr>
              <a:t>zenglf@zhejianglab.com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Marc-André Vef 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8"/>
              </a:rPr>
              <a:t>vef@uni-mainz.de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Oleg </a:t>
            </a:r>
            <a:r>
              <a:rPr lang="en-US" sz="1600" dirty="0" err="1">
                <a:latin typeface="Calibri"/>
                <a:ea typeface="Noto Sans Glagolitic"/>
                <a:cs typeface="Calibri"/>
              </a:rPr>
              <a:t>Drokin</a:t>
            </a:r>
            <a:r>
              <a:rPr lang="en-US" sz="1600" dirty="0">
                <a:latin typeface="Calibri"/>
                <a:ea typeface="Noto Sans Glagolitic"/>
                <a:cs typeface="Calibri"/>
              </a:rPr>
              <a:t>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9"/>
              </a:rPr>
              <a:t>green@whamcloud.com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Andreas Dilger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10"/>
              </a:rPr>
              <a:t>adilger@whamcloud.com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Shuichi Ihara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11"/>
              </a:rPr>
              <a:t>sihara@ddn.com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 err="1">
                <a:latin typeface="Calibri"/>
                <a:ea typeface="Noto Sans Glagolitic"/>
                <a:cs typeface="Calibri"/>
              </a:rPr>
              <a:t>Wusheng</a:t>
            </a:r>
            <a:r>
              <a:rPr lang="en-US" sz="1600" dirty="0">
                <a:latin typeface="Calibri"/>
                <a:ea typeface="Noto Sans Glagolitic"/>
                <a:cs typeface="Calibri"/>
              </a:rPr>
              <a:t> Zhang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12"/>
              </a:rPr>
              <a:t>zws@tsinghua.edu.cn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Yang Wang	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13"/>
              </a:rPr>
              <a:t>yang.wang1@siat.ac.cn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André Brinkmann		</a:t>
            </a:r>
            <a:r>
              <a:rPr lang="en-US" sz="1600" dirty="0">
                <a:latin typeface="Calibri"/>
                <a:ea typeface="Noto Sans Glagolitic"/>
                <a:cs typeface="Calibri"/>
                <a:hlinkClick r:id="rId14"/>
              </a:rPr>
              <a:t>brinkman@uni-mainz.de</a:t>
            </a:r>
            <a:endParaRPr lang="en-US" sz="1600" dirty="0">
              <a:latin typeface="Calibri"/>
              <a:ea typeface="Noto Sans Glagolitic"/>
              <a:cs typeface="Calibri"/>
            </a:endParaRPr>
          </a:p>
          <a:p>
            <a:endParaRPr lang="en-US" sz="1600" dirty="0">
              <a:latin typeface="Calibri"/>
              <a:ea typeface="Noto Sans Glagolitic" panose="020B0502040504020204" pitchFamily="34" charset="0"/>
              <a:cs typeface="Calibri"/>
            </a:endParaRPr>
          </a:p>
          <a:p>
            <a:r>
              <a:rPr lang="en-US" sz="1600" u="sng" dirty="0">
                <a:latin typeface="Calibri"/>
                <a:ea typeface="Noto Sans Glagolitic"/>
                <a:cs typeface="Calibri"/>
              </a:rPr>
              <a:t>Acknowledgements</a:t>
            </a:r>
            <a:r>
              <a:rPr lang="en-US" sz="1600" dirty="0">
                <a:latin typeface="Calibri"/>
                <a:ea typeface="Noto Sans Glagolitic"/>
                <a:cs typeface="Calibri"/>
              </a:rPr>
              <a:t>: </a:t>
            </a:r>
          </a:p>
          <a:p>
            <a:r>
              <a:rPr lang="en-US" sz="1600" dirty="0">
                <a:latin typeface="Calibri"/>
                <a:ea typeface="Noto Sans Glagolitic"/>
                <a:cs typeface="Calibri"/>
              </a:rPr>
              <a:t>We kindly thank all our anonymous reviewers.</a:t>
            </a:r>
          </a:p>
        </p:txBody>
      </p:sp>
      <p:pic>
        <p:nvPicPr>
          <p:cNvPr id="11" name="Picture 10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63C5ECB1-98C7-BBD4-20F3-252895117448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10"/>
          <a:stretch/>
        </p:blipFill>
        <p:spPr>
          <a:xfrm>
            <a:off x="4961852" y="5691556"/>
            <a:ext cx="2268293" cy="6696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D4EFA9-1FC3-594B-927F-41D0E297BC1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312" y="139434"/>
            <a:ext cx="3150556" cy="12002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F5C9AE-7B1B-B641-B9A8-7E71D96E7C2E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/>
          <a:stretch/>
        </p:blipFill>
        <p:spPr>
          <a:xfrm>
            <a:off x="9936882" y="1684491"/>
            <a:ext cx="1243416" cy="1756687"/>
          </a:xfrm>
          <a:prstGeom prst="rect">
            <a:avLst/>
          </a:prstGeom>
        </p:spPr>
      </p:pic>
      <p:pic>
        <p:nvPicPr>
          <p:cNvPr id="5" name="Picture 11" descr="Logo&#10;&#10;Description automatically generated">
            <a:extLst>
              <a:ext uri="{FF2B5EF4-FFF2-40B4-BE49-F238E27FC236}">
                <a16:creationId xmlns:a16="http://schemas.microsoft.com/office/drawing/2014/main" id="{3377C6C1-219E-84E5-33B7-EFBA9E8E21F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75331" y="2980644"/>
            <a:ext cx="1212904" cy="921069"/>
          </a:xfrm>
          <a:prstGeom prst="rect">
            <a:avLst/>
          </a:prstGeom>
        </p:spPr>
      </p:pic>
      <p:pic>
        <p:nvPicPr>
          <p:cNvPr id="12" name="Picture 13" descr="Text&#10;&#10;Description automatically generated">
            <a:extLst>
              <a:ext uri="{FF2B5EF4-FFF2-40B4-BE49-F238E27FC236}">
                <a16:creationId xmlns:a16="http://schemas.microsoft.com/office/drawing/2014/main" id="{56659A79-0EC6-8021-5BEC-4E238E03763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4158" y="5313678"/>
            <a:ext cx="1855250" cy="618417"/>
          </a:xfrm>
          <a:prstGeom prst="rect">
            <a:avLst/>
          </a:prstGeom>
        </p:spPr>
      </p:pic>
      <p:pic>
        <p:nvPicPr>
          <p:cNvPr id="14" name="Picture 1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7865C99-05DE-B47E-2BF3-7AB5380F943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051876" y="3729241"/>
            <a:ext cx="1013429" cy="1006974"/>
          </a:xfrm>
          <a:prstGeom prst="rect">
            <a:avLst/>
          </a:prstGeom>
        </p:spPr>
      </p:pic>
      <p:pic>
        <p:nvPicPr>
          <p:cNvPr id="15" name="Picture 17" descr="Logo&#10;&#10;Description automatically generated">
            <a:extLst>
              <a:ext uri="{FF2B5EF4-FFF2-40B4-BE49-F238E27FC236}">
                <a16:creationId xmlns:a16="http://schemas.microsoft.com/office/drawing/2014/main" id="{A27B621F-3A2A-EE54-EAF9-8FC98E2247C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054417" y="5080984"/>
            <a:ext cx="1077506" cy="10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3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A36C50-A0EC-2A28-F5A3-36263B065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0D03D7-453A-7DC5-A86A-DA5FDF0CB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02A31-7CEA-2ADD-087A-50D2B990E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38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BEFCD5-0871-5559-83EA-1B6BBE87F39A}"/>
              </a:ext>
            </a:extLst>
          </p:cNvPr>
          <p:cNvSpPr txBox="1"/>
          <p:nvPr/>
        </p:nvSpPr>
        <p:spPr>
          <a:xfrm>
            <a:off x="4152285" y="3013501"/>
            <a:ext cx="3887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4800" b="1" dirty="0">
                <a:solidFill>
                  <a:srgbClr val="2E5597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944044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39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Caching state machine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MetaWBC assigns caching state flags to inodes</a:t>
            </a:r>
          </a:p>
          <a:p>
            <a:pPr lvl="1"/>
            <a:r>
              <a:rPr lang="en-DE" b="1" dirty="0"/>
              <a:t>Root (R): </a:t>
            </a:r>
            <a:r>
              <a:rPr lang="en-DE" dirty="0"/>
              <a:t>Cached subtree root and holder of EX lock</a:t>
            </a:r>
          </a:p>
          <a:p>
            <a:pPr lvl="1"/>
            <a:r>
              <a:rPr lang="en-DE" b="1" dirty="0"/>
              <a:t>Protected (P): </a:t>
            </a:r>
            <a:r>
              <a:rPr lang="en-DE" dirty="0"/>
              <a:t>Directly or indirectly protected by EX DLM lock</a:t>
            </a:r>
          </a:p>
          <a:p>
            <a:pPr lvl="1"/>
            <a:r>
              <a:rPr lang="en-DE" b="1" dirty="0"/>
              <a:t>Flushed (F): </a:t>
            </a:r>
            <a:r>
              <a:rPr lang="en-DE" dirty="0"/>
              <a:t>Metadata has been flushed</a:t>
            </a:r>
          </a:p>
          <a:p>
            <a:pPr lvl="1"/>
            <a:r>
              <a:rPr lang="en-DE" b="1" dirty="0"/>
              <a:t>Complete (C): </a:t>
            </a:r>
            <a:r>
              <a:rPr lang="en-DE" dirty="0"/>
              <a:t>Directory flag indicating entire subtree is cached</a:t>
            </a:r>
          </a:p>
          <a:p>
            <a:pPr lvl="1"/>
            <a:r>
              <a:rPr lang="en-DE" b="1" dirty="0"/>
              <a:t>Assimilated (A): </a:t>
            </a:r>
            <a:r>
              <a:rPr lang="en-DE" dirty="0"/>
              <a:t>Regular file flag indicating cached file pages have been flushed</a:t>
            </a:r>
          </a:p>
          <a:p>
            <a:pPr lvl="1"/>
            <a:r>
              <a:rPr lang="en-DE" b="1" dirty="0"/>
              <a:t>None (N): </a:t>
            </a:r>
            <a:r>
              <a:rPr lang="en-DE" dirty="0"/>
              <a:t>Not managed by MemFS</a:t>
            </a:r>
          </a:p>
          <a:p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C8F93-5ED7-605D-459D-D30233725D16}"/>
              </a:ext>
            </a:extLst>
          </p:cNvPr>
          <p:cNvSpPr txBox="1"/>
          <p:nvPr/>
        </p:nvSpPr>
        <p:spPr>
          <a:xfrm>
            <a:off x="814474" y="4722972"/>
            <a:ext cx="3887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400" b="1" dirty="0">
                <a:solidFill>
                  <a:srgbClr val="2E5597"/>
                </a:solidFill>
              </a:rPr>
              <a:t>Decomplete work flow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4D1976-FED1-4D76-D1CF-2E329D56E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373" y="3176079"/>
            <a:ext cx="5144261" cy="329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24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DAA237-EA7B-DDBC-7430-26E08F8F0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172" y="3029940"/>
            <a:ext cx="6953381" cy="302600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4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Motivation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Metadata challenges and goals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Distributed file systems (DFSs) use caching to improve file system performance</a:t>
            </a:r>
          </a:p>
          <a:p>
            <a:pPr lvl="1"/>
            <a:r>
              <a:rPr lang="en-DE" dirty="0"/>
              <a:t>Write-back caches for data performance</a:t>
            </a:r>
          </a:p>
          <a:p>
            <a:pPr lvl="1"/>
            <a:r>
              <a:rPr lang="en-DE" dirty="0"/>
              <a:t>Write-through caches for metadata to simplify consistency protocols</a:t>
            </a:r>
          </a:p>
          <a:p>
            <a:r>
              <a:rPr lang="en-DE" dirty="0"/>
              <a:t>Metadata can account for </a:t>
            </a:r>
            <a:r>
              <a:rPr lang="en-DE" b="1" dirty="0">
                <a:solidFill>
                  <a:srgbClr val="2E5597"/>
                </a:solidFill>
              </a:rPr>
              <a:t>&gt;50% </a:t>
            </a:r>
            <a:r>
              <a:rPr lang="en-DE" dirty="0"/>
              <a:t>of all file system operations</a:t>
            </a:r>
          </a:p>
          <a:p>
            <a:r>
              <a:rPr lang="en-DE" dirty="0"/>
              <a:t>Metadata performance suffers from various chall</a:t>
            </a:r>
            <a:r>
              <a:rPr lang="en-GB" dirty="0"/>
              <a:t>e</a:t>
            </a:r>
            <a:r>
              <a:rPr lang="en-DE" dirty="0"/>
              <a:t>nges in modern DFSs</a:t>
            </a:r>
          </a:p>
          <a:p>
            <a:pPr lvl="1"/>
            <a:r>
              <a:rPr lang="en-DE" dirty="0"/>
              <a:t>Synchronous operations</a:t>
            </a:r>
          </a:p>
          <a:p>
            <a:pPr lvl="1"/>
            <a:r>
              <a:rPr lang="en-DE" dirty="0"/>
              <a:t>High network round trip latency</a:t>
            </a:r>
          </a:p>
          <a:p>
            <a:pPr lvl="1"/>
            <a:r>
              <a:rPr lang="en-GB" dirty="0"/>
              <a:t>L</a:t>
            </a:r>
            <a:r>
              <a:rPr lang="en-DE" dirty="0"/>
              <a:t>ock contention</a:t>
            </a:r>
          </a:p>
          <a:p>
            <a:pPr lvl="1"/>
            <a:r>
              <a:rPr lang="en-DE" dirty="0"/>
              <a:t>Heavy RPC loads for namespace flush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AC4A04-30CB-E24A-D6F1-D86EEB92E687}"/>
              </a:ext>
            </a:extLst>
          </p:cNvPr>
          <p:cNvSpPr txBox="1"/>
          <p:nvPr/>
        </p:nvSpPr>
        <p:spPr>
          <a:xfrm>
            <a:off x="5856304" y="6055948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Filebench varmail: Average latency for each I/O operation</a:t>
            </a:r>
          </a:p>
        </p:txBody>
      </p:sp>
    </p:spTree>
    <p:extLst>
      <p:ext uri="{BB962C8B-B14F-4D97-AF65-F5344CB8AC3E}">
        <p14:creationId xmlns:p14="http://schemas.microsoft.com/office/powerpoint/2010/main" val="9465484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40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Evaluation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Conflicting access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Investigate synchronization efficiency on conflicting access</a:t>
            </a:r>
          </a:p>
          <a:p>
            <a:pPr lvl="1"/>
            <a:r>
              <a:rPr lang="en-DE" dirty="0"/>
              <a:t>Create a number of files on one client and cause conflict on another client</a:t>
            </a:r>
          </a:p>
          <a:p>
            <a:pPr lvl="1"/>
            <a:r>
              <a:rPr lang="en-DE" dirty="0"/>
              <a:t>Async uses one RPC per operation</a:t>
            </a:r>
          </a:p>
          <a:p>
            <a:pPr lvl="1"/>
            <a:r>
              <a:rPr lang="en-DE" dirty="0"/>
              <a:t>Batch batches 256 operations into one RPC</a:t>
            </a:r>
          </a:p>
          <a:p>
            <a:endParaRPr lang="en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543E04-F60A-EB80-B1C4-10AF57DBF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256" y="2964194"/>
            <a:ext cx="6118489" cy="18128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3FB5D6-A682-89DA-4FD3-9000C1B6BFD1}"/>
              </a:ext>
            </a:extLst>
          </p:cNvPr>
          <p:cNvSpPr txBox="1"/>
          <p:nvPr/>
        </p:nvSpPr>
        <p:spPr>
          <a:xfrm>
            <a:off x="3035256" y="4777080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Time (in seconds) to synchronize varying file numbers</a:t>
            </a:r>
            <a:endParaRPr lang="en-DE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DE773B-885A-D08D-EB51-1FE5A801F3F9}"/>
              </a:ext>
            </a:extLst>
          </p:cNvPr>
          <p:cNvSpPr txBox="1"/>
          <p:nvPr/>
        </p:nvSpPr>
        <p:spPr>
          <a:xfrm>
            <a:off x="836700" y="5708649"/>
            <a:ext cx="105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400" b="1" dirty="0">
                <a:solidFill>
                  <a:srgbClr val="2E5597"/>
                </a:solidFill>
              </a:rPr>
              <a:t>Batch RPC mode reduced runtime over Async by 8 times</a:t>
            </a:r>
          </a:p>
        </p:txBody>
      </p:sp>
    </p:spTree>
    <p:extLst>
      <p:ext uri="{BB962C8B-B14F-4D97-AF65-F5344CB8AC3E}">
        <p14:creationId xmlns:p14="http://schemas.microsoft.com/office/powerpoint/2010/main" val="162095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5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Goals and contributions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We propose </a:t>
            </a:r>
            <a:r>
              <a:rPr lang="en-GB" b="1" dirty="0" err="1">
                <a:solidFill>
                  <a:srgbClr val="2E5597"/>
                </a:solidFill>
              </a:rPr>
              <a:t>MetaWBC</a:t>
            </a:r>
            <a:r>
              <a:rPr lang="en-GB" b="1" dirty="0">
                <a:solidFill>
                  <a:srgbClr val="2E5597"/>
                </a:solidFill>
              </a:rPr>
              <a:t> </a:t>
            </a:r>
            <a:r>
              <a:rPr lang="en-GB" dirty="0"/>
              <a:t>to alleviate DFS metadata challenges </a:t>
            </a:r>
            <a:endParaRPr lang="en-GB" b="1" dirty="0">
              <a:solidFill>
                <a:srgbClr val="2E5597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2E5597"/>
                </a:solidFill>
              </a:rPr>
              <a:t>Key points and contributions:</a:t>
            </a:r>
          </a:p>
          <a:p>
            <a:r>
              <a:rPr lang="en-GB" dirty="0"/>
              <a:t>A novel </a:t>
            </a:r>
            <a:r>
              <a:rPr lang="en-GB" u="sng" dirty="0"/>
              <a:t>Meta</a:t>
            </a:r>
            <a:r>
              <a:rPr lang="en-GB" dirty="0"/>
              <a:t>data </a:t>
            </a:r>
            <a:r>
              <a:rPr lang="en-GB" u="sng" dirty="0"/>
              <a:t>W</a:t>
            </a:r>
            <a:r>
              <a:rPr lang="en-GB" dirty="0"/>
              <a:t>rite-</a:t>
            </a:r>
            <a:r>
              <a:rPr lang="en-GB" u="sng" dirty="0"/>
              <a:t>B</a:t>
            </a:r>
            <a:r>
              <a:rPr lang="en-GB" dirty="0"/>
              <a:t>ack </a:t>
            </a:r>
            <a:r>
              <a:rPr lang="en-GB" u="sng" dirty="0"/>
              <a:t>C</a:t>
            </a:r>
            <a:r>
              <a:rPr lang="en-GB" dirty="0"/>
              <a:t>aching mechanism on the client nodes</a:t>
            </a:r>
          </a:p>
          <a:p>
            <a:r>
              <a:rPr lang="en-GB" dirty="0"/>
              <a:t>Retains strong POSIX-compliance and solves flush dependencies</a:t>
            </a:r>
          </a:p>
          <a:p>
            <a:r>
              <a:rPr lang="en-GB" dirty="0"/>
              <a:t>Uses a new POSIX-compatible memory file system: </a:t>
            </a:r>
            <a:r>
              <a:rPr lang="en-GB" b="1" dirty="0" err="1">
                <a:solidFill>
                  <a:srgbClr val="2E5597"/>
                </a:solidFill>
              </a:rPr>
              <a:t>MemFS</a:t>
            </a:r>
            <a:endParaRPr lang="en-GB" b="1" dirty="0">
              <a:solidFill>
                <a:srgbClr val="2E5597"/>
              </a:solidFill>
            </a:endParaRPr>
          </a:p>
          <a:p>
            <a:r>
              <a:rPr lang="en-GB" dirty="0"/>
              <a:t>Based on a file caching state machine</a:t>
            </a:r>
          </a:p>
          <a:p>
            <a:r>
              <a:rPr lang="en-GB" dirty="0"/>
              <a:t>Offers various optimizations, e.g., for removals, flushes, and batching</a:t>
            </a:r>
          </a:p>
          <a:p>
            <a:r>
              <a:rPr lang="en-GB" dirty="0"/>
              <a:t>Exemplar implementation in the Lustre distributed parallel file system</a:t>
            </a:r>
          </a:p>
        </p:txBody>
      </p:sp>
    </p:spTree>
    <p:extLst>
      <p:ext uri="{BB962C8B-B14F-4D97-AF65-F5344CB8AC3E}">
        <p14:creationId xmlns:p14="http://schemas.microsoft.com/office/powerpoint/2010/main" val="426389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549F4B8-1E0A-8A86-DAEC-FD0E28B08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062" y="716066"/>
            <a:ext cx="4750273" cy="542586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6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Background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Lustre basic architecture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905" y="1105651"/>
            <a:ext cx="6363165" cy="506405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E5597"/>
                </a:solidFill>
              </a:rPr>
              <a:t>Terminology</a:t>
            </a:r>
          </a:p>
          <a:p>
            <a:r>
              <a:rPr lang="en-US" dirty="0"/>
              <a:t>MDS: Metadata Server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Processes metadata requests</a:t>
            </a:r>
          </a:p>
          <a:p>
            <a:r>
              <a:rPr lang="en-US" dirty="0"/>
              <a:t>MDT: Metadata Target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Stores metadata content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Manages file access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Pathname, UID, GID, </a:t>
            </a:r>
            <a:r>
              <a:rPr lang="en-US" dirty="0" err="1"/>
              <a:t>ctime</a:t>
            </a:r>
            <a:r>
              <a:rPr lang="en-US" dirty="0"/>
              <a:t>, …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Permissions, ACLs, </a:t>
            </a:r>
            <a:r>
              <a:rPr lang="en-US" dirty="0" err="1"/>
              <a:t>xattrs</a:t>
            </a:r>
            <a:endParaRPr lang="en-US" dirty="0"/>
          </a:p>
          <a:p>
            <a:r>
              <a:rPr lang="en-US" dirty="0"/>
              <a:t>OSS: Object Storage Server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Processes I/O requests</a:t>
            </a:r>
          </a:p>
          <a:p>
            <a:r>
              <a:rPr lang="en-US" dirty="0"/>
              <a:t>OST: Object Storage Target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Stores data content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File sizes, blocks count, </a:t>
            </a:r>
            <a:r>
              <a:rPr lang="en-US" dirty="0" err="1"/>
              <a:t>mtime</a:t>
            </a:r>
            <a:endParaRPr lang="en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83FB0D-BFA0-6E6E-AC5D-DB1F40C557B8}"/>
              </a:ext>
            </a:extLst>
          </p:cNvPr>
          <p:cNvSpPr txBox="1"/>
          <p:nvPr/>
        </p:nvSpPr>
        <p:spPr>
          <a:xfrm>
            <a:off x="5523392" y="5923473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Lustre architecture</a:t>
            </a:r>
            <a:endParaRPr lang="en-DE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1698A1-F327-752D-519C-36B8F7E6F877}"/>
              </a:ext>
            </a:extLst>
          </p:cNvPr>
          <p:cNvSpPr txBox="1"/>
          <p:nvPr/>
        </p:nvSpPr>
        <p:spPr>
          <a:xfrm>
            <a:off x="5302862" y="6253374"/>
            <a:ext cx="65595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rgbClr val="222222"/>
                </a:solidFill>
              </a:rPr>
              <a:t>Qian </a:t>
            </a:r>
            <a:r>
              <a:rPr lang="en-GB" sz="1000" b="0" i="1" dirty="0">
                <a:solidFill>
                  <a:srgbClr val="222222"/>
                </a:solidFill>
                <a:effectLst/>
              </a:rPr>
              <a:t>et al. "A configurable rule based classful token bucket filter network request scheduler for the lustre file system.”, SC17</a:t>
            </a:r>
            <a:endParaRPr lang="en-DE" sz="1000" i="1" dirty="0"/>
          </a:p>
        </p:txBody>
      </p:sp>
    </p:spTree>
    <p:extLst>
      <p:ext uri="{BB962C8B-B14F-4D97-AF65-F5344CB8AC3E}">
        <p14:creationId xmlns:p14="http://schemas.microsoft.com/office/powerpoint/2010/main" val="290926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F14CF2-4EEF-D8A0-47BF-A7575F88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6F9973-2A8F-3BB8-0763-2A325ACD4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27A689-A890-159A-E0BE-4F87AC9E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7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624D37-D5A5-C4CE-2E71-EE213FF6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Background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5CDED48-CA74-D037-A7A8-BCA247FF00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Lustre Distributed Lock Manager (DLM)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340470-7F5F-16DD-A69F-2B4A936E5E7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905" y="1105651"/>
            <a:ext cx="11721846" cy="5064055"/>
          </a:xfrm>
        </p:spPr>
        <p:txBody>
          <a:bodyPr/>
          <a:lstStyle/>
          <a:p>
            <a:r>
              <a:rPr lang="en-DE" dirty="0"/>
              <a:t>Lustre DLM used for file synchronization and metadata access</a:t>
            </a:r>
          </a:p>
          <a:p>
            <a:r>
              <a:rPr lang="en-DE" dirty="0"/>
              <a:t>A lock corresponds to a certain resource ID in a namespace (NS)</a:t>
            </a:r>
          </a:p>
          <a:p>
            <a:pPr lvl="1"/>
            <a:r>
              <a:rPr lang="en-DE" dirty="0"/>
              <a:t>Each Lustre target (OST, MDT, MGT) has a DLM namespace</a:t>
            </a:r>
          </a:p>
          <a:p>
            <a:pPr lvl="1"/>
            <a:r>
              <a:rPr lang="en-DE" dirty="0"/>
              <a:t>Each Lustre target has full authority about its namespace</a:t>
            </a:r>
          </a:p>
          <a:p>
            <a:r>
              <a:rPr lang="en-DE" dirty="0"/>
              <a:t>Clients have a copy of a server lock for locally-accessed resources (shadow namespaces)</a:t>
            </a:r>
          </a:p>
          <a:p>
            <a:r>
              <a:rPr lang="en-DE" dirty="0"/>
              <a:t>Several lock modes are used: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93ACFA-83B2-615C-B4C5-C8F3D9E64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465" y="3145301"/>
            <a:ext cx="5749153" cy="28508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255B9B-827D-9AB5-BE23-45298CA0F0A9}"/>
              </a:ext>
            </a:extLst>
          </p:cNvPr>
          <p:cNvSpPr txBox="1"/>
          <p:nvPr/>
        </p:nvSpPr>
        <p:spPr>
          <a:xfrm>
            <a:off x="6241796" y="5882859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Shadow namespaces on clients</a:t>
            </a:r>
            <a:endParaRPr lang="en-DE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AEC57E-DD5A-E607-47B7-07CBB625FA40}"/>
              </a:ext>
            </a:extLst>
          </p:cNvPr>
          <p:cNvSpPr txBox="1"/>
          <p:nvPr/>
        </p:nvSpPr>
        <p:spPr>
          <a:xfrm>
            <a:off x="7604637" y="6206740"/>
            <a:ext cx="33928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dirty="0">
                <a:solidFill>
                  <a:srgbClr val="222222"/>
                </a:solidFill>
                <a:effectLst/>
              </a:rPr>
              <a:t>Wang</a:t>
            </a:r>
            <a:r>
              <a:rPr lang="en-GB" sz="1000" i="1" dirty="0">
                <a:solidFill>
                  <a:srgbClr val="222222"/>
                </a:solidFill>
              </a:rPr>
              <a:t> </a:t>
            </a:r>
            <a:r>
              <a:rPr lang="en-GB" sz="1000" b="0" i="1" dirty="0">
                <a:solidFill>
                  <a:srgbClr val="222222"/>
                </a:solidFill>
                <a:effectLst/>
              </a:rPr>
              <a:t>et al. "Understanding Lustre filesystem internals.”, 2009</a:t>
            </a:r>
            <a:endParaRPr lang="en-DE" sz="1000" i="1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7D7F6BF-F74C-C1A6-22A2-CD2DC50E7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898261"/>
              </p:ext>
            </p:extLst>
          </p:nvPr>
        </p:nvGraphicFramePr>
        <p:xfrm>
          <a:off x="1024569" y="3693166"/>
          <a:ext cx="5390920" cy="2346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4034">
                  <a:extLst>
                    <a:ext uri="{9D8B030D-6E8A-4147-A177-3AD203B41FA5}">
                      <a16:colId xmlns:a16="http://schemas.microsoft.com/office/drawing/2014/main" val="897206826"/>
                    </a:ext>
                  </a:extLst>
                </a:gridCol>
                <a:gridCol w="1256522">
                  <a:extLst>
                    <a:ext uri="{9D8B030D-6E8A-4147-A177-3AD203B41FA5}">
                      <a16:colId xmlns:a16="http://schemas.microsoft.com/office/drawing/2014/main" val="2787334009"/>
                    </a:ext>
                  </a:extLst>
                </a:gridCol>
                <a:gridCol w="3440364">
                  <a:extLst>
                    <a:ext uri="{9D8B030D-6E8A-4147-A177-3AD203B41FA5}">
                      <a16:colId xmlns:a16="http://schemas.microsoft.com/office/drawing/2014/main" val="1539983289"/>
                    </a:ext>
                  </a:extLst>
                </a:gridCol>
              </a:tblGrid>
              <a:tr h="239930">
                <a:tc>
                  <a:txBody>
                    <a:bodyPr/>
                    <a:lstStyle/>
                    <a:p>
                      <a:r>
                        <a:rPr lang="en-DE" sz="1600" b="1" dirty="0"/>
                        <a:t>Mode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b="1" dirty="0"/>
                        <a:t>Name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b="1" dirty="0"/>
                        <a:t>Meaning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394678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EX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Exclusive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No other process can get R or W access</a:t>
                      </a: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3124109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PW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Prot. 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No other process can get W 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10824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Prot. 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No other process can get W 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716981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CW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Conc. 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No restrictions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816490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Conc. 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No restrictions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397953"/>
                  </a:ext>
                </a:extLst>
              </a:tr>
              <a:tr h="239930">
                <a:tc>
                  <a:txBody>
                    <a:bodyPr/>
                    <a:lstStyle/>
                    <a:p>
                      <a:r>
                        <a:rPr lang="en-DE" sz="1600" dirty="0"/>
                        <a:t>NL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Null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Indicates interest into resource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867372"/>
                  </a:ext>
                </a:extLst>
              </a:tr>
            </a:tbl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14139B-063E-B6A6-FEDB-1E6BF5D1FBD9}"/>
              </a:ext>
            </a:extLst>
          </p:cNvPr>
          <p:cNvCxnSpPr>
            <a:cxnSpLocks/>
          </p:cNvCxnSpPr>
          <p:nvPr/>
        </p:nvCxnSpPr>
        <p:spPr>
          <a:xfrm>
            <a:off x="919471" y="4080588"/>
            <a:ext cx="0" cy="1915533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E6288EB-FAE6-E9C0-560B-9ADEC3E4715A}"/>
              </a:ext>
            </a:extLst>
          </p:cNvPr>
          <p:cNvSpPr txBox="1"/>
          <p:nvPr/>
        </p:nvSpPr>
        <p:spPr>
          <a:xfrm>
            <a:off x="-24211" y="3945332"/>
            <a:ext cx="970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400" dirty="0"/>
              <a:t>Most restrictive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F6E3F5-3E5F-9926-A6D2-2BA65E4AFC1C}"/>
              </a:ext>
            </a:extLst>
          </p:cNvPr>
          <p:cNvSpPr txBox="1"/>
          <p:nvPr/>
        </p:nvSpPr>
        <p:spPr>
          <a:xfrm>
            <a:off x="-24211" y="5543540"/>
            <a:ext cx="970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400" dirty="0"/>
              <a:t>Least restrictive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DCD52D-6011-DE27-D202-02DB712324CF}"/>
              </a:ext>
            </a:extLst>
          </p:cNvPr>
          <p:cNvSpPr txBox="1"/>
          <p:nvPr/>
        </p:nvSpPr>
        <p:spPr>
          <a:xfrm>
            <a:off x="1854949" y="6206740"/>
            <a:ext cx="33928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1" dirty="0">
                <a:solidFill>
                  <a:srgbClr val="222222"/>
                </a:solidFill>
                <a:effectLst/>
              </a:rPr>
              <a:t>P. </a:t>
            </a:r>
            <a:r>
              <a:rPr lang="en-GB" sz="1000" b="0" i="1" dirty="0" err="1">
                <a:solidFill>
                  <a:srgbClr val="222222"/>
                </a:solidFill>
                <a:effectLst/>
              </a:rPr>
              <a:t>Braam</a:t>
            </a:r>
            <a:r>
              <a:rPr lang="en-GB" sz="1000" b="0" i="1" dirty="0">
                <a:solidFill>
                  <a:srgbClr val="222222"/>
                </a:solidFill>
                <a:effectLst/>
              </a:rPr>
              <a:t>. “The Lustre Storage Architecture”. 2005</a:t>
            </a:r>
            <a:endParaRPr lang="en-DE" sz="1000" i="1" dirty="0"/>
          </a:p>
        </p:txBody>
      </p:sp>
    </p:spTree>
    <p:extLst>
      <p:ext uri="{BB962C8B-B14F-4D97-AF65-F5344CB8AC3E}">
        <p14:creationId xmlns:p14="http://schemas.microsoft.com/office/powerpoint/2010/main" val="82562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8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Architecture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pPr marL="0" indent="0">
              <a:buNone/>
            </a:pPr>
            <a:endParaRPr lang="en-DE" dirty="0"/>
          </a:p>
          <a:p>
            <a:r>
              <a:rPr lang="en-DE" dirty="0"/>
              <a:t>MemFS is used for an efficient hierarchical metadata and data cache on client nodes</a:t>
            </a:r>
          </a:p>
          <a:p>
            <a:r>
              <a:rPr lang="en-DE" dirty="0"/>
              <a:t>MetaWBC leverages Lustre’s distributed lock manager (DLM) for global coherency</a:t>
            </a:r>
          </a:p>
          <a:p>
            <a:pPr lvl="1"/>
            <a:r>
              <a:rPr lang="en-DE" u="sng" dirty="0"/>
              <a:t>E</a:t>
            </a:r>
            <a:r>
              <a:rPr lang="en-GB" u="sng" dirty="0"/>
              <a:t>x</a:t>
            </a:r>
            <a:r>
              <a:rPr lang="en-DE" dirty="0"/>
              <a:t>clusive (EX) lock mechanism used to provide a strongly consistent view of cached directories</a:t>
            </a:r>
          </a:p>
          <a:p>
            <a:pPr lvl="1"/>
            <a:r>
              <a:rPr lang="en-DE" dirty="0"/>
              <a:t>EX lock attained on </a:t>
            </a:r>
            <a:r>
              <a:rPr lang="en-DE" sz="18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mkdir()</a:t>
            </a:r>
            <a:r>
              <a:rPr lang="en-DE" dirty="0">
                <a:ea typeface="Menlo" panose="020B0609030804020204" pitchFamily="49" charset="0"/>
                <a:cs typeface="Menlo" panose="020B0609030804020204" pitchFamily="49" charset="0"/>
              </a:rPr>
              <a:t>,</a:t>
            </a:r>
            <a:r>
              <a:rPr lang="en-DE" dirty="0"/>
              <a:t> or via namespace de-rooting (inheriting EX subdirectory lock)</a:t>
            </a:r>
          </a:p>
          <a:p>
            <a:pPr lvl="1"/>
            <a:r>
              <a:rPr lang="en-DE" dirty="0"/>
              <a:t>DLM revokes locks from MetaWBC when cached directories are accessed by other nodes</a:t>
            </a:r>
          </a:p>
          <a:p>
            <a:pPr lvl="1"/>
            <a:r>
              <a:rPr lang="en-DE" dirty="0"/>
              <a:t>General concept can be adopted by other DFSs using a DLM</a:t>
            </a:r>
          </a:p>
          <a:p>
            <a:pPr lvl="1"/>
            <a:endParaRPr lang="en-DE" dirty="0"/>
          </a:p>
          <a:p>
            <a:endParaRPr lang="en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1A08C5-4135-34B6-9395-08E7D191E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69" y="943873"/>
            <a:ext cx="6200869" cy="219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34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24126175-0489-86F8-C4E9-671ABBF2E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083" y="2865822"/>
            <a:ext cx="7305833" cy="312327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E5C3E-1CE2-8FE6-B9AC-3FB2C7F6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11/16/22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8081-F93D-9D58-5DF6-36C51B42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MetaWBC: POSIX-Compliant Metadata Write-Back Caching for Distributed File Systems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55CA6-F648-1B2E-5E90-961BC39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40774-CFD2-4AB8-B231-46D42DA9185A}" type="slidenum">
              <a:rPr lang="de-DE" smtClean="0"/>
              <a:pPr/>
              <a:t>9</a:t>
            </a:fld>
            <a:endParaRPr lang="de-D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1152A2-1B29-CD2C-BD74-9ABD98FF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MetaWBC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842D4C9-0EF1-CB4C-1378-EA77D5610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MemFS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D86375-2A0D-8E40-E78E-615F9F62704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dirty="0">
                <a:solidFill>
                  <a:srgbClr val="2E5597"/>
                </a:solidFill>
              </a:rPr>
              <a:t>MemFS key points:</a:t>
            </a:r>
          </a:p>
          <a:p>
            <a:r>
              <a:rPr lang="en-DE" dirty="0"/>
              <a:t>Developed for MetaWBC with design and implementation similar to </a:t>
            </a:r>
            <a:r>
              <a:rPr lang="en-DE" sz="20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tmpfs</a:t>
            </a:r>
          </a:p>
          <a:p>
            <a:r>
              <a:rPr lang="en-DE" dirty="0"/>
              <a:t>Hooks into Linux VFS for memory pressure/flushing</a:t>
            </a:r>
          </a:p>
          <a:p>
            <a:r>
              <a:rPr lang="en-DE" dirty="0"/>
              <a:t>Offers support to persist data and metadata to the backend DFS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55260E-2EC5-17C7-7F3E-11D314E719C4}"/>
              </a:ext>
            </a:extLst>
          </p:cNvPr>
          <p:cNvSpPr txBox="1"/>
          <p:nvPr/>
        </p:nvSpPr>
        <p:spPr>
          <a:xfrm>
            <a:off x="3035259" y="6055073"/>
            <a:ext cx="6118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dirty="0"/>
              <a:t>Visible namespace for MetaWBC cached in MemFS</a:t>
            </a:r>
          </a:p>
        </p:txBody>
      </p:sp>
    </p:spTree>
    <p:extLst>
      <p:ext uri="{BB962C8B-B14F-4D97-AF65-F5344CB8AC3E}">
        <p14:creationId xmlns:p14="http://schemas.microsoft.com/office/powerpoint/2010/main" val="2546048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3607</Words>
  <Application>Microsoft Macintosh PowerPoint</Application>
  <PresentationFormat>Widescreen</PresentationFormat>
  <Paragraphs>656</Paragraphs>
  <Slides>40</Slides>
  <Notes>15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Menlo</vt:lpstr>
      <vt:lpstr>Noto Sans </vt:lpstr>
      <vt:lpstr>Noto Sans Glagolitic</vt:lpstr>
      <vt:lpstr>Wingdings</vt:lpstr>
      <vt:lpstr>Office</vt:lpstr>
      <vt:lpstr>MetaWBC: POSIX-Compliant Metadata Write-Back Caching for Distributed File Systems</vt:lpstr>
      <vt:lpstr>Motivation</vt:lpstr>
      <vt:lpstr>Motivation</vt:lpstr>
      <vt:lpstr>Motivation</vt:lpstr>
      <vt:lpstr>MetaWBC</vt:lpstr>
      <vt:lpstr>Background</vt:lpstr>
      <vt:lpstr>Background</vt:lpstr>
      <vt:lpstr>MetaWBC</vt:lpstr>
      <vt:lpstr>MetaWBC</vt:lpstr>
      <vt:lpstr>MetaWBC</vt:lpstr>
      <vt:lpstr>MetaWBC</vt:lpstr>
      <vt:lpstr>MetaWBC</vt:lpstr>
      <vt:lpstr>MetaWBC</vt:lpstr>
      <vt:lpstr>MetaWBC</vt:lpstr>
      <vt:lpstr>MetaWBC</vt:lpstr>
      <vt:lpstr>MetaWBC</vt:lpstr>
      <vt:lpstr>MetaWBC</vt:lpstr>
      <vt:lpstr>MetaWBC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Evaluation</vt:lpstr>
      <vt:lpstr>Conclusion &amp; future work</vt:lpstr>
      <vt:lpstr>PowerPoint Presentation</vt:lpstr>
      <vt:lpstr>PowerPoint Presentation</vt:lpstr>
      <vt:lpstr>MetaWBC</vt:lpstr>
      <vt:lpstr>Evaluation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MetaWBC: POSIX-Compliant Metadata Write-Back Caching for Distributed File Systems</dc:title>
  <dc:creator/>
  <cp:lastModifiedBy/>
  <cp:revision>28</cp:revision>
  <dcterms:created xsi:type="dcterms:W3CDTF">2020-05-25T14:13:29Z</dcterms:created>
  <dcterms:modified xsi:type="dcterms:W3CDTF">2023-04-25T19:05:49Z</dcterms:modified>
</cp:coreProperties>
</file>