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7"/>
  </p:notesMasterIdLst>
  <p:handoutMasterIdLst>
    <p:handoutMasterId r:id="rId48"/>
  </p:handoutMasterIdLst>
  <p:sldIdLst>
    <p:sldId id="256" r:id="rId2"/>
    <p:sldId id="315" r:id="rId3"/>
    <p:sldId id="363" r:id="rId4"/>
    <p:sldId id="358" r:id="rId5"/>
    <p:sldId id="362" r:id="rId6"/>
    <p:sldId id="372" r:id="rId7"/>
    <p:sldId id="374" r:id="rId8"/>
    <p:sldId id="375" r:id="rId9"/>
    <p:sldId id="376" r:id="rId10"/>
    <p:sldId id="401" r:id="rId11"/>
    <p:sldId id="377" r:id="rId12"/>
    <p:sldId id="379" r:id="rId13"/>
    <p:sldId id="415" r:id="rId14"/>
    <p:sldId id="416" r:id="rId15"/>
    <p:sldId id="380" r:id="rId16"/>
    <p:sldId id="381" r:id="rId17"/>
    <p:sldId id="418" r:id="rId18"/>
    <p:sldId id="382" r:id="rId19"/>
    <p:sldId id="383" r:id="rId20"/>
    <p:sldId id="384" r:id="rId21"/>
    <p:sldId id="385" r:id="rId22"/>
    <p:sldId id="386" r:id="rId23"/>
    <p:sldId id="419" r:id="rId24"/>
    <p:sldId id="390" r:id="rId25"/>
    <p:sldId id="392" r:id="rId26"/>
    <p:sldId id="393" r:id="rId27"/>
    <p:sldId id="394" r:id="rId28"/>
    <p:sldId id="395" r:id="rId29"/>
    <p:sldId id="403" r:id="rId30"/>
    <p:sldId id="397" r:id="rId31"/>
    <p:sldId id="405" r:id="rId32"/>
    <p:sldId id="404" r:id="rId33"/>
    <p:sldId id="406" r:id="rId34"/>
    <p:sldId id="408" r:id="rId35"/>
    <p:sldId id="409" r:id="rId36"/>
    <p:sldId id="407" r:id="rId37"/>
    <p:sldId id="412" r:id="rId38"/>
    <p:sldId id="410" r:id="rId39"/>
    <p:sldId id="398" r:id="rId40"/>
    <p:sldId id="413" r:id="rId41"/>
    <p:sldId id="414" r:id="rId42"/>
    <p:sldId id="400" r:id="rId43"/>
    <p:sldId id="399" r:id="rId44"/>
    <p:sldId id="417" r:id="rId45"/>
    <p:sldId id="28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D6CE"/>
    <a:srgbClr val="24B2AB"/>
    <a:srgbClr val="27C3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2"/>
              </a:solidFill>
            </a:ln>
          </a:left>
          <a:right>
            <a:ln w="12700" cmpd="sng">
              <a:solidFill>
                <a:schemeClr val="lt2"/>
              </a:solidFill>
            </a:ln>
          </a:right>
          <a:top>
            <a:ln w="12700" cmpd="sng">
              <a:solidFill>
                <a:schemeClr val="lt2"/>
              </a:solidFill>
            </a:ln>
          </a:top>
          <a:bottom>
            <a:ln w="12700" cmpd="sng">
              <a:solidFill>
                <a:schemeClr val="lt2"/>
              </a:solidFill>
            </a:ln>
          </a:bottom>
          <a:insideH>
            <a:ln w="12700" cmpd="sng">
              <a:solidFill>
                <a:schemeClr val="lt2"/>
              </a:solidFill>
            </a:ln>
          </a:insideH>
          <a:insideV>
            <a:ln w="12700" cmpd="sng">
              <a:solidFill>
                <a:schemeClr val="lt2"/>
              </a:solidFill>
            </a:ln>
          </a:insideV>
        </a:tcBdr>
        <a:fill>
          <a:solidFill>
            <a:schemeClr val="accent1">
              <a:tint val="0"/>
            </a:schemeClr>
          </a:solidFill>
        </a:fill>
      </a:tcStyle>
    </a:wholeTbl>
    <a:band1H>
      <a:tcStyle>
        <a:tcBdr/>
        <a:fill>
          <a:solidFill>
            <a:schemeClr val="accent3">
              <a:tint val="50000"/>
            </a:schemeClr>
          </a:solidFill>
        </a:fill>
      </a:tcStyle>
    </a:band1H>
    <a:band2H>
      <a:tcStyle>
        <a:tcBdr/>
      </a:tcStyle>
    </a:band2H>
    <a:band1V>
      <a:tcStyle>
        <a:tcBdr/>
        <a:fill>
          <a:solidFill>
            <a:schemeClr val="accent3">
              <a:tint val="5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48" autoAdjust="0"/>
    <p:restoredTop sz="93609" autoAdjust="0"/>
  </p:normalViewPr>
  <p:slideViewPr>
    <p:cSldViewPr snapToGrid="0">
      <p:cViewPr varScale="1">
        <p:scale>
          <a:sx n="79" d="100"/>
          <a:sy n="79" d="100"/>
        </p:scale>
        <p:origin x="240" y="56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6" d="100"/>
        <a:sy n="106" d="100"/>
      </p:scale>
      <p:origin x="0" y="0"/>
    </p:cViewPr>
  </p:sorterViewPr>
  <p:notesViewPr>
    <p:cSldViewPr snapToGrid="0">
      <p:cViewPr varScale="1">
        <p:scale>
          <a:sx n="121" d="100"/>
          <a:sy n="121" d="100"/>
        </p:scale>
        <p:origin x="493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qian/Desktop/Qian/doc/WBC/benchmark.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Compared with</a:t>
            </a:r>
            <a:r>
              <a:rPr lang="en-US" altLang="zh-CN" baseline="0"/>
              <a:t> local file systems</a:t>
            </a:r>
            <a:endParaRPr lang="zh-CN"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zh-CN" altLang="en-US"/>
        </a:p>
      </c:txPr>
    </c:title>
    <c:autoTitleDeleted val="0"/>
    <c:plotArea>
      <c:layout/>
      <c:barChart>
        <c:barDir val="col"/>
        <c:grouping val="clustered"/>
        <c:varyColors val="0"/>
        <c:ser>
          <c:idx val="0"/>
          <c:order val="0"/>
          <c:tx>
            <c:strRef>
              <c:f>Sheet1!$E$47</c:f>
              <c:strCache>
                <c:ptCount val="1"/>
                <c:pt idx="0">
                  <c:v>tmpfs</c:v>
                </c:pt>
              </c:strCache>
            </c:strRef>
          </c:tx>
          <c:spPr>
            <a:solidFill>
              <a:schemeClr val="accent1"/>
            </a:solidFill>
            <a:ln>
              <a:noFill/>
            </a:ln>
            <a:effectLst/>
          </c:spPr>
          <c:invertIfNegative val="0"/>
          <c:cat>
            <c:strRef>
              <c:f>Sheet1!$F$46:$I$46</c:f>
              <c:strCache>
                <c:ptCount val="4"/>
                <c:pt idx="0">
                  <c:v>File creation</c:v>
                </c:pt>
                <c:pt idx="1">
                  <c:v>File stat</c:v>
                </c:pt>
                <c:pt idx="2">
                  <c:v>File read</c:v>
                </c:pt>
                <c:pt idx="3">
                  <c:v>file removal</c:v>
                </c:pt>
              </c:strCache>
            </c:strRef>
          </c:cat>
          <c:val>
            <c:numRef>
              <c:f>Sheet1!$F$47:$I$47</c:f>
              <c:numCache>
                <c:formatCode>#,##0</c:formatCode>
                <c:ptCount val="4"/>
                <c:pt idx="0">
                  <c:v>577230</c:v>
                </c:pt>
                <c:pt idx="1">
                  <c:v>972485</c:v>
                </c:pt>
                <c:pt idx="2">
                  <c:v>676166</c:v>
                </c:pt>
                <c:pt idx="3">
                  <c:v>688726</c:v>
                </c:pt>
              </c:numCache>
            </c:numRef>
          </c:val>
          <c:extLst>
            <c:ext xmlns:c16="http://schemas.microsoft.com/office/drawing/2014/chart" uri="{C3380CC4-5D6E-409C-BE32-E72D297353CC}">
              <c16:uniqueId val="{00000000-F0B2-2F49-8DBA-F31AE4B085DF}"/>
            </c:ext>
          </c:extLst>
        </c:ser>
        <c:ser>
          <c:idx val="1"/>
          <c:order val="1"/>
          <c:tx>
            <c:strRef>
              <c:f>Sheet1!$E$48</c:f>
              <c:strCache>
                <c:ptCount val="1"/>
                <c:pt idx="0">
                  <c:v>Ext4 (SSD)</c:v>
                </c:pt>
              </c:strCache>
            </c:strRef>
          </c:tx>
          <c:spPr>
            <a:solidFill>
              <a:schemeClr val="accent2"/>
            </a:solidFill>
            <a:ln>
              <a:noFill/>
            </a:ln>
            <a:effectLst/>
          </c:spPr>
          <c:invertIfNegative val="0"/>
          <c:cat>
            <c:strRef>
              <c:f>Sheet1!$F$46:$I$46</c:f>
              <c:strCache>
                <c:ptCount val="4"/>
                <c:pt idx="0">
                  <c:v>File creation</c:v>
                </c:pt>
                <c:pt idx="1">
                  <c:v>File stat</c:v>
                </c:pt>
                <c:pt idx="2">
                  <c:v>File read</c:v>
                </c:pt>
                <c:pt idx="3">
                  <c:v>file removal</c:v>
                </c:pt>
              </c:strCache>
            </c:strRef>
          </c:cat>
          <c:val>
            <c:numRef>
              <c:f>Sheet1!$F$48:$I$48</c:f>
              <c:numCache>
                <c:formatCode>#,##0</c:formatCode>
                <c:ptCount val="4"/>
                <c:pt idx="0">
                  <c:v>129114</c:v>
                </c:pt>
                <c:pt idx="1">
                  <c:v>995912</c:v>
                </c:pt>
                <c:pt idx="2">
                  <c:v>622071</c:v>
                </c:pt>
                <c:pt idx="3">
                  <c:v>208345</c:v>
                </c:pt>
              </c:numCache>
            </c:numRef>
          </c:val>
          <c:extLst>
            <c:ext xmlns:c16="http://schemas.microsoft.com/office/drawing/2014/chart" uri="{C3380CC4-5D6E-409C-BE32-E72D297353CC}">
              <c16:uniqueId val="{00000001-F0B2-2F49-8DBA-F31AE4B085DF}"/>
            </c:ext>
          </c:extLst>
        </c:ser>
        <c:ser>
          <c:idx val="2"/>
          <c:order val="2"/>
          <c:tx>
            <c:strRef>
              <c:f>Sheet1!$E$49</c:f>
              <c:strCache>
                <c:ptCount val="1"/>
                <c:pt idx="0">
                  <c:v>Ext4(NVMe)</c:v>
                </c:pt>
              </c:strCache>
            </c:strRef>
          </c:tx>
          <c:spPr>
            <a:solidFill>
              <a:schemeClr val="accent3"/>
            </a:solidFill>
            <a:ln>
              <a:noFill/>
            </a:ln>
            <a:effectLst/>
          </c:spPr>
          <c:invertIfNegative val="0"/>
          <c:cat>
            <c:strRef>
              <c:f>Sheet1!$F$46:$I$46</c:f>
              <c:strCache>
                <c:ptCount val="4"/>
                <c:pt idx="0">
                  <c:v>File creation</c:v>
                </c:pt>
                <c:pt idx="1">
                  <c:v>File stat</c:v>
                </c:pt>
                <c:pt idx="2">
                  <c:v>File read</c:v>
                </c:pt>
                <c:pt idx="3">
                  <c:v>file removal</c:v>
                </c:pt>
              </c:strCache>
            </c:strRef>
          </c:cat>
          <c:val>
            <c:numRef>
              <c:f>Sheet1!$F$49:$I$49</c:f>
              <c:numCache>
                <c:formatCode>#,##0</c:formatCode>
                <c:ptCount val="4"/>
                <c:pt idx="0">
                  <c:v>128765</c:v>
                </c:pt>
                <c:pt idx="1">
                  <c:v>702681</c:v>
                </c:pt>
                <c:pt idx="2">
                  <c:v>485581</c:v>
                </c:pt>
                <c:pt idx="3">
                  <c:v>164939</c:v>
                </c:pt>
              </c:numCache>
            </c:numRef>
          </c:val>
          <c:extLst>
            <c:ext xmlns:c16="http://schemas.microsoft.com/office/drawing/2014/chart" uri="{C3380CC4-5D6E-409C-BE32-E72D297353CC}">
              <c16:uniqueId val="{00000002-F0B2-2F49-8DBA-F31AE4B085DF}"/>
            </c:ext>
          </c:extLst>
        </c:ser>
        <c:ser>
          <c:idx val="3"/>
          <c:order val="3"/>
          <c:tx>
            <c:strRef>
              <c:f>Sheet1!$E$50</c:f>
              <c:strCache>
                <c:ptCount val="1"/>
                <c:pt idx="0">
                  <c:v>Lustre WBC</c:v>
                </c:pt>
              </c:strCache>
            </c:strRef>
          </c:tx>
          <c:spPr>
            <a:solidFill>
              <a:schemeClr val="accent4"/>
            </a:solidFill>
            <a:ln>
              <a:noFill/>
            </a:ln>
            <a:effectLst/>
          </c:spPr>
          <c:invertIfNegative val="0"/>
          <c:cat>
            <c:strRef>
              <c:f>Sheet1!$F$46:$I$46</c:f>
              <c:strCache>
                <c:ptCount val="4"/>
                <c:pt idx="0">
                  <c:v>File creation</c:v>
                </c:pt>
                <c:pt idx="1">
                  <c:v>File stat</c:v>
                </c:pt>
                <c:pt idx="2">
                  <c:v>File read</c:v>
                </c:pt>
                <c:pt idx="3">
                  <c:v>file removal</c:v>
                </c:pt>
              </c:strCache>
            </c:strRef>
          </c:cat>
          <c:val>
            <c:numRef>
              <c:f>Sheet1!$F$50:$I$50</c:f>
              <c:numCache>
                <c:formatCode>#,##0</c:formatCode>
                <c:ptCount val="4"/>
                <c:pt idx="0">
                  <c:v>370981</c:v>
                </c:pt>
                <c:pt idx="1">
                  <c:v>767049</c:v>
                </c:pt>
                <c:pt idx="2">
                  <c:v>505199</c:v>
                </c:pt>
                <c:pt idx="3">
                  <c:v>456030</c:v>
                </c:pt>
              </c:numCache>
            </c:numRef>
          </c:val>
          <c:extLst>
            <c:ext xmlns:c16="http://schemas.microsoft.com/office/drawing/2014/chart" uri="{C3380CC4-5D6E-409C-BE32-E72D297353CC}">
              <c16:uniqueId val="{00000003-F0B2-2F49-8DBA-F31AE4B085DF}"/>
            </c:ext>
          </c:extLst>
        </c:ser>
        <c:dLbls>
          <c:showLegendKey val="0"/>
          <c:showVal val="0"/>
          <c:showCatName val="0"/>
          <c:showSerName val="0"/>
          <c:showPercent val="0"/>
          <c:showBubbleSize val="0"/>
        </c:dLbls>
        <c:gapWidth val="219"/>
        <c:overlap val="-27"/>
        <c:axId val="1812924464"/>
        <c:axId val="466139599"/>
      </c:barChart>
      <c:catAx>
        <c:axId val="181292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466139599"/>
        <c:crosses val="autoZero"/>
        <c:auto val="1"/>
        <c:lblAlgn val="ctr"/>
        <c:lblOffset val="100"/>
        <c:noMultiLvlLbl val="0"/>
      </c:catAx>
      <c:valAx>
        <c:axId val="46613959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1812924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FBC057-B044-4652-ABF0-4BC743C7C95C}" type="datetimeFigureOut">
              <a:rPr lang="en-US" smtClean="0"/>
              <a:t>3/5/26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0AE3AB-BB91-4066-93CD-703115953DE1}" type="slidenum">
              <a:rPr lang="en-US" smtClean="0"/>
              <a:t>‹#›</a:t>
            </a:fld>
            <a:endParaRPr lang="en-US"/>
          </a:p>
        </p:txBody>
      </p:sp>
    </p:spTree>
    <p:extLst>
      <p:ext uri="{BB962C8B-B14F-4D97-AF65-F5344CB8AC3E}">
        <p14:creationId xmlns:p14="http://schemas.microsoft.com/office/powerpoint/2010/main" val="991544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0D572E-BE91-AC4A-8E5C-D6E57410BC75}" type="datetimeFigureOut">
              <a:rPr lang="en-US" smtClean="0"/>
              <a:t>3/5/26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DFED3C-6673-D84C-BDA3-1AFF89137118}" type="slidenum">
              <a:rPr lang="en-US" smtClean="0"/>
              <a:t>‹#›</a:t>
            </a:fld>
            <a:endParaRPr lang="en-US"/>
          </a:p>
        </p:txBody>
      </p:sp>
    </p:spTree>
    <p:extLst>
      <p:ext uri="{BB962C8B-B14F-4D97-AF65-F5344CB8AC3E}">
        <p14:creationId xmlns:p14="http://schemas.microsoft.com/office/powerpoint/2010/main" val="507735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rgbClr val="34D6CE"/>
        </a:solidFill>
        <a:effectLst/>
      </p:bgPr>
    </p:bg>
    <p:spTree>
      <p:nvGrpSpPr>
        <p:cNvPr id="1" name=""/>
        <p:cNvGrpSpPr/>
        <p:nvPr/>
      </p:nvGrpSpPr>
      <p:grpSpPr>
        <a:xfrm>
          <a:off x="0" y="0"/>
          <a:ext cx="0" cy="0"/>
          <a:chOff x="0" y="0"/>
          <a:chExt cx="0" cy="0"/>
        </a:xfrm>
      </p:grpSpPr>
      <p:sp>
        <p:nvSpPr>
          <p:cNvPr id="9" name="Text Placeholder 15"/>
          <p:cNvSpPr>
            <a:spLocks noGrp="1"/>
          </p:cNvSpPr>
          <p:nvPr>
            <p:ph type="body" sz="quarter" idx="14"/>
          </p:nvPr>
        </p:nvSpPr>
        <p:spPr bwMode="gray">
          <a:xfrm>
            <a:off x="1882217" y="4289115"/>
            <a:ext cx="8454299" cy="292894"/>
          </a:xfrm>
          <a:prstGeom prst="rect">
            <a:avLst/>
          </a:prstGeom>
        </p:spPr>
        <p:txBody>
          <a:bodyPr anchor="ctr">
            <a:normAutofit/>
          </a:bodyPr>
          <a:lstStyle>
            <a:lvl1pPr marL="0" indent="0" algn="ctr">
              <a:buNone/>
              <a:defRPr sz="1800" b="0" baseline="0">
                <a:solidFill>
                  <a:schemeClr val="tx1"/>
                </a:solidFill>
                <a:latin typeface="Calibri Light" panose="020F0302020204030204" pitchFamily="34" charset="0"/>
                <a:cs typeface="Arial"/>
              </a:defRPr>
            </a:lvl1pPr>
          </a:lstStyle>
          <a:p>
            <a:pPr lvl="0"/>
            <a:r>
              <a:rPr lang="en-US"/>
              <a:t>Edit Master text styles</a:t>
            </a:r>
          </a:p>
        </p:txBody>
      </p:sp>
      <p:sp>
        <p:nvSpPr>
          <p:cNvPr id="10" name="Text Placeholder 12"/>
          <p:cNvSpPr>
            <a:spLocks noGrp="1"/>
          </p:cNvSpPr>
          <p:nvPr>
            <p:ph type="body" sz="quarter" idx="13"/>
          </p:nvPr>
        </p:nvSpPr>
        <p:spPr bwMode="gray">
          <a:xfrm>
            <a:off x="1877592" y="3659293"/>
            <a:ext cx="8458925" cy="543419"/>
          </a:xfrm>
          <a:prstGeom prst="rect">
            <a:avLst/>
          </a:prstGeom>
        </p:spPr>
        <p:txBody>
          <a:bodyPr anchor="ctr">
            <a:noAutofit/>
          </a:bodyPr>
          <a:lstStyle>
            <a:lvl1pPr marL="0" marR="0" indent="0" algn="ctr" defTabSz="457200" rtl="0" eaLnBrk="1" fontAlgn="auto" latinLnBrk="0" hangingPunct="1">
              <a:lnSpc>
                <a:spcPct val="100000"/>
              </a:lnSpc>
              <a:spcBef>
                <a:spcPts val="0"/>
              </a:spcBef>
              <a:spcAft>
                <a:spcPts val="0"/>
              </a:spcAft>
              <a:buClrTx/>
              <a:buSzTx/>
              <a:buFontTx/>
              <a:buNone/>
              <a:tabLst/>
              <a:defRPr sz="3200" b="1">
                <a:solidFill>
                  <a:schemeClr val="tx1"/>
                </a:solidFill>
                <a:latin typeface="Calibri" panose="020F0502020204030204" pitchFamily="34" charset="0"/>
                <a:cs typeface="Arial"/>
              </a:defRPr>
            </a:lvl1pPr>
          </a:lstStyle>
          <a:p>
            <a:pPr lvl="0"/>
            <a:r>
              <a:rPr lang="en-US"/>
              <a:t>Edit Master text styles</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5286" y="1639361"/>
            <a:ext cx="2301428" cy="1327359"/>
          </a:xfrm>
          <a:prstGeom prst="rect">
            <a:avLst/>
          </a:prstGeom>
        </p:spPr>
      </p:pic>
    </p:spTree>
    <p:extLst>
      <p:ext uri="{BB962C8B-B14F-4D97-AF65-F5344CB8AC3E}">
        <p14:creationId xmlns:p14="http://schemas.microsoft.com/office/powerpoint/2010/main" val="4749972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bwMode="auto">
          <a:xfrm>
            <a:off x="1797902" y="0"/>
            <a:ext cx="9794367" cy="1039813"/>
          </a:xfrm>
        </p:spPr>
        <p:txBody>
          <a:bodyPr/>
          <a:lstStyle/>
          <a:p>
            <a:r>
              <a:rPr lang="zh-CN" altLang="en-US"/>
              <a:t>单击此处编辑母版标题样式</a:t>
            </a:r>
            <a:endParaRPr lang="en-US" dirty="0"/>
          </a:p>
        </p:txBody>
      </p:sp>
      <p:sp>
        <p:nvSpPr>
          <p:cNvPr id="3" name="Content Placeholder 2"/>
          <p:cNvSpPr>
            <a:spLocks noGrp="1"/>
          </p:cNvSpPr>
          <p:nvPr>
            <p:ph idx="1"/>
          </p:nvPr>
        </p:nvSpPr>
        <p:spPr bwMode="auto"/>
        <p:txBody>
          <a:bodyPr>
            <a:normAutofit/>
          </a:bodyPr>
          <a:lstStyle>
            <a:lvl1pPr marL="344479" indent="-344479">
              <a:buClr>
                <a:srgbClr val="A20101"/>
              </a:buClr>
              <a:buSzPct val="80000"/>
              <a:buFont typeface="Lucida Grande"/>
              <a:buChar char="►"/>
              <a:defRPr sz="2400">
                <a:latin typeface="Arial"/>
                <a:cs typeface="Arial"/>
              </a:defRPr>
            </a:lvl1pPr>
            <a:lvl2pPr marL="512750" indent="-168270">
              <a:buClr>
                <a:srgbClr val="BF2E1A"/>
              </a:buClr>
              <a:buSzPct val="100000"/>
              <a:buFont typeface="Arial"/>
              <a:buChar char="•"/>
              <a:defRPr sz="2000">
                <a:latin typeface="Arial"/>
                <a:cs typeface="Arial"/>
              </a:defRPr>
            </a:lvl2pPr>
            <a:lvl3pPr marL="684196" indent="-171446">
              <a:buSzPct val="75000"/>
              <a:buFont typeface="Courier New"/>
              <a:buChar char="o"/>
              <a:defRPr sz="1800">
                <a:latin typeface="Arial"/>
                <a:cs typeface="Arial"/>
              </a:defRPr>
            </a:lvl3pPr>
            <a:lvl4pPr marL="850879" indent="-166684">
              <a:defRPr sz="1600">
                <a:latin typeface="Arial"/>
                <a:cs typeface="Arial"/>
              </a:defRPr>
            </a:lvl4pPr>
            <a:lvl5pPr marL="1030262" indent="-179384">
              <a:defRPr sz="1400">
                <a:latin typeface="Arial"/>
                <a:cs typeface="Aria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extLst>
      <p:ext uri="{BB962C8B-B14F-4D97-AF65-F5344CB8AC3E}">
        <p14:creationId xmlns:p14="http://schemas.microsoft.com/office/powerpoint/2010/main" val="1767862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Section Slide">
    <p:bg>
      <p:bgPr>
        <a:solidFill>
          <a:srgbClr val="34D6CE"/>
        </a:solidFill>
        <a:effectLst/>
      </p:bgPr>
    </p:bg>
    <p:spTree>
      <p:nvGrpSpPr>
        <p:cNvPr id="1" name=""/>
        <p:cNvGrpSpPr/>
        <p:nvPr/>
      </p:nvGrpSpPr>
      <p:grpSpPr>
        <a:xfrm>
          <a:off x="0" y="0"/>
          <a:ext cx="0" cy="0"/>
          <a:chOff x="0" y="0"/>
          <a:chExt cx="0" cy="0"/>
        </a:xfrm>
      </p:grpSpPr>
      <p:sp>
        <p:nvSpPr>
          <p:cNvPr id="9" name="Text Placeholder 15"/>
          <p:cNvSpPr>
            <a:spLocks noGrp="1"/>
          </p:cNvSpPr>
          <p:nvPr>
            <p:ph type="body" sz="quarter" idx="14"/>
          </p:nvPr>
        </p:nvSpPr>
        <p:spPr bwMode="gray">
          <a:xfrm>
            <a:off x="1882217" y="4289115"/>
            <a:ext cx="8454299" cy="292894"/>
          </a:xfrm>
          <a:prstGeom prst="rect">
            <a:avLst/>
          </a:prstGeom>
        </p:spPr>
        <p:txBody>
          <a:bodyPr anchor="ctr">
            <a:normAutofit/>
          </a:bodyPr>
          <a:lstStyle>
            <a:lvl1pPr marL="0" indent="0" algn="ctr">
              <a:buNone/>
              <a:defRPr sz="1800" b="0" baseline="0">
                <a:solidFill>
                  <a:schemeClr val="tx1"/>
                </a:solidFill>
                <a:latin typeface="Calibri Light" panose="020F0302020204030204" pitchFamily="34" charset="0"/>
                <a:cs typeface="Arial"/>
              </a:defRPr>
            </a:lvl1pPr>
          </a:lstStyle>
          <a:p>
            <a:pPr lvl="0"/>
            <a:r>
              <a:rPr lang="en-US"/>
              <a:t>Edit Master text styles</a:t>
            </a:r>
          </a:p>
        </p:txBody>
      </p:sp>
      <p:sp>
        <p:nvSpPr>
          <p:cNvPr id="10" name="Text Placeholder 12"/>
          <p:cNvSpPr>
            <a:spLocks noGrp="1"/>
          </p:cNvSpPr>
          <p:nvPr>
            <p:ph type="body" sz="quarter" idx="13"/>
          </p:nvPr>
        </p:nvSpPr>
        <p:spPr bwMode="gray">
          <a:xfrm>
            <a:off x="1877592" y="3659293"/>
            <a:ext cx="8458925" cy="543419"/>
          </a:xfrm>
          <a:prstGeom prst="rect">
            <a:avLst/>
          </a:prstGeom>
        </p:spPr>
        <p:txBody>
          <a:bodyPr anchor="ctr">
            <a:noAutofit/>
          </a:bodyPr>
          <a:lstStyle>
            <a:lvl1pPr marL="0" marR="0" indent="0" algn="ctr" defTabSz="457200" rtl="0" eaLnBrk="1" fontAlgn="auto" latinLnBrk="0" hangingPunct="1">
              <a:lnSpc>
                <a:spcPct val="100000"/>
              </a:lnSpc>
              <a:spcBef>
                <a:spcPts val="0"/>
              </a:spcBef>
              <a:spcAft>
                <a:spcPts val="0"/>
              </a:spcAft>
              <a:buClrTx/>
              <a:buSzTx/>
              <a:buFontTx/>
              <a:buNone/>
              <a:tabLst/>
              <a:defRPr sz="3200" b="1">
                <a:solidFill>
                  <a:schemeClr val="tx1"/>
                </a:solidFill>
                <a:latin typeface="Calibri" panose="020F0502020204030204" pitchFamily="34" charset="0"/>
                <a:cs typeface="Arial"/>
              </a:defRPr>
            </a:lvl1pPr>
          </a:lstStyle>
          <a:p>
            <a:pPr lvl="0"/>
            <a:r>
              <a:rPr lang="en-US"/>
              <a:t>Edit Master text styles</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5286" y="1639361"/>
            <a:ext cx="2301428" cy="1327359"/>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06564" y="5432213"/>
            <a:ext cx="1378871" cy="948992"/>
          </a:xfrm>
          <a:prstGeom prst="rect">
            <a:avLst/>
          </a:prstGeom>
        </p:spPr>
      </p:pic>
    </p:spTree>
    <p:extLst>
      <p:ext uri="{BB962C8B-B14F-4D97-AF65-F5344CB8AC3E}">
        <p14:creationId xmlns:p14="http://schemas.microsoft.com/office/powerpoint/2010/main" val="10187569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40080" y="365125"/>
            <a:ext cx="10972800" cy="489117"/>
          </a:xfrm>
          <a:prstGeom prst="rect">
            <a:avLst/>
          </a:prstGeom>
        </p:spPr>
        <p:txBody>
          <a:bodyPr vert="horz" lIns="91440" tIns="45720" rIns="91440" bIns="45720" rtlCol="0" anchor="ctr">
            <a:noAutofit/>
          </a:bodyPr>
          <a:lstStyle>
            <a:lvl1pPr>
              <a:defRPr sz="3200">
                <a:solidFill>
                  <a:schemeClr val="tx1"/>
                </a:solidFill>
              </a:defRPr>
            </a:lvl1pPr>
          </a:lstStyle>
          <a:p>
            <a:r>
              <a:rPr lang="en-US"/>
              <a:t>Click to edit Master title style</a:t>
            </a:r>
            <a:endParaRPr lang="en-US" dirty="0"/>
          </a:p>
        </p:txBody>
      </p:sp>
      <p:sp>
        <p:nvSpPr>
          <p:cNvPr id="14" name="Text Placeholder 13"/>
          <p:cNvSpPr>
            <a:spLocks noGrp="1"/>
          </p:cNvSpPr>
          <p:nvPr>
            <p:ph type="body" sz="quarter" idx="10"/>
          </p:nvPr>
        </p:nvSpPr>
        <p:spPr>
          <a:xfrm>
            <a:off x="640080" y="1280160"/>
            <a:ext cx="10972800" cy="4776788"/>
          </a:xfrm>
          <a:prstGeom prst="rect">
            <a:avLst/>
          </a:prstGeom>
        </p:spPr>
        <p:txBody>
          <a:bodyPr/>
          <a:lstStyle>
            <a:lvl1pPr>
              <a:buClr>
                <a:srgbClr val="24B2AB"/>
              </a:buClr>
              <a:defRPr sz="2000">
                <a:solidFill>
                  <a:schemeClr val="tx1">
                    <a:lumMod val="85000"/>
                    <a:lumOff val="15000"/>
                  </a:schemeClr>
                </a:solidFill>
              </a:defRPr>
            </a:lvl1pPr>
            <a:lvl2pPr>
              <a:buClr>
                <a:srgbClr val="24B2AB"/>
              </a:buClr>
              <a:defRPr sz="1800">
                <a:solidFill>
                  <a:schemeClr val="tx1">
                    <a:lumMod val="85000"/>
                    <a:lumOff val="15000"/>
                  </a:schemeClr>
                </a:solidFill>
                <a:latin typeface="Calibri Light" panose="020F0302020204030204" pitchFamily="34" charset="0"/>
              </a:defRPr>
            </a:lvl2pPr>
            <a:lvl3pPr>
              <a:buClr>
                <a:srgbClr val="24B2AB"/>
              </a:buClr>
              <a:defRPr sz="1600">
                <a:solidFill>
                  <a:schemeClr val="tx1">
                    <a:lumMod val="85000"/>
                    <a:lumOff val="15000"/>
                  </a:schemeClr>
                </a:solidFill>
                <a:latin typeface="Calibri Light" panose="020F0302020204030204" pitchFamily="34" charset="0"/>
              </a:defRPr>
            </a:lvl3pPr>
            <a:lvl4pPr>
              <a:buClr>
                <a:srgbClr val="24B2AB"/>
              </a:buClr>
              <a:defRPr sz="1400">
                <a:solidFill>
                  <a:schemeClr val="tx1">
                    <a:lumMod val="85000"/>
                    <a:lumOff val="15000"/>
                  </a:schemeClr>
                </a:solidFill>
                <a:latin typeface="Calibri Light" panose="020F0302020204030204" pitchFamily="34" charset="0"/>
              </a:defRPr>
            </a:lvl4pPr>
            <a:lvl5pPr>
              <a:buClr>
                <a:srgbClr val="24B2AB"/>
              </a:buClr>
              <a:defRPr sz="1200">
                <a:solidFill>
                  <a:schemeClr val="tx1">
                    <a:lumMod val="85000"/>
                    <a:lumOff val="15000"/>
                  </a:schemeClr>
                </a:solidFill>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Rectangle 1"/>
          <p:cNvSpPr/>
          <p:nvPr userDrawn="1"/>
        </p:nvSpPr>
        <p:spPr>
          <a:xfrm>
            <a:off x="0" y="6421120"/>
            <a:ext cx="12192000" cy="436880"/>
          </a:xfrm>
          <a:prstGeom prst="rect">
            <a:avLst/>
          </a:prstGeom>
          <a:solidFill>
            <a:srgbClr val="34D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85516" y="200798"/>
            <a:ext cx="1401684" cy="808428"/>
          </a:xfrm>
          <a:prstGeom prst="rect">
            <a:avLst/>
          </a:prstGeom>
        </p:spPr>
      </p:pic>
      <p:sp>
        <p:nvSpPr>
          <p:cNvPr id="9" name="TextBox 8"/>
          <p:cNvSpPr txBox="1"/>
          <p:nvPr userDrawn="1"/>
        </p:nvSpPr>
        <p:spPr>
          <a:xfrm>
            <a:off x="10521249" y="6482866"/>
            <a:ext cx="1357936" cy="307777"/>
          </a:xfrm>
          <a:prstGeom prst="rect">
            <a:avLst/>
          </a:prstGeom>
          <a:noFill/>
        </p:spPr>
        <p:txBody>
          <a:bodyPr wrap="none" rtlCol="0">
            <a:spAutoFit/>
          </a:bodyPr>
          <a:lstStyle/>
          <a:p>
            <a:pPr algn="r"/>
            <a:r>
              <a:rPr lang="en-US" sz="1400" b="1" dirty="0">
                <a:solidFill>
                  <a:schemeClr val="bg1"/>
                </a:solidFill>
                <a:latin typeface="+mj-lt"/>
              </a:rPr>
              <a:t>whamcloud.com</a:t>
            </a:r>
          </a:p>
        </p:txBody>
      </p:sp>
    </p:spTree>
    <p:extLst>
      <p:ext uri="{BB962C8B-B14F-4D97-AF65-F5344CB8AC3E}">
        <p14:creationId xmlns:p14="http://schemas.microsoft.com/office/powerpoint/2010/main" val="2591262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640080" y="365125"/>
            <a:ext cx="10972800" cy="489117"/>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14" name="Text Placeholder 13"/>
          <p:cNvSpPr>
            <a:spLocks noGrp="1"/>
          </p:cNvSpPr>
          <p:nvPr>
            <p:ph type="body" sz="quarter" idx="10"/>
          </p:nvPr>
        </p:nvSpPr>
        <p:spPr>
          <a:xfrm>
            <a:off x="640080" y="1280160"/>
            <a:ext cx="5302250" cy="4775200"/>
          </a:xfrm>
          <a:prstGeom prst="rect">
            <a:avLst/>
          </a:prstGeom>
        </p:spPr>
        <p:txBody>
          <a:bodyPr/>
          <a:lstStyle>
            <a:lvl1pPr>
              <a:buClr>
                <a:srgbClr val="24B2AB"/>
              </a:buClr>
              <a:defRPr sz="2000">
                <a:solidFill>
                  <a:schemeClr val="tx1">
                    <a:lumMod val="85000"/>
                    <a:lumOff val="15000"/>
                  </a:schemeClr>
                </a:solidFill>
              </a:defRPr>
            </a:lvl1pPr>
            <a:lvl2pPr>
              <a:buClr>
                <a:srgbClr val="24B2AB"/>
              </a:buClr>
              <a:defRPr sz="1800">
                <a:solidFill>
                  <a:schemeClr val="tx1">
                    <a:lumMod val="85000"/>
                    <a:lumOff val="15000"/>
                  </a:schemeClr>
                </a:solidFill>
                <a:latin typeface="Calibri Light" panose="020F0302020204030204" pitchFamily="34" charset="0"/>
              </a:defRPr>
            </a:lvl2pPr>
            <a:lvl3pPr>
              <a:buClr>
                <a:srgbClr val="24B2AB"/>
              </a:buClr>
              <a:defRPr sz="1600">
                <a:solidFill>
                  <a:schemeClr val="tx1">
                    <a:lumMod val="85000"/>
                    <a:lumOff val="15000"/>
                  </a:schemeClr>
                </a:solidFill>
                <a:latin typeface="Calibri Light" panose="020F0302020204030204" pitchFamily="34" charset="0"/>
              </a:defRPr>
            </a:lvl3pPr>
            <a:lvl4pPr>
              <a:buClr>
                <a:srgbClr val="24B2AB"/>
              </a:buClr>
              <a:defRPr sz="1400">
                <a:solidFill>
                  <a:schemeClr val="tx1">
                    <a:lumMod val="85000"/>
                    <a:lumOff val="15000"/>
                  </a:schemeClr>
                </a:solidFill>
                <a:latin typeface="Calibri Light" panose="020F0302020204030204" pitchFamily="34" charset="0"/>
              </a:defRPr>
            </a:lvl4pPr>
            <a:lvl5pPr>
              <a:buClr>
                <a:srgbClr val="24B2AB"/>
              </a:buClr>
              <a:defRPr sz="1200">
                <a:solidFill>
                  <a:schemeClr val="tx1">
                    <a:lumMod val="85000"/>
                    <a:lumOff val="15000"/>
                  </a:schemeClr>
                </a:solidFill>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1"/>
          </p:nvPr>
        </p:nvSpPr>
        <p:spPr>
          <a:xfrm>
            <a:off x="6301105" y="1280160"/>
            <a:ext cx="5302250" cy="4775200"/>
          </a:xfrm>
          <a:prstGeom prst="rect">
            <a:avLst/>
          </a:prstGeom>
        </p:spPr>
        <p:txBody>
          <a:bodyPr/>
          <a:lstStyle>
            <a:lvl1pPr>
              <a:buClr>
                <a:srgbClr val="24B2AB"/>
              </a:buClr>
              <a:defRPr sz="2000">
                <a:solidFill>
                  <a:schemeClr val="tx1">
                    <a:lumMod val="85000"/>
                    <a:lumOff val="15000"/>
                  </a:schemeClr>
                </a:solidFill>
              </a:defRPr>
            </a:lvl1pPr>
            <a:lvl2pPr>
              <a:buClr>
                <a:srgbClr val="24B2AB"/>
              </a:buClr>
              <a:defRPr sz="1800">
                <a:solidFill>
                  <a:schemeClr val="tx1">
                    <a:lumMod val="85000"/>
                    <a:lumOff val="15000"/>
                  </a:schemeClr>
                </a:solidFill>
                <a:latin typeface="Calibri Light" panose="020F0302020204030204" pitchFamily="34" charset="0"/>
              </a:defRPr>
            </a:lvl2pPr>
            <a:lvl3pPr>
              <a:buClr>
                <a:srgbClr val="24B2AB"/>
              </a:buClr>
              <a:defRPr sz="1600">
                <a:solidFill>
                  <a:schemeClr val="tx1">
                    <a:lumMod val="85000"/>
                    <a:lumOff val="15000"/>
                  </a:schemeClr>
                </a:solidFill>
                <a:latin typeface="Calibri Light" panose="020F0302020204030204" pitchFamily="34" charset="0"/>
              </a:defRPr>
            </a:lvl3pPr>
            <a:lvl4pPr>
              <a:buClr>
                <a:srgbClr val="24B2AB"/>
              </a:buClr>
              <a:defRPr sz="1400">
                <a:solidFill>
                  <a:schemeClr val="tx1">
                    <a:lumMod val="85000"/>
                    <a:lumOff val="15000"/>
                  </a:schemeClr>
                </a:solidFill>
                <a:latin typeface="Calibri Light" panose="020F0302020204030204" pitchFamily="34" charset="0"/>
              </a:defRPr>
            </a:lvl4pPr>
            <a:lvl5pPr>
              <a:buClr>
                <a:srgbClr val="24B2AB"/>
              </a:buClr>
              <a:defRPr sz="1200">
                <a:solidFill>
                  <a:schemeClr val="tx1">
                    <a:lumMod val="85000"/>
                    <a:lumOff val="15000"/>
                  </a:schemeClr>
                </a:solidFill>
                <a:latin typeface="Calibri Light" panose="020F03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85516" y="200798"/>
            <a:ext cx="1401684" cy="808428"/>
          </a:xfrm>
          <a:prstGeom prst="rect">
            <a:avLst/>
          </a:prstGeom>
        </p:spPr>
      </p:pic>
      <p:sp>
        <p:nvSpPr>
          <p:cNvPr id="10" name="Rectangle 9"/>
          <p:cNvSpPr/>
          <p:nvPr userDrawn="1"/>
        </p:nvSpPr>
        <p:spPr>
          <a:xfrm>
            <a:off x="0" y="6421120"/>
            <a:ext cx="12192000" cy="436880"/>
          </a:xfrm>
          <a:prstGeom prst="rect">
            <a:avLst/>
          </a:prstGeom>
          <a:solidFill>
            <a:srgbClr val="34D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userDrawn="1"/>
        </p:nvSpPr>
        <p:spPr>
          <a:xfrm>
            <a:off x="10521249" y="6482866"/>
            <a:ext cx="1357936" cy="307777"/>
          </a:xfrm>
          <a:prstGeom prst="rect">
            <a:avLst/>
          </a:prstGeom>
          <a:noFill/>
        </p:spPr>
        <p:txBody>
          <a:bodyPr wrap="none" rtlCol="0">
            <a:spAutoFit/>
          </a:bodyPr>
          <a:lstStyle/>
          <a:p>
            <a:pPr algn="r"/>
            <a:r>
              <a:rPr lang="en-US" sz="1400" b="1" dirty="0">
                <a:solidFill>
                  <a:schemeClr val="bg1"/>
                </a:solidFill>
                <a:latin typeface="+mj-lt"/>
              </a:rPr>
              <a:t>whamcloud.com</a:t>
            </a:r>
          </a:p>
        </p:txBody>
      </p:sp>
    </p:spTree>
    <p:extLst>
      <p:ext uri="{BB962C8B-B14F-4D97-AF65-F5344CB8AC3E}">
        <p14:creationId xmlns:p14="http://schemas.microsoft.com/office/powerpoint/2010/main" val="2231304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640080" y="365125"/>
            <a:ext cx="11044989" cy="489117"/>
          </a:xfrm>
          <a:prstGeom prst="rect">
            <a:avLst/>
          </a:prstGeom>
        </p:spPr>
        <p:txBody>
          <a:bodyPr vert="horz" lIns="91440" tIns="45720" rIns="91440" bIns="45720" rtlCol="0" anchor="ctr">
            <a:noAutofit/>
          </a:bodyPr>
          <a:lstStyle/>
          <a:p>
            <a:r>
              <a:rPr lang="en-US"/>
              <a:t>Click to edit Master title style</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85516" y="200798"/>
            <a:ext cx="1401684" cy="808428"/>
          </a:xfrm>
          <a:prstGeom prst="rect">
            <a:avLst/>
          </a:prstGeom>
        </p:spPr>
      </p:pic>
    </p:spTree>
    <p:extLst>
      <p:ext uri="{BB962C8B-B14F-4D97-AF65-F5344CB8AC3E}">
        <p14:creationId xmlns:p14="http://schemas.microsoft.com/office/powerpoint/2010/main" val="2989445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TextBox 5"/>
          <p:cNvSpPr txBox="1"/>
          <p:nvPr userDrawn="1"/>
        </p:nvSpPr>
        <p:spPr>
          <a:xfrm>
            <a:off x="10786686" y="6388156"/>
            <a:ext cx="1160895" cy="261610"/>
          </a:xfrm>
          <a:prstGeom prst="rect">
            <a:avLst/>
          </a:prstGeom>
          <a:noFill/>
        </p:spPr>
        <p:txBody>
          <a:bodyPr wrap="none" rtlCol="0">
            <a:spAutoFit/>
          </a:bodyPr>
          <a:lstStyle/>
          <a:p>
            <a:r>
              <a:rPr lang="en-US" sz="1100" dirty="0">
                <a:latin typeface="+mj-lt"/>
              </a:rPr>
              <a:t>DDN Confidential</a:t>
            </a:r>
          </a:p>
        </p:txBody>
      </p:sp>
      <p:sp>
        <p:nvSpPr>
          <p:cNvPr id="7" name="Title Placeholder 1"/>
          <p:cNvSpPr>
            <a:spLocks noGrp="1"/>
          </p:cNvSpPr>
          <p:nvPr>
            <p:ph type="title"/>
          </p:nvPr>
        </p:nvSpPr>
        <p:spPr>
          <a:xfrm>
            <a:off x="640080" y="365125"/>
            <a:ext cx="11044989" cy="489117"/>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9" name="TextBox 8"/>
          <p:cNvSpPr txBox="1"/>
          <p:nvPr userDrawn="1"/>
        </p:nvSpPr>
        <p:spPr>
          <a:xfrm>
            <a:off x="268851" y="6344555"/>
            <a:ext cx="3942202" cy="348813"/>
          </a:xfrm>
          <a:prstGeom prst="rect">
            <a:avLst/>
          </a:prstGeom>
          <a:noFill/>
        </p:spPr>
        <p:txBody>
          <a:bodyPr wrap="square" rtlCol="0">
            <a:spAutoFit/>
          </a:bodyPr>
          <a:lstStyle/>
          <a:p>
            <a:pPr algn="just">
              <a:lnSpc>
                <a:spcPts val="2000"/>
              </a:lnSpc>
            </a:pPr>
            <a:r>
              <a:rPr lang="en-US" sz="1600" b="0" dirty="0">
                <a:solidFill>
                  <a:srgbClr val="AB0000"/>
                </a:solidFill>
                <a:latin typeface="+mn-lt"/>
                <a:ea typeface="Franklin Gothic Heavy" charset="0"/>
                <a:cs typeface="Franklin Gothic Heavy" charset="0"/>
              </a:rPr>
              <a:t>DDN </a:t>
            </a:r>
            <a:r>
              <a:rPr lang="en-US" sz="1600" b="0" i="0" dirty="0">
                <a:solidFill>
                  <a:srgbClr val="AB0000"/>
                </a:solidFill>
                <a:latin typeface="+mn-lt"/>
                <a:ea typeface="Franklin Gothic Book" charset="0"/>
                <a:cs typeface="Franklin Gothic Book" charset="0"/>
              </a:rPr>
              <a:t>Storage | </a:t>
            </a:r>
            <a:r>
              <a:rPr lang="en-US" sz="1200" b="0" i="0" baseline="0" dirty="0">
                <a:solidFill>
                  <a:srgbClr val="AB0000"/>
                </a:solidFill>
                <a:latin typeface="+mn-lt"/>
                <a:ea typeface="Franklin Gothic Book" charset="0"/>
                <a:cs typeface="Franklin Gothic Book" charset="0"/>
              </a:rPr>
              <a:t> </a:t>
            </a:r>
            <a:r>
              <a:rPr lang="en-US" sz="1200" b="0" i="0" dirty="0">
                <a:solidFill>
                  <a:schemeClr val="tx1">
                    <a:lumMod val="95000"/>
                    <a:lumOff val="5000"/>
                  </a:schemeClr>
                </a:solidFill>
                <a:latin typeface="+mn-lt"/>
                <a:ea typeface="Franklin Gothic Book" charset="0"/>
                <a:cs typeface="Franklin Gothic Book" charset="0"/>
              </a:rPr>
              <a:t>©2018 </a:t>
            </a:r>
            <a:r>
              <a:rPr lang="en-US" sz="1200" b="0" i="0" baseline="0" dirty="0">
                <a:solidFill>
                  <a:schemeClr val="tx1">
                    <a:lumMod val="95000"/>
                    <a:lumOff val="5000"/>
                  </a:schemeClr>
                </a:solidFill>
                <a:latin typeface="+mn-lt"/>
                <a:ea typeface="Franklin Gothic Book" charset="0"/>
                <a:cs typeface="Franklin Gothic Book" charset="0"/>
              </a:rPr>
              <a:t>DataDirect Networks, Inc.</a:t>
            </a:r>
            <a:endParaRPr lang="en-US" sz="1600" b="0" i="0" dirty="0">
              <a:solidFill>
                <a:schemeClr val="tx1">
                  <a:lumMod val="95000"/>
                  <a:lumOff val="5000"/>
                </a:schemeClr>
              </a:solidFill>
              <a:latin typeface="+mn-lt"/>
              <a:ea typeface="Franklin Gothic Book" charset="0"/>
              <a:cs typeface="Franklin Gothic Book"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85516" y="200798"/>
            <a:ext cx="1401684" cy="808428"/>
          </a:xfrm>
          <a:prstGeom prst="rect">
            <a:avLst/>
          </a:prstGeom>
        </p:spPr>
      </p:pic>
    </p:spTree>
    <p:extLst>
      <p:ext uri="{BB962C8B-B14F-4D97-AF65-F5344CB8AC3E}">
        <p14:creationId xmlns:p14="http://schemas.microsoft.com/office/powerpoint/2010/main" val="3516433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Only">
    <p:bg>
      <p:bgPr>
        <a:solidFill>
          <a:srgbClr val="34D6CE"/>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40080" y="365125"/>
            <a:ext cx="11044989" cy="489117"/>
          </a:xfrm>
          <a:prstGeom prst="rect">
            <a:avLst/>
          </a:prstGeom>
        </p:spPr>
        <p:txBody>
          <a:bodyPr vert="horz" lIns="91440" tIns="45720" rIns="91440" bIns="45720" rtlCol="0" anchor="ctr">
            <a:noAutofit/>
          </a:bodyPr>
          <a:lstStyle>
            <a:lvl1pPr>
              <a:defRPr>
                <a:solidFill>
                  <a:schemeClr val="tx1"/>
                </a:solidFill>
              </a:defRPr>
            </a:lvl1pPr>
          </a:lstStyle>
          <a:p>
            <a:r>
              <a:rPr lang="en-US"/>
              <a:t>Click to edit Master title style</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85516" y="200798"/>
            <a:ext cx="1401684" cy="808427"/>
          </a:xfrm>
          <a:prstGeom prst="rect">
            <a:avLst/>
          </a:prstGeom>
        </p:spPr>
      </p:pic>
    </p:spTree>
    <p:extLst>
      <p:ext uri="{BB962C8B-B14F-4D97-AF65-F5344CB8AC3E}">
        <p14:creationId xmlns:p14="http://schemas.microsoft.com/office/powerpoint/2010/main" val="3083029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rgbClr val="34D6CE"/>
        </a:solidFill>
        <a:effectLst/>
      </p:bgPr>
    </p:bg>
    <p:spTree>
      <p:nvGrpSpPr>
        <p:cNvPr id="1" name=""/>
        <p:cNvGrpSpPr/>
        <p:nvPr/>
      </p:nvGrpSpPr>
      <p:grpSpPr>
        <a:xfrm>
          <a:off x="0" y="0"/>
          <a:ext cx="0" cy="0"/>
          <a:chOff x="0" y="0"/>
          <a:chExt cx="0" cy="0"/>
        </a:xfrm>
      </p:grpSpPr>
      <p:sp>
        <p:nvSpPr>
          <p:cNvPr id="9" name="Text Placeholder 15"/>
          <p:cNvSpPr>
            <a:spLocks noGrp="1"/>
          </p:cNvSpPr>
          <p:nvPr>
            <p:ph type="body" sz="quarter" idx="14"/>
          </p:nvPr>
        </p:nvSpPr>
        <p:spPr bwMode="gray">
          <a:xfrm>
            <a:off x="1882217" y="4289115"/>
            <a:ext cx="8454299" cy="292894"/>
          </a:xfrm>
          <a:prstGeom prst="rect">
            <a:avLst/>
          </a:prstGeom>
        </p:spPr>
        <p:txBody>
          <a:bodyPr anchor="ctr">
            <a:normAutofit/>
          </a:bodyPr>
          <a:lstStyle>
            <a:lvl1pPr marL="0" indent="0" algn="ctr">
              <a:buNone/>
              <a:defRPr sz="1800" b="0" baseline="0">
                <a:solidFill>
                  <a:schemeClr val="tx1"/>
                </a:solidFill>
                <a:latin typeface="Calibri Light" panose="020F0302020204030204" pitchFamily="34" charset="0"/>
                <a:cs typeface="Arial"/>
              </a:defRPr>
            </a:lvl1pPr>
          </a:lstStyle>
          <a:p>
            <a:pPr lvl="0"/>
            <a:r>
              <a:rPr lang="en-US"/>
              <a:t>Edit Master text styles</a:t>
            </a:r>
          </a:p>
        </p:txBody>
      </p:sp>
      <p:sp>
        <p:nvSpPr>
          <p:cNvPr id="10" name="Text Placeholder 12"/>
          <p:cNvSpPr>
            <a:spLocks noGrp="1"/>
          </p:cNvSpPr>
          <p:nvPr>
            <p:ph type="body" sz="quarter" idx="13" hasCustomPrompt="1"/>
          </p:nvPr>
        </p:nvSpPr>
        <p:spPr bwMode="gray">
          <a:xfrm>
            <a:off x="1877592" y="3659293"/>
            <a:ext cx="8458925" cy="543419"/>
          </a:xfrm>
          <a:prstGeom prst="rect">
            <a:avLst/>
          </a:prstGeom>
        </p:spPr>
        <p:txBody>
          <a:bodyPr anchor="ctr">
            <a:noAutofit/>
          </a:bodyPr>
          <a:lstStyle>
            <a:lvl1pPr marL="0" marR="0" indent="0" algn="ctr" defTabSz="457200" rtl="0" eaLnBrk="1" fontAlgn="auto" latinLnBrk="0" hangingPunct="1">
              <a:lnSpc>
                <a:spcPct val="100000"/>
              </a:lnSpc>
              <a:spcBef>
                <a:spcPts val="0"/>
              </a:spcBef>
              <a:spcAft>
                <a:spcPts val="0"/>
              </a:spcAft>
              <a:buClrTx/>
              <a:buSzTx/>
              <a:buFontTx/>
              <a:buNone/>
              <a:tabLst/>
              <a:defRPr sz="3200" b="1">
                <a:solidFill>
                  <a:schemeClr val="tx1"/>
                </a:solidFill>
                <a:latin typeface="Calibri" panose="020F0502020204030204" pitchFamily="34" charset="0"/>
                <a:cs typeface="Arial"/>
              </a:defRPr>
            </a:lvl1pPr>
          </a:lstStyle>
          <a:p>
            <a:pPr lvl="0"/>
            <a:r>
              <a:rPr lang="en-US" dirty="0"/>
              <a:t>Thank You!</a:t>
            </a:r>
          </a:p>
        </p:txBody>
      </p:sp>
      <p:sp>
        <p:nvSpPr>
          <p:cNvPr id="2" name="TextBox 1"/>
          <p:cNvSpPr txBox="1"/>
          <p:nvPr userDrawn="1"/>
        </p:nvSpPr>
        <p:spPr>
          <a:xfrm>
            <a:off x="11136326" y="6550223"/>
            <a:ext cx="1055674" cy="307777"/>
          </a:xfrm>
          <a:prstGeom prst="rect">
            <a:avLst/>
          </a:prstGeom>
          <a:noFill/>
        </p:spPr>
        <p:txBody>
          <a:bodyPr wrap="none" rtlCol="0">
            <a:spAutoFit/>
          </a:bodyPr>
          <a:lstStyle/>
          <a:p>
            <a:r>
              <a:rPr lang="en-US" sz="1400" dirty="0">
                <a:latin typeface="+mj-lt"/>
              </a:rPr>
              <a:t>Confidential</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5286" y="1639361"/>
            <a:ext cx="2301428" cy="1327359"/>
          </a:xfrm>
          <a:prstGeom prst="rect">
            <a:avLst/>
          </a:prstGeom>
        </p:spPr>
      </p:pic>
    </p:spTree>
    <p:extLst>
      <p:ext uri="{BB962C8B-B14F-4D97-AF65-F5344CB8AC3E}">
        <p14:creationId xmlns:p14="http://schemas.microsoft.com/office/powerpoint/2010/main" val="37505657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Section Slide">
    <p:bg>
      <p:bgPr>
        <a:solidFill>
          <a:srgbClr val="34D6CE"/>
        </a:solidFill>
        <a:effectLst/>
      </p:bgPr>
    </p:bg>
    <p:spTree>
      <p:nvGrpSpPr>
        <p:cNvPr id="1" name=""/>
        <p:cNvGrpSpPr/>
        <p:nvPr/>
      </p:nvGrpSpPr>
      <p:grpSpPr>
        <a:xfrm>
          <a:off x="0" y="0"/>
          <a:ext cx="0" cy="0"/>
          <a:chOff x="0" y="0"/>
          <a:chExt cx="0" cy="0"/>
        </a:xfrm>
      </p:grpSpPr>
      <p:sp>
        <p:nvSpPr>
          <p:cNvPr id="9" name="Text Placeholder 15"/>
          <p:cNvSpPr>
            <a:spLocks noGrp="1"/>
          </p:cNvSpPr>
          <p:nvPr>
            <p:ph type="body" sz="quarter" idx="14"/>
          </p:nvPr>
        </p:nvSpPr>
        <p:spPr bwMode="gray">
          <a:xfrm>
            <a:off x="1882217" y="4289115"/>
            <a:ext cx="8454299" cy="292894"/>
          </a:xfrm>
          <a:prstGeom prst="rect">
            <a:avLst/>
          </a:prstGeom>
        </p:spPr>
        <p:txBody>
          <a:bodyPr anchor="ctr">
            <a:normAutofit/>
          </a:bodyPr>
          <a:lstStyle>
            <a:lvl1pPr marL="0" indent="0" algn="ctr">
              <a:buNone/>
              <a:defRPr sz="1800" b="0" baseline="0">
                <a:solidFill>
                  <a:schemeClr val="tx1"/>
                </a:solidFill>
                <a:latin typeface="Calibri Light" panose="020F0302020204030204" pitchFamily="34" charset="0"/>
                <a:cs typeface="Arial"/>
              </a:defRPr>
            </a:lvl1pPr>
          </a:lstStyle>
          <a:p>
            <a:pPr lvl="0"/>
            <a:r>
              <a:rPr lang="en-US"/>
              <a:t>Edit Master text styles</a:t>
            </a:r>
          </a:p>
        </p:txBody>
      </p:sp>
      <p:sp>
        <p:nvSpPr>
          <p:cNvPr id="10" name="Text Placeholder 12"/>
          <p:cNvSpPr>
            <a:spLocks noGrp="1"/>
          </p:cNvSpPr>
          <p:nvPr>
            <p:ph type="body" sz="quarter" idx="13" hasCustomPrompt="1"/>
          </p:nvPr>
        </p:nvSpPr>
        <p:spPr bwMode="gray">
          <a:xfrm>
            <a:off x="1877592" y="3659293"/>
            <a:ext cx="8458925" cy="543419"/>
          </a:xfrm>
          <a:prstGeom prst="rect">
            <a:avLst/>
          </a:prstGeom>
        </p:spPr>
        <p:txBody>
          <a:bodyPr anchor="ctr">
            <a:noAutofit/>
          </a:bodyPr>
          <a:lstStyle>
            <a:lvl1pPr marL="0" marR="0" indent="0" algn="ctr" defTabSz="457200" rtl="0" eaLnBrk="1" fontAlgn="auto" latinLnBrk="0" hangingPunct="1">
              <a:lnSpc>
                <a:spcPct val="100000"/>
              </a:lnSpc>
              <a:spcBef>
                <a:spcPts val="0"/>
              </a:spcBef>
              <a:spcAft>
                <a:spcPts val="0"/>
              </a:spcAft>
              <a:buClrTx/>
              <a:buSzTx/>
              <a:buFontTx/>
              <a:buNone/>
              <a:tabLst/>
              <a:defRPr sz="3200" b="1">
                <a:solidFill>
                  <a:schemeClr val="tx1"/>
                </a:solidFill>
                <a:latin typeface="Calibri" panose="020F0502020204030204" pitchFamily="34" charset="0"/>
                <a:cs typeface="Arial"/>
              </a:defRPr>
            </a:lvl1pPr>
          </a:lstStyle>
          <a:p>
            <a:pPr lvl="0"/>
            <a:r>
              <a:rPr lang="en-US" dirty="0"/>
              <a:t>Thank You!</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5286" y="1639361"/>
            <a:ext cx="2301428" cy="1327359"/>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06564" y="5432213"/>
            <a:ext cx="1378871" cy="948992"/>
          </a:xfrm>
          <a:prstGeom prst="rect">
            <a:avLst/>
          </a:prstGeom>
        </p:spPr>
      </p:pic>
    </p:spTree>
    <p:extLst>
      <p:ext uri="{BB962C8B-B14F-4D97-AF65-F5344CB8AC3E}">
        <p14:creationId xmlns:p14="http://schemas.microsoft.com/office/powerpoint/2010/main" val="7096980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8066378"/>
      </p:ext>
    </p:extLst>
  </p:cSld>
  <p:clrMap bg1="lt1" tx1="dk1" bg2="lt2" tx2="dk2" accent1="accent1" accent2="accent2" accent3="accent3" accent4="accent4" accent5="accent5" accent6="accent6" hlink="hlink" folHlink="folHlink"/>
  <p:sldLayoutIdLst>
    <p:sldLayoutId id="2147483660" r:id="rId1"/>
    <p:sldLayoutId id="2147483669" r:id="rId2"/>
    <p:sldLayoutId id="2147483650" r:id="rId3"/>
    <p:sldLayoutId id="2147483652" r:id="rId4"/>
    <p:sldLayoutId id="2147483655" r:id="rId5"/>
    <p:sldLayoutId id="2147483666" r:id="rId6"/>
    <p:sldLayoutId id="2147483667" r:id="rId7"/>
    <p:sldLayoutId id="2147483668" r:id="rId8"/>
    <p:sldLayoutId id="2147483670" r:id="rId9"/>
    <p:sldLayoutId id="2147483671" r:id="rId10"/>
  </p:sldLayoutIdLst>
  <p:txStyles>
    <p:titleStyle>
      <a:lvl1pPr algn="l" defTabSz="914400" rtl="0" eaLnBrk="1" latinLnBrk="0" hangingPunct="1">
        <a:lnSpc>
          <a:spcPct val="90000"/>
        </a:lnSpc>
        <a:spcBef>
          <a:spcPct val="0"/>
        </a:spcBef>
        <a:buNone/>
        <a:defRPr sz="3200" kern="1200">
          <a:solidFill>
            <a:schemeClr val="tx1"/>
          </a:solidFill>
          <a:latin typeface="Calibri" panose="020F0502020204030204" pitchFamily="34" charset="0"/>
          <a:ea typeface="+mj-ea"/>
          <a:cs typeface="+mj-cs"/>
        </a:defRPr>
      </a:lvl1pPr>
    </p:titleStyle>
    <p:bodyStyle>
      <a:lvl1pPr marL="342900" marR="0" indent="-342900"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800" kern="1200">
          <a:solidFill>
            <a:schemeClr val="tx1"/>
          </a:solidFill>
          <a:latin typeface="Calibri" panose="020F0502020204030204" pitchFamily="34" charset="0"/>
          <a:ea typeface="+mn-ea"/>
          <a:cs typeface="+mn-cs"/>
        </a:defRPr>
      </a:lvl1pPr>
      <a:lvl2pPr marL="512763" marR="0" indent="-169863"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400" kern="1200">
          <a:solidFill>
            <a:schemeClr val="tx1"/>
          </a:solidFill>
          <a:latin typeface="+mn-lt"/>
          <a:ea typeface="+mn-ea"/>
          <a:cs typeface="+mn-cs"/>
        </a:defRPr>
      </a:lvl2pPr>
      <a:lvl3pPr marL="687388" marR="0" indent="-174625" algn="l" defTabSz="457200" rtl="0" eaLnBrk="1" fontAlgn="base" latinLnBrk="0" hangingPunct="1">
        <a:lnSpc>
          <a:spcPct val="100000"/>
        </a:lnSpc>
        <a:spcBef>
          <a:spcPct val="20000"/>
        </a:spcBef>
        <a:spcAft>
          <a:spcPct val="0"/>
        </a:spcAft>
        <a:buClr>
          <a:srgbClr val="A20101"/>
        </a:buClr>
        <a:buSzPct val="100000"/>
        <a:buFont typeface="Courier New" panose="02070309020205020404" pitchFamily="49" charset="0"/>
        <a:buChar char="o"/>
        <a:tabLst/>
        <a:defRPr sz="2000" kern="1200">
          <a:solidFill>
            <a:schemeClr val="tx1"/>
          </a:solidFill>
          <a:latin typeface="+mn-lt"/>
          <a:ea typeface="+mn-ea"/>
          <a:cs typeface="+mn-cs"/>
        </a:defRPr>
      </a:lvl3pPr>
      <a:lvl4pPr marL="855663" marR="0" indent="-16827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4pPr>
      <a:lvl5pPr marL="1030288" marR="0" indent="-17462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hyperlink" Target="https://lwn.net/Articles/1024402/" TargetMode="Externa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2217" y="3659293"/>
            <a:ext cx="8458925" cy="543419"/>
          </a:xfrm>
        </p:spPr>
        <p:txBody>
          <a:bodyPr/>
          <a:lstStyle/>
          <a:p>
            <a:r>
              <a:rPr lang="en-US" altLang="zh-CN" dirty="0"/>
              <a:t>Lustre Writeback Caching:</a:t>
            </a:r>
          </a:p>
          <a:p>
            <a:r>
              <a:rPr lang="en-US" altLang="zh-CN" dirty="0"/>
              <a:t>Design and implementation</a:t>
            </a:r>
            <a:endParaRPr lang="en-US" dirty="0"/>
          </a:p>
        </p:txBody>
      </p:sp>
      <p:sp>
        <p:nvSpPr>
          <p:cNvPr id="2" name="Text Placeholder 8">
            <a:extLst>
              <a:ext uri="{FF2B5EF4-FFF2-40B4-BE49-F238E27FC236}">
                <a16:creationId xmlns:a16="http://schemas.microsoft.com/office/drawing/2014/main" id="{AC753160-F42E-C08B-0C32-952505B66047}"/>
              </a:ext>
            </a:extLst>
          </p:cNvPr>
          <p:cNvSpPr>
            <a:spLocks noGrp="1"/>
          </p:cNvSpPr>
          <p:nvPr>
            <p:ph type="body" sz="quarter" idx="14"/>
          </p:nvPr>
        </p:nvSpPr>
        <p:spPr>
          <a:xfrm>
            <a:off x="1882217" y="4289115"/>
            <a:ext cx="8454299" cy="983276"/>
          </a:xfrm>
        </p:spPr>
        <p:txBody>
          <a:bodyPr>
            <a:normAutofit/>
          </a:bodyPr>
          <a:lstStyle/>
          <a:p>
            <a:r>
              <a:rPr lang="en-US" dirty="0"/>
              <a:t>Yingjin Qian, Oleg </a:t>
            </a:r>
            <a:r>
              <a:rPr lang="en-US" dirty="0" err="1"/>
              <a:t>Drokin</a:t>
            </a:r>
            <a:r>
              <a:rPr lang="en-US" dirty="0"/>
              <a:t>, Marc-Andre </a:t>
            </a:r>
            <a:r>
              <a:rPr lang="en-US" dirty="0" err="1"/>
              <a:t>Vef</a:t>
            </a:r>
            <a:r>
              <a:rPr lang="en-US" dirty="0"/>
              <a:t> </a:t>
            </a:r>
          </a:p>
          <a:p>
            <a:r>
              <a:rPr lang="en-US" dirty="0"/>
              <a:t> March 2026</a:t>
            </a:r>
          </a:p>
        </p:txBody>
      </p:sp>
    </p:spTree>
    <p:extLst>
      <p:ext uri="{BB962C8B-B14F-4D97-AF65-F5344CB8AC3E}">
        <p14:creationId xmlns:p14="http://schemas.microsoft.com/office/powerpoint/2010/main" val="3005986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8C9B393-31D9-7D95-7A21-DD5B9BF7DFF7}"/>
              </a:ext>
            </a:extLst>
          </p:cNvPr>
          <p:cNvSpPr>
            <a:spLocks noGrp="1"/>
          </p:cNvSpPr>
          <p:nvPr>
            <p:ph type="title"/>
          </p:nvPr>
        </p:nvSpPr>
        <p:spPr/>
        <p:txBody>
          <a:bodyPr/>
          <a:lstStyle/>
          <a:p>
            <a:r>
              <a:rPr kumimoji="1" lang="en-US" altLang="zh-CN" dirty="0" err="1"/>
              <a:t>MetaWBC</a:t>
            </a:r>
            <a:endParaRPr kumimoji="1" lang="zh-CN" altLang="en-US" dirty="0"/>
          </a:p>
        </p:txBody>
      </p:sp>
      <p:sp>
        <p:nvSpPr>
          <p:cNvPr id="4" name="Content Placeholder 6">
            <a:extLst>
              <a:ext uri="{FF2B5EF4-FFF2-40B4-BE49-F238E27FC236}">
                <a16:creationId xmlns:a16="http://schemas.microsoft.com/office/drawing/2014/main" id="{39B31FC2-5D30-E345-2ED4-255465173800}"/>
              </a:ext>
            </a:extLst>
          </p:cNvPr>
          <p:cNvSpPr>
            <a:spLocks noGrp="1"/>
          </p:cNvSpPr>
          <p:nvPr>
            <p:ph type="body" sz="quarter" idx="10"/>
          </p:nvPr>
        </p:nvSpPr>
        <p:spPr/>
        <p:txBody>
          <a:bodyPr/>
          <a:lstStyle/>
          <a:p>
            <a:pPr marL="0" indent="0">
              <a:buNone/>
            </a:pPr>
            <a:r>
              <a:rPr lang="en-DE" dirty="0">
                <a:solidFill>
                  <a:srgbClr val="2E5597"/>
                </a:solidFill>
              </a:rPr>
              <a:t>MemFS key points:</a:t>
            </a:r>
          </a:p>
          <a:p>
            <a:r>
              <a:rPr lang="en-DE" dirty="0"/>
              <a:t>Developed for MetaWBC with design and implementation similar to </a:t>
            </a:r>
            <a:r>
              <a:rPr lang="en-DE" sz="2000" dirty="0">
                <a:latin typeface="Menlo" panose="020B0609030804020204" pitchFamily="49" charset="0"/>
                <a:ea typeface="Menlo" panose="020B0609030804020204" pitchFamily="49" charset="0"/>
                <a:cs typeface="Menlo" panose="020B0609030804020204" pitchFamily="49" charset="0"/>
              </a:rPr>
              <a:t>tmpfs</a:t>
            </a:r>
          </a:p>
          <a:p>
            <a:r>
              <a:rPr lang="en-DE" dirty="0"/>
              <a:t>Hooks into Linux VFS for memory pressure/flushing</a:t>
            </a:r>
          </a:p>
          <a:p>
            <a:r>
              <a:rPr lang="en-DE" dirty="0"/>
              <a:t>Offers support to persist data and metadata to the backend DFS</a:t>
            </a:r>
          </a:p>
        </p:txBody>
      </p:sp>
      <p:pic>
        <p:nvPicPr>
          <p:cNvPr id="5" name="Picture 24" descr="A picture containing text, clock, watch&#10;&#10;Description automatically generated">
            <a:extLst>
              <a:ext uri="{FF2B5EF4-FFF2-40B4-BE49-F238E27FC236}">
                <a16:creationId xmlns:a16="http://schemas.microsoft.com/office/drawing/2014/main" id="{8FE406D7-A6A7-AAFE-05E3-1D52ED0409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3083" y="2865822"/>
            <a:ext cx="7305833" cy="3123271"/>
          </a:xfrm>
          <a:prstGeom prst="rect">
            <a:avLst/>
          </a:prstGeom>
        </p:spPr>
      </p:pic>
      <p:sp>
        <p:nvSpPr>
          <p:cNvPr id="6" name="TextBox 9">
            <a:extLst>
              <a:ext uri="{FF2B5EF4-FFF2-40B4-BE49-F238E27FC236}">
                <a16:creationId xmlns:a16="http://schemas.microsoft.com/office/drawing/2014/main" id="{B484B0A7-A266-5351-6AF3-0753C5814193}"/>
              </a:ext>
            </a:extLst>
          </p:cNvPr>
          <p:cNvSpPr txBox="1"/>
          <p:nvPr/>
        </p:nvSpPr>
        <p:spPr>
          <a:xfrm>
            <a:off x="3035259" y="6055073"/>
            <a:ext cx="6118489" cy="400110"/>
          </a:xfrm>
          <a:prstGeom prst="rect">
            <a:avLst/>
          </a:prstGeom>
          <a:noFill/>
        </p:spPr>
        <p:txBody>
          <a:bodyPr wrap="square" rtlCol="0">
            <a:spAutoFit/>
          </a:bodyPr>
          <a:lstStyle/>
          <a:p>
            <a:pPr algn="ctr"/>
            <a:r>
              <a:rPr lang="en-DE" sz="2000" dirty="0"/>
              <a:t>Visible namespace for MetaWBC cached in MemFS</a:t>
            </a:r>
          </a:p>
        </p:txBody>
      </p:sp>
    </p:spTree>
    <p:extLst>
      <p:ext uri="{BB962C8B-B14F-4D97-AF65-F5344CB8AC3E}">
        <p14:creationId xmlns:p14="http://schemas.microsoft.com/office/powerpoint/2010/main" val="3208017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F22D145-DD78-D34E-8F36-D9F86C978C22}"/>
              </a:ext>
            </a:extLst>
          </p:cNvPr>
          <p:cNvSpPr>
            <a:spLocks noGrp="1"/>
          </p:cNvSpPr>
          <p:nvPr>
            <p:ph type="title"/>
          </p:nvPr>
        </p:nvSpPr>
        <p:spPr/>
        <p:txBody>
          <a:bodyPr/>
          <a:lstStyle/>
          <a:p>
            <a:r>
              <a:rPr kumimoji="1" lang="en-US" altLang="zh-CN" dirty="0"/>
              <a:t>File State Machine for Lustre WBC </a:t>
            </a:r>
            <a:endParaRPr kumimoji="1" lang="zh-CN" altLang="en-US" dirty="0"/>
          </a:p>
        </p:txBody>
      </p:sp>
      <p:sp>
        <p:nvSpPr>
          <p:cNvPr id="3" name="文本占位符 2">
            <a:extLst>
              <a:ext uri="{FF2B5EF4-FFF2-40B4-BE49-F238E27FC236}">
                <a16:creationId xmlns:a16="http://schemas.microsoft.com/office/drawing/2014/main" id="{EF3A8701-A465-2B45-9571-2024934BCF76}"/>
              </a:ext>
            </a:extLst>
          </p:cNvPr>
          <p:cNvSpPr>
            <a:spLocks noGrp="1"/>
          </p:cNvSpPr>
          <p:nvPr>
            <p:ph type="body" sz="quarter" idx="10"/>
          </p:nvPr>
        </p:nvSpPr>
        <p:spPr/>
        <p:txBody>
          <a:bodyPr/>
          <a:lstStyle/>
          <a:p>
            <a:r>
              <a:rPr kumimoji="1" lang="en-US" altLang="zh-CN" dirty="0"/>
              <a:t>Define different states of a file, take proper action accordingly:</a:t>
            </a:r>
          </a:p>
          <a:p>
            <a:pPr lvl="1"/>
            <a:r>
              <a:rPr kumimoji="1" lang="en-US" altLang="zh-CN" b="1" dirty="0"/>
              <a:t>Root(R)</a:t>
            </a:r>
            <a:r>
              <a:rPr kumimoji="1" lang="en-US" altLang="zh-CN" dirty="0"/>
              <a:t>: It is the directory holding the root WBC EX lock. </a:t>
            </a:r>
          </a:p>
          <a:p>
            <a:pPr lvl="1"/>
            <a:r>
              <a:rPr kumimoji="1" lang="en-US" altLang="zh-CN" b="1" dirty="0"/>
              <a:t>Protected(P): </a:t>
            </a:r>
            <a:r>
              <a:rPr kumimoji="1" lang="en-US" altLang="zh-CN" dirty="0"/>
              <a:t>indicates that the file is directly or indirectly protected by an EX WBC lock. </a:t>
            </a:r>
          </a:p>
          <a:p>
            <a:pPr lvl="1"/>
            <a:r>
              <a:rPr kumimoji="1" lang="en-US" altLang="zh-CN" b="1" dirty="0"/>
              <a:t>Flushed(F): </a:t>
            </a:r>
            <a:r>
              <a:rPr kumimoji="1" lang="en-US" altLang="zh-CN" dirty="0"/>
              <a:t>The file metadata has been flushed back to the server (main Lustre file system);</a:t>
            </a:r>
          </a:p>
          <a:p>
            <a:pPr lvl="1"/>
            <a:r>
              <a:rPr kumimoji="1" lang="en-US" altLang="zh-CN" b="1" dirty="0">
                <a:solidFill>
                  <a:srgbClr val="FF0000"/>
                </a:solidFill>
              </a:rPr>
              <a:t>Complete(C): </a:t>
            </a:r>
            <a:r>
              <a:rPr kumimoji="1" lang="en-US" altLang="zh-CN" dirty="0"/>
              <a:t>The file is marked with P flag and protected by a root WBC EX lock. Under this state, all its children dentries are completely cached in embedded MemFS. The result of readdir() or lookup() can be obtained directly from embedded MemFS and all file operations can be executed locally in MemFS. If a file is not marked with C flag,  the create/unlink/readdir/lookup operations within this directory need to be synchronized to the server (main Lustre file system);</a:t>
            </a:r>
          </a:p>
          <a:p>
            <a:pPr lvl="1"/>
            <a:r>
              <a:rPr lang="en-DE" altLang="zh-CN" b="1"/>
              <a:t>Assimilated (A): </a:t>
            </a:r>
            <a:r>
              <a:rPr kumimoji="1" lang="en-US" altLang="zh-CN" dirty="0"/>
              <a:t>mainly used for regular files, indicating that the page cache of the file has wholly assimilated and committed from embedded MemFS into the main file system. The life cycle of these pages is now managed by the main file system not the embedded MemFS. These pages are no longer pinned in MemFS,  changed from </a:t>
            </a:r>
            <a:r>
              <a:rPr kumimoji="1" lang="en-US" altLang="zh-CN" dirty="0" err="1"/>
              <a:t>unevictable</a:t>
            </a:r>
            <a:r>
              <a:rPr kumimoji="1" lang="en-US" altLang="zh-CN" dirty="0"/>
              <a:t> to reclaimable.</a:t>
            </a:r>
          </a:p>
          <a:p>
            <a:pPr lvl="1"/>
            <a:r>
              <a:rPr kumimoji="1" lang="en-US" altLang="zh-CN" b="1" i="1" dirty="0"/>
              <a:t>None(N): </a:t>
            </a:r>
            <a:r>
              <a:rPr kumimoji="1" lang="en-US" altLang="zh-CN" dirty="0"/>
              <a:t>The file is not or no longer charged by embedded MemFS. The main file system is now responsible for the manage of its life cycle.</a:t>
            </a:r>
          </a:p>
          <a:p>
            <a:pPr lvl="1"/>
            <a:endParaRPr kumimoji="1" lang="zh-CN" altLang="en-US" dirty="0"/>
          </a:p>
        </p:txBody>
      </p:sp>
    </p:spTree>
    <p:extLst>
      <p:ext uri="{BB962C8B-B14F-4D97-AF65-F5344CB8AC3E}">
        <p14:creationId xmlns:p14="http://schemas.microsoft.com/office/powerpoint/2010/main" val="1322060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A7EBD4-4E4D-FC4C-8B0E-560804FA85F7}"/>
              </a:ext>
            </a:extLst>
          </p:cNvPr>
          <p:cNvSpPr>
            <a:spLocks noGrp="1"/>
          </p:cNvSpPr>
          <p:nvPr>
            <p:ph type="title"/>
          </p:nvPr>
        </p:nvSpPr>
        <p:spPr/>
        <p:txBody>
          <a:bodyPr/>
          <a:lstStyle/>
          <a:p>
            <a:r>
              <a:rPr kumimoji="1" lang="en-US" altLang="zh-CN" i="1" dirty="0"/>
              <a:t>sync</a:t>
            </a:r>
            <a:r>
              <a:rPr kumimoji="1" lang="en-US" altLang="zh-CN" dirty="0"/>
              <a:t> &amp; </a:t>
            </a:r>
            <a:r>
              <a:rPr kumimoji="1" lang="en-US" altLang="zh-CN" i="1" dirty="0"/>
              <a:t>fsync </a:t>
            </a:r>
            <a:r>
              <a:rPr kumimoji="1" lang="en-US" altLang="zh-CN" dirty="0"/>
              <a:t>operations - Persistence</a:t>
            </a:r>
            <a:endParaRPr kumimoji="1" lang="zh-CN" altLang="en-US" dirty="0"/>
          </a:p>
        </p:txBody>
      </p:sp>
      <p:sp>
        <p:nvSpPr>
          <p:cNvPr id="3" name="文本占位符 2">
            <a:extLst>
              <a:ext uri="{FF2B5EF4-FFF2-40B4-BE49-F238E27FC236}">
                <a16:creationId xmlns:a16="http://schemas.microsoft.com/office/drawing/2014/main" id="{8952EC12-AF4C-DE46-BC2D-9FEC14EDD1C7}"/>
              </a:ext>
            </a:extLst>
          </p:cNvPr>
          <p:cNvSpPr>
            <a:spLocks noGrp="1"/>
          </p:cNvSpPr>
          <p:nvPr>
            <p:ph type="body" sz="quarter" idx="10"/>
          </p:nvPr>
        </p:nvSpPr>
        <p:spPr>
          <a:xfrm>
            <a:off x="640080" y="1280160"/>
            <a:ext cx="7560946" cy="4776788"/>
          </a:xfrm>
        </p:spPr>
        <p:txBody>
          <a:bodyPr/>
          <a:lstStyle/>
          <a:p>
            <a:r>
              <a:rPr kumimoji="1" lang="en-US" altLang="zh-CN" i="1" dirty="0"/>
              <a:t>sync</a:t>
            </a:r>
            <a:r>
              <a:rPr kumimoji="1" lang="en-US" altLang="zh-CN" dirty="0"/>
              <a:t> and </a:t>
            </a:r>
            <a:r>
              <a:rPr kumimoji="1" lang="en-US" altLang="zh-CN" i="1" dirty="0"/>
              <a:t>fsync</a:t>
            </a:r>
            <a:r>
              <a:rPr kumimoji="1" lang="en-US" altLang="zh-CN" dirty="0"/>
              <a:t> operation:</a:t>
            </a:r>
          </a:p>
          <a:p>
            <a:pPr lvl="1"/>
            <a:r>
              <a:rPr lang="en-US" altLang="zh-CN" dirty="0"/>
              <a:t>An fsync on a file or directory must ensure that all changes to that file or directory, at the time fsync was called, are flushed to the persistent storage.</a:t>
            </a:r>
          </a:p>
          <a:p>
            <a:pPr lvl="1"/>
            <a:r>
              <a:rPr lang="zh-CN" altLang="zh-CN" dirty="0"/>
              <a:t> </a:t>
            </a:r>
            <a:endParaRPr lang="en-US" altLang="zh-CN" dirty="0"/>
          </a:p>
          <a:p>
            <a:pPr lvl="1"/>
            <a:r>
              <a:rPr lang="en-US" altLang="zh-CN" dirty="0"/>
              <a:t>As the subtree is cached within client-side MemFS, may not be flushed and inconsistent with the subtree on the server. </a:t>
            </a:r>
          </a:p>
          <a:p>
            <a:pPr lvl="1"/>
            <a:endParaRPr lang="en-US" altLang="zh-CN" dirty="0"/>
          </a:p>
          <a:p>
            <a:pPr lvl="1"/>
            <a:r>
              <a:rPr lang="en-US" altLang="zh-CN" dirty="0"/>
              <a:t>To ensure the file and directory entry is durably stored in the persistent storage on MDS, it must ensure all its ancestral directory must be flushed as well when fsync was called. </a:t>
            </a:r>
          </a:p>
          <a:p>
            <a:pPr lvl="1"/>
            <a:endParaRPr lang="en-US" altLang="zh-CN" dirty="0"/>
          </a:p>
          <a:p>
            <a:pPr lvl="1"/>
            <a:r>
              <a:rPr lang="en-US" altLang="zh-CN" dirty="0"/>
              <a:t>To achieve this goal, MemFS needs to reverse backtracking to its first ancestral directory that is synchronized to the server. And then synchronize from this ancestral directory to the node called fsync() in top-down order.</a:t>
            </a:r>
            <a:endParaRPr lang="zh-CN" altLang="zh-CN" dirty="0"/>
          </a:p>
          <a:p>
            <a:pPr lvl="1"/>
            <a:endParaRPr kumimoji="1" lang="en-US" altLang="zh-CN" dirty="0"/>
          </a:p>
          <a:p>
            <a:pPr marL="342900" lvl="1" indent="0">
              <a:buNone/>
            </a:pPr>
            <a:endParaRPr kumimoji="1" lang="zh-CN" altLang="en-US" dirty="0"/>
          </a:p>
        </p:txBody>
      </p:sp>
      <p:pic>
        <p:nvPicPr>
          <p:cNvPr id="4" name="图片 3">
            <a:extLst>
              <a:ext uri="{FF2B5EF4-FFF2-40B4-BE49-F238E27FC236}">
                <a16:creationId xmlns:a16="http://schemas.microsoft.com/office/drawing/2014/main" id="{B3EC2505-B513-E94F-B218-DA6835453C5A}"/>
              </a:ext>
            </a:extLst>
          </p:cNvPr>
          <p:cNvPicPr/>
          <p:nvPr/>
        </p:nvPicPr>
        <p:blipFill>
          <a:blip r:embed="rId2"/>
          <a:stretch>
            <a:fillRect/>
          </a:stretch>
        </p:blipFill>
        <p:spPr>
          <a:xfrm>
            <a:off x="8201026" y="1237297"/>
            <a:ext cx="3753802" cy="2691766"/>
          </a:xfrm>
          <a:prstGeom prst="rect">
            <a:avLst/>
          </a:prstGeom>
        </p:spPr>
      </p:pic>
    </p:spTree>
    <p:extLst>
      <p:ext uri="{BB962C8B-B14F-4D97-AF65-F5344CB8AC3E}">
        <p14:creationId xmlns:p14="http://schemas.microsoft.com/office/powerpoint/2010/main" val="3039239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5E5C40-E2FB-1766-0722-D6028B121364}"/>
              </a:ext>
            </a:extLst>
          </p:cNvPr>
          <p:cNvSpPr>
            <a:spLocks noGrp="1"/>
          </p:cNvSpPr>
          <p:nvPr>
            <p:ph type="title"/>
          </p:nvPr>
        </p:nvSpPr>
        <p:spPr/>
        <p:txBody>
          <a:bodyPr/>
          <a:lstStyle/>
          <a:p>
            <a:r>
              <a:rPr kumimoji="1" lang="en-US" altLang="zh-CN" dirty="0" err="1"/>
              <a:t>MetaWBC</a:t>
            </a:r>
            <a:r>
              <a:rPr kumimoji="1" lang="en-US" altLang="zh-CN" dirty="0"/>
              <a:t> cache state machine</a:t>
            </a:r>
            <a:endParaRPr kumimoji="1" lang="zh-CN" altLang="en-US" dirty="0"/>
          </a:p>
        </p:txBody>
      </p:sp>
      <p:sp>
        <p:nvSpPr>
          <p:cNvPr id="3" name="文本占位符 2">
            <a:extLst>
              <a:ext uri="{FF2B5EF4-FFF2-40B4-BE49-F238E27FC236}">
                <a16:creationId xmlns:a16="http://schemas.microsoft.com/office/drawing/2014/main" id="{7BF42DE1-1218-46B4-3E6F-82717FC8A1FE}"/>
              </a:ext>
            </a:extLst>
          </p:cNvPr>
          <p:cNvSpPr>
            <a:spLocks noGrp="1"/>
          </p:cNvSpPr>
          <p:nvPr>
            <p:ph type="body" sz="quarter" idx="10"/>
          </p:nvPr>
        </p:nvSpPr>
        <p:spPr>
          <a:xfrm>
            <a:off x="640080" y="1098055"/>
            <a:ext cx="10972800" cy="2330945"/>
          </a:xfrm>
        </p:spPr>
        <p:txBody>
          <a:bodyPr/>
          <a:lstStyle/>
          <a:p>
            <a:r>
              <a:rPr lang="en-DE" altLang="zh-CN"/>
              <a:t>MetaWBC assigns caching state flags to inodes</a:t>
            </a:r>
          </a:p>
          <a:p>
            <a:pPr lvl="1"/>
            <a:r>
              <a:rPr lang="en-DE" altLang="zh-CN" b="1"/>
              <a:t>Root (R): </a:t>
            </a:r>
            <a:r>
              <a:rPr lang="en-DE" altLang="zh-CN"/>
              <a:t>Cached subtree root and holder of EX lock</a:t>
            </a:r>
          </a:p>
          <a:p>
            <a:pPr lvl="1"/>
            <a:r>
              <a:rPr lang="en-DE" altLang="zh-CN" b="1"/>
              <a:t>Protected (P): </a:t>
            </a:r>
            <a:r>
              <a:rPr lang="en-DE" altLang="zh-CN"/>
              <a:t>Directly or indirectly protected by EX DLM lock</a:t>
            </a:r>
          </a:p>
          <a:p>
            <a:pPr lvl="1"/>
            <a:r>
              <a:rPr lang="en-DE" altLang="zh-CN" b="1"/>
              <a:t>Flushed (F): </a:t>
            </a:r>
            <a:r>
              <a:rPr lang="en-DE" altLang="zh-CN"/>
              <a:t>Metadata has been flushed</a:t>
            </a:r>
          </a:p>
          <a:p>
            <a:pPr lvl="1"/>
            <a:r>
              <a:rPr lang="en-DE" altLang="zh-CN" b="1"/>
              <a:t>Complete (C): </a:t>
            </a:r>
            <a:r>
              <a:rPr lang="en-DE" altLang="zh-CN"/>
              <a:t>Directory flag indicating entire subtree is cached</a:t>
            </a:r>
          </a:p>
          <a:p>
            <a:pPr lvl="1"/>
            <a:r>
              <a:rPr lang="en-DE" altLang="zh-CN" b="1"/>
              <a:t>Assimilated (A): </a:t>
            </a:r>
            <a:r>
              <a:rPr lang="en-DE" altLang="zh-CN"/>
              <a:t>Regular file flag indicating cached file pages have been flushed</a:t>
            </a:r>
          </a:p>
          <a:p>
            <a:pPr lvl="1"/>
            <a:r>
              <a:rPr lang="en-DE" altLang="zh-CN" b="1"/>
              <a:t>None (N): </a:t>
            </a:r>
            <a:r>
              <a:rPr lang="en-DE" altLang="zh-CN"/>
              <a:t>Not managed by MemFS</a:t>
            </a:r>
          </a:p>
          <a:p>
            <a:endParaRPr kumimoji="1" lang="zh-CN" altLang="en-US" dirty="0"/>
          </a:p>
        </p:txBody>
      </p:sp>
      <p:pic>
        <p:nvPicPr>
          <p:cNvPr id="4" name="Picture 15" descr="Diagram&#10;&#10;Description automatically generated">
            <a:extLst>
              <a:ext uri="{FF2B5EF4-FFF2-40B4-BE49-F238E27FC236}">
                <a16:creationId xmlns:a16="http://schemas.microsoft.com/office/drawing/2014/main" id="{A03B4BCD-1104-BE1D-D2A3-EE6ABAFEE4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7305" y="3136827"/>
            <a:ext cx="6687346" cy="2786394"/>
          </a:xfrm>
          <a:prstGeom prst="rect">
            <a:avLst/>
          </a:prstGeom>
        </p:spPr>
      </p:pic>
      <p:sp>
        <p:nvSpPr>
          <p:cNvPr id="5" name="TextBox 9">
            <a:extLst>
              <a:ext uri="{FF2B5EF4-FFF2-40B4-BE49-F238E27FC236}">
                <a16:creationId xmlns:a16="http://schemas.microsoft.com/office/drawing/2014/main" id="{714AA794-CF8C-E37D-1F5C-773DBF0C28D4}"/>
              </a:ext>
            </a:extLst>
          </p:cNvPr>
          <p:cNvSpPr txBox="1"/>
          <p:nvPr/>
        </p:nvSpPr>
        <p:spPr>
          <a:xfrm>
            <a:off x="919872" y="4894373"/>
            <a:ext cx="4201826" cy="1323439"/>
          </a:xfrm>
          <a:prstGeom prst="rect">
            <a:avLst/>
          </a:prstGeom>
          <a:noFill/>
        </p:spPr>
        <p:txBody>
          <a:bodyPr wrap="square" rtlCol="0">
            <a:spAutoFit/>
          </a:bodyPr>
          <a:lstStyle/>
          <a:p>
            <a:pPr marL="457200" indent="-457200">
              <a:buFont typeface="+mj-lt"/>
              <a:buAutoNum type="arabicPeriod"/>
            </a:pPr>
            <a:r>
              <a:rPr lang="en-US" sz="2000" dirty="0">
                <a:solidFill>
                  <a:schemeClr val="tx1">
                    <a:lumMod val="85000"/>
                    <a:lumOff val="15000"/>
                  </a:schemeClr>
                </a:solidFill>
              </a:rPr>
              <a:t>d1 created on server with EX lock</a:t>
            </a:r>
          </a:p>
          <a:p>
            <a:pPr marL="457200" indent="-457200">
              <a:buFont typeface="+mj-lt"/>
              <a:buAutoNum type="arabicPeriod"/>
            </a:pPr>
            <a:r>
              <a:rPr lang="en-US" sz="2000" dirty="0">
                <a:solidFill>
                  <a:schemeClr val="tx1">
                    <a:lumMod val="85000"/>
                    <a:lumOff val="15000"/>
                  </a:schemeClr>
                </a:solidFill>
              </a:rPr>
              <a:t>d2 created locally</a:t>
            </a:r>
          </a:p>
          <a:p>
            <a:pPr marL="457200" indent="-457200">
              <a:buFont typeface="+mj-lt"/>
              <a:buAutoNum type="arabicPeriod"/>
            </a:pPr>
            <a:r>
              <a:rPr lang="en-US" sz="2000" dirty="0">
                <a:solidFill>
                  <a:schemeClr val="tx1">
                    <a:lumMod val="85000"/>
                    <a:lumOff val="15000"/>
                  </a:schemeClr>
                </a:solidFill>
              </a:rPr>
              <a:t>f2 created locally</a:t>
            </a:r>
          </a:p>
          <a:p>
            <a:pPr marL="457200" indent="-457200">
              <a:buFont typeface="+mj-lt"/>
              <a:buAutoNum type="arabicPeriod" startAt="4"/>
            </a:pPr>
            <a:r>
              <a:rPr lang="en-US" sz="2000" dirty="0">
                <a:solidFill>
                  <a:schemeClr val="tx1">
                    <a:lumMod val="85000"/>
                    <a:lumOff val="15000"/>
                  </a:schemeClr>
                </a:solidFill>
              </a:rPr>
              <a:t>d2 flushed by age, space</a:t>
            </a:r>
            <a:endParaRPr lang="en-DE" sz="2000" dirty="0">
              <a:solidFill>
                <a:schemeClr val="tx1">
                  <a:lumMod val="85000"/>
                  <a:lumOff val="15000"/>
                </a:schemeClr>
              </a:solidFill>
            </a:endParaRPr>
          </a:p>
        </p:txBody>
      </p:sp>
      <p:sp>
        <p:nvSpPr>
          <p:cNvPr id="6" name="TextBox 7">
            <a:extLst>
              <a:ext uri="{FF2B5EF4-FFF2-40B4-BE49-F238E27FC236}">
                <a16:creationId xmlns:a16="http://schemas.microsoft.com/office/drawing/2014/main" id="{E4C7F5BC-1E4B-53EC-23BD-9923230AB15A}"/>
              </a:ext>
            </a:extLst>
          </p:cNvPr>
          <p:cNvSpPr txBox="1"/>
          <p:nvPr/>
        </p:nvSpPr>
        <p:spPr>
          <a:xfrm>
            <a:off x="861369" y="3817155"/>
            <a:ext cx="3717458" cy="1077218"/>
          </a:xfrm>
          <a:prstGeom prst="rect">
            <a:avLst/>
          </a:prstGeom>
          <a:noFill/>
        </p:spPr>
        <p:txBody>
          <a:bodyPr wrap="square" rtlCol="0">
            <a:spAutoFit/>
          </a:bodyPr>
          <a:lstStyle/>
          <a:p>
            <a:pPr algn="ctr"/>
            <a:r>
              <a:rPr lang="en-DE" sz="3200" b="1" dirty="0">
                <a:solidFill>
                  <a:srgbClr val="2E5597"/>
                </a:solidFill>
              </a:rPr>
              <a:t>Creation and flush work flow</a:t>
            </a:r>
            <a:endParaRPr lang="en-US" sz="3200" b="1" dirty="0">
              <a:solidFill>
                <a:srgbClr val="2E5597"/>
              </a:solidFill>
            </a:endParaRPr>
          </a:p>
        </p:txBody>
      </p:sp>
    </p:spTree>
    <p:extLst>
      <p:ext uri="{BB962C8B-B14F-4D97-AF65-F5344CB8AC3E}">
        <p14:creationId xmlns:p14="http://schemas.microsoft.com/office/powerpoint/2010/main" val="3272735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F23247F-D39C-A5EC-D31C-9B86BC08F7C9}"/>
              </a:ext>
            </a:extLst>
          </p:cNvPr>
          <p:cNvSpPr>
            <a:spLocks noGrp="1"/>
          </p:cNvSpPr>
          <p:nvPr>
            <p:ph type="title"/>
          </p:nvPr>
        </p:nvSpPr>
        <p:spPr/>
        <p:txBody>
          <a:bodyPr/>
          <a:lstStyle/>
          <a:p>
            <a:r>
              <a:rPr kumimoji="1" lang="en-US" altLang="zh-CN" dirty="0" err="1"/>
              <a:t>MetaWBC</a:t>
            </a:r>
            <a:r>
              <a:rPr kumimoji="1" lang="en-US" altLang="zh-CN" dirty="0"/>
              <a:t> cache state machine (cont’)</a:t>
            </a:r>
            <a:endParaRPr kumimoji="1" lang="zh-CN" altLang="en-US" dirty="0"/>
          </a:p>
        </p:txBody>
      </p:sp>
      <p:sp>
        <p:nvSpPr>
          <p:cNvPr id="3" name="文本占位符 2">
            <a:extLst>
              <a:ext uri="{FF2B5EF4-FFF2-40B4-BE49-F238E27FC236}">
                <a16:creationId xmlns:a16="http://schemas.microsoft.com/office/drawing/2014/main" id="{3D4E9668-1AEC-DE99-F1F8-E9363B91BF39}"/>
              </a:ext>
            </a:extLst>
          </p:cNvPr>
          <p:cNvSpPr>
            <a:spLocks noGrp="1"/>
          </p:cNvSpPr>
          <p:nvPr>
            <p:ph type="body" sz="quarter" idx="10"/>
          </p:nvPr>
        </p:nvSpPr>
        <p:spPr>
          <a:xfrm>
            <a:off x="186534" y="899963"/>
            <a:ext cx="5840976" cy="3167519"/>
          </a:xfrm>
        </p:spPr>
        <p:txBody>
          <a:bodyPr/>
          <a:lstStyle/>
          <a:p>
            <a:r>
              <a:rPr lang="en-DE" altLang="zh-CN"/>
              <a:t>MetaWBC assigns caching state flags to inodes</a:t>
            </a:r>
          </a:p>
          <a:p>
            <a:pPr lvl="1"/>
            <a:r>
              <a:rPr lang="en-DE" altLang="zh-CN" b="1"/>
              <a:t>Root (R): </a:t>
            </a:r>
            <a:r>
              <a:rPr lang="en-DE" altLang="zh-CN"/>
              <a:t>Cached subtree root and holder of EX lock</a:t>
            </a:r>
          </a:p>
          <a:p>
            <a:pPr lvl="1"/>
            <a:r>
              <a:rPr lang="en-DE" altLang="zh-CN" b="1"/>
              <a:t>Protected (P): </a:t>
            </a:r>
            <a:r>
              <a:rPr lang="en-DE" altLang="zh-CN"/>
              <a:t>Directly or indirectly protected by EX DLM lock</a:t>
            </a:r>
          </a:p>
          <a:p>
            <a:pPr lvl="1"/>
            <a:r>
              <a:rPr lang="en-DE" altLang="zh-CN" b="1"/>
              <a:t>Flushed (F): </a:t>
            </a:r>
            <a:r>
              <a:rPr lang="en-DE" altLang="zh-CN"/>
              <a:t>Metadata has been flushed</a:t>
            </a:r>
          </a:p>
          <a:p>
            <a:pPr lvl="1"/>
            <a:r>
              <a:rPr lang="en-DE" altLang="zh-CN" b="1"/>
              <a:t>Complete (C): </a:t>
            </a:r>
            <a:r>
              <a:rPr lang="en-DE" altLang="zh-CN"/>
              <a:t>Directory flag indicating entire subtree is cached</a:t>
            </a:r>
          </a:p>
          <a:p>
            <a:pPr lvl="1"/>
            <a:r>
              <a:rPr lang="en-DE" altLang="zh-CN" b="1"/>
              <a:t>Assimilated (A): </a:t>
            </a:r>
            <a:r>
              <a:rPr lang="en-DE" altLang="zh-CN"/>
              <a:t>Regular file flag indicating cached file pages have been flushed</a:t>
            </a:r>
          </a:p>
          <a:p>
            <a:pPr lvl="1"/>
            <a:r>
              <a:rPr lang="en-DE" altLang="zh-CN" b="1"/>
              <a:t>None (N): </a:t>
            </a:r>
            <a:r>
              <a:rPr lang="en-DE" altLang="zh-CN"/>
              <a:t>Not managed by MemFS</a:t>
            </a:r>
          </a:p>
        </p:txBody>
      </p:sp>
      <p:pic>
        <p:nvPicPr>
          <p:cNvPr id="4" name="Picture 14" descr="Diagram&#10;&#10;Description automatically generated">
            <a:extLst>
              <a:ext uri="{FF2B5EF4-FFF2-40B4-BE49-F238E27FC236}">
                <a16:creationId xmlns:a16="http://schemas.microsoft.com/office/drawing/2014/main" id="{8CB1CCB4-9DF8-0BA7-4FEC-73008D3E7D86}"/>
              </a:ext>
            </a:extLst>
          </p:cNvPr>
          <p:cNvPicPr>
            <a:picLocks noChangeAspect="1"/>
          </p:cNvPicPr>
          <p:nvPr/>
        </p:nvPicPr>
        <p:blipFill rotWithShape="1">
          <a:blip r:embed="rId2">
            <a:extLst>
              <a:ext uri="{28A0092B-C50C-407E-A947-70E740481C1C}">
                <a14:useLocalDpi xmlns:a14="http://schemas.microsoft.com/office/drawing/2010/main" val="0"/>
              </a:ext>
            </a:extLst>
          </a:blip>
          <a:srcRect b="1712"/>
          <a:stretch/>
        </p:blipFill>
        <p:spPr>
          <a:xfrm>
            <a:off x="6027510" y="2947341"/>
            <a:ext cx="5929085" cy="3540576"/>
          </a:xfrm>
          <a:prstGeom prst="rect">
            <a:avLst/>
          </a:prstGeom>
        </p:spPr>
      </p:pic>
      <p:sp>
        <p:nvSpPr>
          <p:cNvPr id="5" name="TextBox 9">
            <a:extLst>
              <a:ext uri="{FF2B5EF4-FFF2-40B4-BE49-F238E27FC236}">
                <a16:creationId xmlns:a16="http://schemas.microsoft.com/office/drawing/2014/main" id="{3BC057C3-8961-0E8F-C39F-513961B083DB}"/>
              </a:ext>
            </a:extLst>
          </p:cNvPr>
          <p:cNvSpPr txBox="1"/>
          <p:nvPr/>
        </p:nvSpPr>
        <p:spPr>
          <a:xfrm>
            <a:off x="2654630" y="4652258"/>
            <a:ext cx="4711608" cy="2000548"/>
          </a:xfrm>
          <a:prstGeom prst="rect">
            <a:avLst/>
          </a:prstGeom>
          <a:noFill/>
        </p:spPr>
        <p:txBody>
          <a:bodyPr wrap="square" rtlCol="0">
            <a:spAutoFit/>
          </a:bodyPr>
          <a:lstStyle/>
          <a:p>
            <a:pPr marL="457200" indent="-457200">
              <a:buFont typeface="+mj-lt"/>
              <a:buAutoNum type="arabicPeriod"/>
            </a:pPr>
            <a:r>
              <a:rPr lang="en-US" sz="2000" dirty="0">
                <a:solidFill>
                  <a:schemeClr val="tx1">
                    <a:lumMod val="85000"/>
                    <a:lumOff val="15000"/>
                  </a:schemeClr>
                </a:solidFill>
              </a:rPr>
              <a:t>Conflict/age/space on d1</a:t>
            </a:r>
          </a:p>
          <a:p>
            <a:pPr marL="457200" indent="-457200">
              <a:buFont typeface="+mj-lt"/>
              <a:buAutoNum type="arabicPeriod"/>
            </a:pPr>
            <a:r>
              <a:rPr lang="en-US" sz="2000" dirty="0">
                <a:solidFill>
                  <a:schemeClr val="tx1">
                    <a:lumMod val="85000"/>
                    <a:lumOff val="15000"/>
                  </a:schemeClr>
                </a:solidFill>
              </a:rPr>
              <a:t>Flush all top-level entries of d1</a:t>
            </a:r>
          </a:p>
          <a:p>
            <a:pPr marL="457200" indent="-457200">
              <a:buFont typeface="+mj-lt"/>
              <a:buAutoNum type="arabicPeriod"/>
            </a:pPr>
            <a:r>
              <a:rPr lang="en-US" sz="2000" dirty="0">
                <a:solidFill>
                  <a:schemeClr val="tx1">
                    <a:lumMod val="85000"/>
                    <a:lumOff val="15000"/>
                  </a:schemeClr>
                </a:solidFill>
              </a:rPr>
              <a:t>EX lock on all top-level entries</a:t>
            </a:r>
          </a:p>
          <a:p>
            <a:pPr marL="457200" indent="-457200">
              <a:buFont typeface="+mj-lt"/>
              <a:buAutoNum type="arabicPeriod"/>
            </a:pPr>
            <a:r>
              <a:rPr lang="en-US" sz="2000" dirty="0">
                <a:solidFill>
                  <a:schemeClr val="tx1">
                    <a:lumMod val="85000"/>
                    <a:lumOff val="15000"/>
                  </a:schemeClr>
                </a:solidFill>
              </a:rPr>
              <a:t>Drop d1 lock</a:t>
            </a:r>
          </a:p>
          <a:p>
            <a:pPr marL="457200" indent="-457200">
              <a:buFont typeface="+mj-lt"/>
              <a:buAutoNum type="arabicPeriod"/>
            </a:pPr>
            <a:r>
              <a:rPr lang="en-US" sz="2000" dirty="0">
                <a:solidFill>
                  <a:schemeClr val="tx1">
                    <a:lumMod val="85000"/>
                    <a:lumOff val="15000"/>
                  </a:schemeClr>
                </a:solidFill>
              </a:rPr>
              <a:t>Repeat on as needed</a:t>
            </a:r>
          </a:p>
          <a:p>
            <a:pPr marL="457200" indent="-457200">
              <a:buFont typeface="+mj-lt"/>
              <a:buAutoNum type="arabicPeriod"/>
            </a:pPr>
            <a:endParaRPr lang="en-DE" sz="2400" dirty="0">
              <a:solidFill>
                <a:schemeClr val="tx1">
                  <a:lumMod val="85000"/>
                  <a:lumOff val="15000"/>
                </a:schemeClr>
              </a:solidFill>
            </a:endParaRPr>
          </a:p>
        </p:txBody>
      </p:sp>
      <p:sp>
        <p:nvSpPr>
          <p:cNvPr id="6" name="TextBox 16">
            <a:extLst>
              <a:ext uri="{FF2B5EF4-FFF2-40B4-BE49-F238E27FC236}">
                <a16:creationId xmlns:a16="http://schemas.microsoft.com/office/drawing/2014/main" id="{D0E8AAA8-3F75-3743-07F5-5D7C948EBDD0}"/>
              </a:ext>
            </a:extLst>
          </p:cNvPr>
          <p:cNvSpPr txBox="1"/>
          <p:nvPr/>
        </p:nvSpPr>
        <p:spPr>
          <a:xfrm>
            <a:off x="2654630" y="4067483"/>
            <a:ext cx="3740883" cy="584775"/>
          </a:xfrm>
          <a:prstGeom prst="rect">
            <a:avLst/>
          </a:prstGeom>
          <a:noFill/>
        </p:spPr>
        <p:txBody>
          <a:bodyPr wrap="square" rtlCol="0">
            <a:spAutoFit/>
          </a:bodyPr>
          <a:lstStyle/>
          <a:p>
            <a:pPr algn="ctr"/>
            <a:r>
              <a:rPr lang="en-DE" sz="3200" b="1" dirty="0">
                <a:solidFill>
                  <a:srgbClr val="2E5597"/>
                </a:solidFill>
              </a:rPr>
              <a:t>De-root work flow</a:t>
            </a:r>
            <a:endParaRPr lang="en-US" sz="3200" b="1" dirty="0">
              <a:solidFill>
                <a:srgbClr val="2E5597"/>
              </a:solidFill>
            </a:endParaRPr>
          </a:p>
        </p:txBody>
      </p:sp>
      <p:sp>
        <p:nvSpPr>
          <p:cNvPr id="8" name="文本框 7">
            <a:extLst>
              <a:ext uri="{FF2B5EF4-FFF2-40B4-BE49-F238E27FC236}">
                <a16:creationId xmlns:a16="http://schemas.microsoft.com/office/drawing/2014/main" id="{D7CF0A63-A0A5-2B50-3AA5-676BAE6F6116}"/>
              </a:ext>
            </a:extLst>
          </p:cNvPr>
          <p:cNvSpPr txBox="1"/>
          <p:nvPr/>
        </p:nvSpPr>
        <p:spPr>
          <a:xfrm>
            <a:off x="5942762" y="885238"/>
            <a:ext cx="6098582" cy="2062103"/>
          </a:xfrm>
          <a:prstGeom prst="rect">
            <a:avLst/>
          </a:prstGeom>
          <a:noFill/>
        </p:spPr>
        <p:txBody>
          <a:bodyPr wrap="square">
            <a:spAutoFit/>
          </a:bodyPr>
          <a:lstStyle/>
          <a:p>
            <a:pPr lvl="1"/>
            <a:r>
              <a:rPr kumimoji="1" lang="en-US" altLang="zh-CN" sz="1600" dirty="0"/>
              <a:t>- Each children file will be flushed to the server (main file system);</a:t>
            </a:r>
          </a:p>
          <a:p>
            <a:pPr lvl="1"/>
            <a:r>
              <a:rPr kumimoji="1" lang="en-US" altLang="zh-CN" sz="1600" dirty="0"/>
              <a:t>- At the same time, the server grants the WBC EX lock to each top-level children file;</a:t>
            </a:r>
          </a:p>
          <a:p>
            <a:pPr lvl="1"/>
            <a:r>
              <a:rPr kumimoji="1" lang="en-US" altLang="zh-CN" sz="1600" dirty="0"/>
              <a:t>- The state of each children file within the directory changes from the original state S’ to S’|R|F;</a:t>
            </a:r>
          </a:p>
          <a:p>
            <a:pPr lvl="1"/>
            <a:r>
              <a:rPr kumimoji="1" lang="en-US" altLang="zh-CN" sz="1600" dirty="0"/>
              <a:t>- Finally, the original root WBC directory is marked with N state;</a:t>
            </a:r>
          </a:p>
          <a:p>
            <a:pPr lvl="1"/>
            <a:r>
              <a:rPr kumimoji="1" lang="en-US" altLang="zh-CN" sz="1600" dirty="0"/>
              <a:t>- After de-root, all children files under the directory are visible in cluster wide;</a:t>
            </a:r>
          </a:p>
        </p:txBody>
      </p:sp>
    </p:spTree>
    <p:extLst>
      <p:ext uri="{BB962C8B-B14F-4D97-AF65-F5344CB8AC3E}">
        <p14:creationId xmlns:p14="http://schemas.microsoft.com/office/powerpoint/2010/main" val="3077839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0E0C4B-993E-9B49-BC1E-1B5D1B66DAFC}"/>
              </a:ext>
            </a:extLst>
          </p:cNvPr>
          <p:cNvSpPr>
            <a:spLocks noGrp="1"/>
          </p:cNvSpPr>
          <p:nvPr>
            <p:ph type="title"/>
          </p:nvPr>
        </p:nvSpPr>
        <p:spPr>
          <a:xfrm>
            <a:off x="609600" y="271490"/>
            <a:ext cx="10972800" cy="489117"/>
          </a:xfrm>
        </p:spPr>
        <p:txBody>
          <a:bodyPr/>
          <a:lstStyle/>
          <a:p>
            <a:r>
              <a:rPr kumimoji="1" lang="en-US" altLang="zh-CN" i="1" dirty="0"/>
              <a:t>de-complete</a:t>
            </a:r>
            <a:endParaRPr kumimoji="1" lang="zh-CN" altLang="en-US" i="1" dirty="0"/>
          </a:p>
        </p:txBody>
      </p:sp>
      <p:sp>
        <p:nvSpPr>
          <p:cNvPr id="3" name="文本占位符 2">
            <a:extLst>
              <a:ext uri="{FF2B5EF4-FFF2-40B4-BE49-F238E27FC236}">
                <a16:creationId xmlns:a16="http://schemas.microsoft.com/office/drawing/2014/main" id="{37F96224-873B-3840-B644-12AB3CF4EDF0}"/>
              </a:ext>
            </a:extLst>
          </p:cNvPr>
          <p:cNvSpPr>
            <a:spLocks noGrp="1"/>
          </p:cNvSpPr>
          <p:nvPr>
            <p:ph type="body" sz="quarter" idx="10"/>
          </p:nvPr>
        </p:nvSpPr>
        <p:spPr>
          <a:xfrm>
            <a:off x="0" y="808292"/>
            <a:ext cx="11267268" cy="4776788"/>
          </a:xfrm>
        </p:spPr>
        <p:txBody>
          <a:bodyPr/>
          <a:lstStyle/>
          <a:p>
            <a:r>
              <a:rPr kumimoji="1" lang="en-US" altLang="zh-CN" i="1" dirty="0"/>
              <a:t>de-complete</a:t>
            </a:r>
            <a:r>
              <a:rPr kumimoji="1" lang="en-US" altLang="zh-CN" dirty="0"/>
              <a:t>: when create new file under a directory marked with C flag, if fail to reserve inode due to reaching the upper limit for inodes in MemFS, it must first de-complete the directory:</a:t>
            </a:r>
          </a:p>
          <a:p>
            <a:pPr lvl="1"/>
            <a:r>
              <a:rPr kumimoji="1" lang="en-US" altLang="zh-CN" dirty="0"/>
              <a:t>The directory and all its ancestor directories must be first flush back to the server;</a:t>
            </a:r>
          </a:p>
          <a:p>
            <a:pPr lvl="1"/>
            <a:r>
              <a:rPr kumimoji="1" lang="en-US" altLang="zh-CN" dirty="0"/>
              <a:t>all the children file within this directory must flushed back to the server too;</a:t>
            </a:r>
          </a:p>
          <a:p>
            <a:pPr lvl="1"/>
            <a:r>
              <a:rPr kumimoji="1" lang="en-US" altLang="zh-CN" dirty="0"/>
              <a:t>Unmask C flag from the file state;</a:t>
            </a:r>
          </a:p>
          <a:p>
            <a:pPr lvl="1"/>
            <a:r>
              <a:rPr kumimoji="1" lang="en-US" altLang="zh-CN" dirty="0"/>
              <a:t>Readdir/lookup() on a directory (~C) must go to the server;</a:t>
            </a:r>
          </a:p>
          <a:p>
            <a:pPr marL="515937"/>
            <a:endParaRPr kumimoji="1" lang="en-US" altLang="zh-CN" dirty="0"/>
          </a:p>
          <a:p>
            <a:endParaRPr kumimoji="1" lang="zh-CN" altLang="en-US" dirty="0"/>
          </a:p>
        </p:txBody>
      </p:sp>
      <p:pic>
        <p:nvPicPr>
          <p:cNvPr id="5" name="图片 4" descr="图示&#10;&#10;描述已自动生成">
            <a:extLst>
              <a:ext uri="{FF2B5EF4-FFF2-40B4-BE49-F238E27FC236}">
                <a16:creationId xmlns:a16="http://schemas.microsoft.com/office/drawing/2014/main" id="{F7159B65-D4F1-4B4C-9023-4FD907A09B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2886" y="2743200"/>
            <a:ext cx="7136129" cy="3672223"/>
          </a:xfrm>
          <a:prstGeom prst="rect">
            <a:avLst/>
          </a:prstGeom>
        </p:spPr>
      </p:pic>
    </p:spTree>
    <p:extLst>
      <p:ext uri="{BB962C8B-B14F-4D97-AF65-F5344CB8AC3E}">
        <p14:creationId xmlns:p14="http://schemas.microsoft.com/office/powerpoint/2010/main" val="1005870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88A60E-BC5C-9D45-B76B-071563E28F42}"/>
              </a:ext>
            </a:extLst>
          </p:cNvPr>
          <p:cNvSpPr>
            <a:spLocks noGrp="1"/>
          </p:cNvSpPr>
          <p:nvPr>
            <p:ph type="title"/>
          </p:nvPr>
        </p:nvSpPr>
        <p:spPr/>
        <p:txBody>
          <a:bodyPr/>
          <a:lstStyle/>
          <a:p>
            <a:r>
              <a:rPr kumimoji="1" lang="en-US" altLang="zh-CN" dirty="0"/>
              <a:t>Data Commit for page cache</a:t>
            </a:r>
            <a:endParaRPr kumimoji="1" lang="zh-CN" altLang="en-US" dirty="0"/>
          </a:p>
        </p:txBody>
      </p:sp>
      <p:sp>
        <p:nvSpPr>
          <p:cNvPr id="3" name="文本占位符 2">
            <a:extLst>
              <a:ext uri="{FF2B5EF4-FFF2-40B4-BE49-F238E27FC236}">
                <a16:creationId xmlns:a16="http://schemas.microsoft.com/office/drawing/2014/main" id="{594343EA-D8F4-CA48-B012-BD838F1FD0E8}"/>
              </a:ext>
            </a:extLst>
          </p:cNvPr>
          <p:cNvSpPr>
            <a:spLocks noGrp="1"/>
          </p:cNvSpPr>
          <p:nvPr>
            <p:ph type="body" sz="quarter" idx="10"/>
          </p:nvPr>
        </p:nvSpPr>
        <p:spPr/>
        <p:txBody>
          <a:bodyPr/>
          <a:lstStyle/>
          <a:p>
            <a:r>
              <a:rPr kumimoji="1" lang="en-US" altLang="zh-CN" dirty="0"/>
              <a:t>A regular file is protected by a root WBC lock and the file data is still in page cache of the embedded MemFS (</a:t>
            </a:r>
            <a:r>
              <a:rPr kumimoji="1" lang="zh-CN" altLang="en-US" dirty="0"/>
              <a:t>～</a:t>
            </a:r>
            <a:r>
              <a:rPr kumimoji="1" lang="en-US" altLang="zh-CN" dirty="0"/>
              <a:t>A)</a:t>
            </a:r>
          </a:p>
          <a:p>
            <a:endParaRPr kumimoji="1" lang="en-US" altLang="zh-CN" dirty="0"/>
          </a:p>
          <a:p>
            <a:r>
              <a:rPr kumimoji="1" lang="en-US" altLang="zh-CN" dirty="0"/>
              <a:t>if the number of pages used by the client does not reach the predefined maximum capacity limit of </a:t>
            </a:r>
            <a:r>
              <a:rPr kumimoji="1" lang="en-US" altLang="zh-CN" dirty="0" err="1"/>
              <a:t>MemFS</a:t>
            </a:r>
            <a:r>
              <a:rPr kumimoji="1" lang="en-US" altLang="zh-CN" dirty="0"/>
              <a:t> (i.e. 16GiB in total) or the memory usage limit of per-file for data (i.e. 100MiB per file data in </a:t>
            </a:r>
            <a:r>
              <a:rPr kumimoji="1" lang="en-US" altLang="zh-CN" dirty="0" err="1"/>
              <a:t>MemFS</a:t>
            </a:r>
            <a:r>
              <a:rPr kumimoji="1" lang="en-US" altLang="zh-CN" dirty="0"/>
              <a:t>), consume the page from page cache limit in MemFS and write the data to MemFS; </a:t>
            </a:r>
          </a:p>
          <a:p>
            <a:endParaRPr kumimoji="1" lang="en-US" altLang="zh-CN" dirty="0"/>
          </a:p>
          <a:p>
            <a:r>
              <a:rPr kumimoji="1" lang="en-US" altLang="zh-CN" dirty="0"/>
              <a:t>Otherwise, the regular file needs to be flushed to the server. Data page assimilation is submitted to the main File system. </a:t>
            </a:r>
          </a:p>
          <a:p>
            <a:endParaRPr kumimoji="1" lang="en-US" altLang="zh-CN" dirty="0"/>
          </a:p>
          <a:p>
            <a:r>
              <a:rPr kumimoji="1" lang="en-US" altLang="zh-CN" dirty="0"/>
              <a:t>set the state S of the file to S | = F | A, and then retry the data writing operation;</a:t>
            </a:r>
          </a:p>
          <a:p>
            <a:endParaRPr kumimoji="1" lang="en-US" altLang="zh-CN" dirty="0"/>
          </a:p>
          <a:p>
            <a:r>
              <a:rPr kumimoji="1" lang="en-US" altLang="zh-CN" dirty="0"/>
              <a:t>For a regular file in the assimilated commit (A) state, all data I/O will be switched from MemFS to the main file system.</a:t>
            </a:r>
            <a:endParaRPr kumimoji="1" lang="zh-CN" altLang="en-US" dirty="0"/>
          </a:p>
        </p:txBody>
      </p:sp>
    </p:spTree>
    <p:extLst>
      <p:ext uri="{BB962C8B-B14F-4D97-AF65-F5344CB8AC3E}">
        <p14:creationId xmlns:p14="http://schemas.microsoft.com/office/powerpoint/2010/main" val="2334131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F9AB9C0-12C2-0EB9-780C-95A3238D6341}"/>
              </a:ext>
            </a:extLst>
          </p:cNvPr>
          <p:cNvSpPr>
            <a:spLocks noGrp="1"/>
          </p:cNvSpPr>
          <p:nvPr>
            <p:ph type="title"/>
          </p:nvPr>
        </p:nvSpPr>
        <p:spPr/>
        <p:txBody>
          <a:bodyPr/>
          <a:lstStyle/>
          <a:p>
            <a:r>
              <a:rPr kumimoji="1" lang="en-US" altLang="zh-CN" dirty="0"/>
              <a:t>Other operations under </a:t>
            </a:r>
            <a:r>
              <a:rPr kumimoji="1" lang="en-US" altLang="zh-CN" dirty="0" err="1"/>
              <a:t>MetaWBC</a:t>
            </a:r>
            <a:endParaRPr kumimoji="1" lang="zh-CN" altLang="en-US" dirty="0"/>
          </a:p>
        </p:txBody>
      </p:sp>
      <p:sp>
        <p:nvSpPr>
          <p:cNvPr id="3" name="文本占位符 2">
            <a:extLst>
              <a:ext uri="{FF2B5EF4-FFF2-40B4-BE49-F238E27FC236}">
                <a16:creationId xmlns:a16="http://schemas.microsoft.com/office/drawing/2014/main" id="{6CF34044-9DB4-EF2B-A1B2-2F13A994F6D0}"/>
              </a:ext>
            </a:extLst>
          </p:cNvPr>
          <p:cNvSpPr>
            <a:spLocks noGrp="1"/>
          </p:cNvSpPr>
          <p:nvPr>
            <p:ph type="body" sz="quarter" idx="10"/>
          </p:nvPr>
        </p:nvSpPr>
        <p:spPr/>
        <p:txBody>
          <a:bodyPr/>
          <a:lstStyle/>
          <a:p>
            <a:r>
              <a:rPr kumimoji="1" lang="en-US" altLang="zh-CN" dirty="0"/>
              <a:t>Stat() calls can obtain all attributes locally</a:t>
            </a:r>
          </a:p>
          <a:p>
            <a:endParaRPr kumimoji="1" lang="en-US" altLang="zh-CN" dirty="0"/>
          </a:p>
          <a:p>
            <a:r>
              <a:rPr kumimoji="1" lang="en-US" altLang="zh-CN" dirty="0"/>
              <a:t>Reopen</a:t>
            </a:r>
          </a:p>
          <a:p>
            <a:pPr lvl="1"/>
            <a:r>
              <a:rPr lang="en-US" altLang="zh-CN" dirty="0"/>
              <a:t>Lustre is a stateful filesystem. Each open keeps a state on the MDS.</a:t>
            </a:r>
          </a:p>
          <a:p>
            <a:pPr lvl="1"/>
            <a:r>
              <a:rPr lang="en-US" altLang="zh-CN" dirty="0"/>
              <a:t>We must keep transparency for applications once the EX WBC lock is cancelled.</a:t>
            </a:r>
          </a:p>
          <a:p>
            <a:pPr lvl="1"/>
            <a:r>
              <a:rPr lang="en-US" altLang="zh-CN" dirty="0"/>
              <a:t>To achieve this goal, each local open will be recorded in the </a:t>
            </a:r>
            <a:r>
              <a:rPr lang="en-US" altLang="zh-CN" dirty="0" err="1"/>
              <a:t>inode’s</a:t>
            </a:r>
            <a:r>
              <a:rPr lang="en-US" altLang="zh-CN" dirty="0"/>
              <a:t> open list;</a:t>
            </a:r>
          </a:p>
          <a:p>
            <a:pPr lvl="1"/>
            <a:r>
              <a:rPr lang="en-US" altLang="zh-CN" dirty="0"/>
              <a:t>When the EX WBC lock is cancelling, it must reopen the files in the open list from MDS.</a:t>
            </a:r>
            <a:endParaRPr kumimoji="1" lang="en-US" altLang="zh-CN" dirty="0"/>
          </a:p>
          <a:p>
            <a:endParaRPr kumimoji="1" lang="en-US" altLang="zh-CN" dirty="0"/>
          </a:p>
          <a:p>
            <a:r>
              <a:rPr kumimoji="1" lang="en-US" altLang="zh-CN" dirty="0" err="1"/>
              <a:t>Hardlink</a:t>
            </a:r>
            <a:r>
              <a:rPr kumimoji="1" lang="en-US" altLang="zh-CN" dirty="0"/>
              <a:t>() and rename()</a:t>
            </a:r>
          </a:p>
          <a:p>
            <a:pPr lvl="1"/>
            <a:r>
              <a:rPr kumimoji="1" lang="en-US" altLang="zh-CN" dirty="0"/>
              <a:t>First de-root both source and destination parent directory;</a:t>
            </a:r>
          </a:p>
          <a:p>
            <a:pPr lvl="1"/>
            <a:r>
              <a:rPr kumimoji="1" lang="en-US" altLang="zh-CN" dirty="0"/>
              <a:t>And then perform the operation synchronously on the server by using the normal patch without </a:t>
            </a:r>
            <a:r>
              <a:rPr kumimoji="1" lang="en-US" altLang="zh-CN" dirty="0" err="1"/>
              <a:t>MetaWBC</a:t>
            </a:r>
            <a:r>
              <a:rPr kumimoji="1" lang="en-US" altLang="zh-CN" dirty="0"/>
              <a:t>;</a:t>
            </a:r>
          </a:p>
          <a:p>
            <a:endParaRPr kumimoji="1" lang="en-US" altLang="zh-CN" dirty="0"/>
          </a:p>
          <a:p>
            <a:endParaRPr kumimoji="1" lang="zh-CN" altLang="en-US" dirty="0"/>
          </a:p>
        </p:txBody>
      </p:sp>
    </p:spTree>
    <p:extLst>
      <p:ext uri="{BB962C8B-B14F-4D97-AF65-F5344CB8AC3E}">
        <p14:creationId xmlns:p14="http://schemas.microsoft.com/office/powerpoint/2010/main" val="3420724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70D431-CBC7-264C-815D-6F053A010E8F}"/>
              </a:ext>
            </a:extLst>
          </p:cNvPr>
          <p:cNvSpPr>
            <a:spLocks noGrp="1"/>
          </p:cNvSpPr>
          <p:nvPr>
            <p:ph type="title"/>
          </p:nvPr>
        </p:nvSpPr>
        <p:spPr/>
        <p:txBody>
          <a:bodyPr/>
          <a:lstStyle/>
          <a:p>
            <a:r>
              <a:rPr kumimoji="1" lang="en-US" altLang="zh-CN" dirty="0"/>
              <a:t>Flush mode – drop/keep modes</a:t>
            </a:r>
            <a:endParaRPr kumimoji="1" lang="zh-CN" altLang="en-US" dirty="0"/>
          </a:p>
        </p:txBody>
      </p:sp>
      <p:sp>
        <p:nvSpPr>
          <p:cNvPr id="3" name="文本占位符 2">
            <a:extLst>
              <a:ext uri="{FF2B5EF4-FFF2-40B4-BE49-F238E27FC236}">
                <a16:creationId xmlns:a16="http://schemas.microsoft.com/office/drawing/2014/main" id="{C2CCA850-70C2-3048-BC68-5649FD48BD23}"/>
              </a:ext>
            </a:extLst>
          </p:cNvPr>
          <p:cNvSpPr>
            <a:spLocks noGrp="1"/>
          </p:cNvSpPr>
          <p:nvPr>
            <p:ph type="body" sz="quarter" idx="10"/>
          </p:nvPr>
        </p:nvSpPr>
        <p:spPr/>
        <p:txBody>
          <a:bodyPr/>
          <a:lstStyle/>
          <a:p>
            <a:r>
              <a:rPr lang="en-US" altLang="zh-CN" dirty="0"/>
              <a:t>Four mode: </a:t>
            </a:r>
            <a:r>
              <a:rPr lang="en-US" altLang="zh-CN" i="1" dirty="0" err="1"/>
              <a:t>lazy_drop</a:t>
            </a:r>
            <a:r>
              <a:rPr lang="en-US" altLang="zh-CN" dirty="0"/>
              <a:t>, </a:t>
            </a:r>
            <a:r>
              <a:rPr lang="en-US" altLang="zh-CN" i="1" dirty="0" err="1"/>
              <a:t>aging_drop</a:t>
            </a:r>
            <a:r>
              <a:rPr lang="en-US" altLang="zh-CN" dirty="0"/>
              <a:t>, </a:t>
            </a:r>
            <a:r>
              <a:rPr lang="en-US" altLang="zh-CN" i="1" dirty="0" err="1"/>
              <a:t>lazy_keep</a:t>
            </a:r>
            <a:r>
              <a:rPr lang="en-US" altLang="zh-CN" dirty="0"/>
              <a:t>, </a:t>
            </a:r>
            <a:r>
              <a:rPr lang="en-US" altLang="zh-CN" i="1" dirty="0" err="1"/>
              <a:t>aging_keep</a:t>
            </a:r>
            <a:endParaRPr lang="en-US" altLang="zh-CN" i="1" dirty="0"/>
          </a:p>
          <a:p>
            <a:endParaRPr lang="en-US" altLang="zh-CN" dirty="0"/>
          </a:p>
          <a:p>
            <a:r>
              <a:rPr lang="en-US" altLang="zh-CN" dirty="0"/>
              <a:t>'drop' mode:</a:t>
            </a:r>
          </a:p>
          <a:p>
            <a:pPr lvl="1"/>
            <a:r>
              <a:rPr lang="en-US" altLang="zh-CN" dirty="0"/>
              <a:t>when flush dirty data under background, it will de-root (drop the root EX WBC lock) level by level. </a:t>
            </a:r>
          </a:p>
          <a:p>
            <a:pPr lvl="1"/>
            <a:r>
              <a:rPr lang="en-US" altLang="zh-CN" dirty="0"/>
              <a:t>In the meanwhile, the reserved inodes and data pages in MemFS are reclaimed for the sequent I/O. </a:t>
            </a:r>
          </a:p>
          <a:p>
            <a:pPr lvl="1"/>
            <a:r>
              <a:rPr lang="en-US" altLang="zh-CN" dirty="0"/>
              <a:t>'Drop' mode can accelerate the reclaim, which is generally used for the application with only one time of reading/writing.</a:t>
            </a:r>
          </a:p>
          <a:p>
            <a:endParaRPr lang="en-US" altLang="zh-CN" dirty="0"/>
          </a:p>
          <a:p>
            <a:r>
              <a:rPr lang="en-US" altLang="zh-CN" dirty="0"/>
              <a:t>'keep' mode: </a:t>
            </a:r>
          </a:p>
          <a:p>
            <a:pPr lvl="1"/>
            <a:r>
              <a:rPr lang="en-US" altLang="zh-CN" dirty="0"/>
              <a:t>the root WBC EX lock on the root WBC directory will not be actively revoked unless a remote access conflict happens. </a:t>
            </a:r>
          </a:p>
          <a:p>
            <a:pPr lvl="1"/>
            <a:r>
              <a:rPr lang="en-US" altLang="zh-CN" dirty="0"/>
              <a:t>Under the protection of the root WBC EX lock, almost all operations of the files within the entire subtree can be performed locally without interaction with the remote server.</a:t>
            </a:r>
          </a:p>
          <a:p>
            <a:endParaRPr lang="en-US" altLang="zh-CN" dirty="0"/>
          </a:p>
        </p:txBody>
      </p:sp>
    </p:spTree>
    <p:extLst>
      <p:ext uri="{BB962C8B-B14F-4D97-AF65-F5344CB8AC3E}">
        <p14:creationId xmlns:p14="http://schemas.microsoft.com/office/powerpoint/2010/main" val="1249186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70D431-CBC7-264C-815D-6F053A010E8F}"/>
              </a:ext>
            </a:extLst>
          </p:cNvPr>
          <p:cNvSpPr>
            <a:spLocks noGrp="1"/>
          </p:cNvSpPr>
          <p:nvPr>
            <p:ph type="title"/>
          </p:nvPr>
        </p:nvSpPr>
        <p:spPr/>
        <p:txBody>
          <a:bodyPr/>
          <a:lstStyle/>
          <a:p>
            <a:r>
              <a:rPr kumimoji="1" lang="en-US" altLang="zh-CN" dirty="0"/>
              <a:t>Four Flush mode – lazy/aging mode</a:t>
            </a:r>
            <a:endParaRPr kumimoji="1" lang="zh-CN" altLang="en-US" dirty="0"/>
          </a:p>
        </p:txBody>
      </p:sp>
      <p:sp>
        <p:nvSpPr>
          <p:cNvPr id="3" name="文本占位符 2">
            <a:extLst>
              <a:ext uri="{FF2B5EF4-FFF2-40B4-BE49-F238E27FC236}">
                <a16:creationId xmlns:a16="http://schemas.microsoft.com/office/drawing/2014/main" id="{C2CCA850-70C2-3048-BC68-5649FD48BD23}"/>
              </a:ext>
            </a:extLst>
          </p:cNvPr>
          <p:cNvSpPr>
            <a:spLocks noGrp="1"/>
          </p:cNvSpPr>
          <p:nvPr>
            <p:ph type="body" sz="quarter" idx="10"/>
          </p:nvPr>
        </p:nvSpPr>
        <p:spPr/>
        <p:txBody>
          <a:bodyPr/>
          <a:lstStyle/>
          <a:p>
            <a:r>
              <a:rPr lang="en-US" altLang="zh-CN" dirty="0"/>
              <a:t>'lazy' mode:</a:t>
            </a:r>
          </a:p>
          <a:p>
            <a:pPr lvl="1"/>
            <a:r>
              <a:rPr lang="en-US" altLang="zh-CN" dirty="0"/>
              <a:t> the kernel usually does not actively flush dirty data. </a:t>
            </a:r>
          </a:p>
          <a:p>
            <a:pPr lvl="1"/>
            <a:r>
              <a:rPr lang="en-US" altLang="zh-CN" dirty="0"/>
              <a:t>It is generally used in the rich memory environment. </a:t>
            </a:r>
          </a:p>
          <a:p>
            <a:pPr lvl="1"/>
            <a:r>
              <a:rPr lang="en-US" altLang="zh-CN" dirty="0"/>
              <a:t>The application writes data to the embedded MemFS (while the main file system is Lustre) as much as possible to avoid the negative performance impact of the background cache writing back on the I/O in the foreground, so as to obtain the best performance. </a:t>
            </a:r>
          </a:p>
          <a:p>
            <a:pPr lvl="1"/>
            <a:r>
              <a:rPr lang="en-US" altLang="zh-CN" dirty="0"/>
              <a:t>After the data is written, the data can be persisted to the main file system (Lustre) in an explicit way, such as a sync() call.</a:t>
            </a:r>
            <a:endParaRPr kumimoji="1" lang="zh-CN" altLang="en-US" dirty="0"/>
          </a:p>
          <a:p>
            <a:endParaRPr lang="en-US" altLang="zh-CN" dirty="0"/>
          </a:p>
          <a:p>
            <a:r>
              <a:rPr lang="en-US" altLang="zh-CN" dirty="0"/>
              <a:t>For 'aging' mode, it uses the writeback mechanism in the Linux kernel. </a:t>
            </a:r>
          </a:p>
          <a:p>
            <a:pPr lvl="1"/>
            <a:r>
              <a:rPr lang="en-US" altLang="zh-CN" dirty="0"/>
              <a:t>The aged dirty data in embedded MemFS is periodically written back to the main file system (Lustre) through the dedicated flusher thread on background, achieving a balance between high performance and data persistence. </a:t>
            </a:r>
          </a:p>
          <a:p>
            <a:pPr lvl="1"/>
            <a:r>
              <a:rPr lang="en-US" altLang="zh-CN" dirty="0"/>
              <a:t>For various reasons, it is best to minimize the dirty data cached in embedded MemFS, so as to minimize the time required to persist dirty data, and minimize the amount of unsynchronized data between embedded memory file system(MemFS) and main file system (Lustre), so as to minimize the amount of data lost in case of system failure.</a:t>
            </a:r>
          </a:p>
          <a:p>
            <a:endParaRPr kumimoji="1" lang="zh-CN" altLang="en-US" dirty="0"/>
          </a:p>
        </p:txBody>
      </p:sp>
    </p:spTree>
    <p:extLst>
      <p:ext uri="{BB962C8B-B14F-4D97-AF65-F5344CB8AC3E}">
        <p14:creationId xmlns:p14="http://schemas.microsoft.com/office/powerpoint/2010/main" val="14757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2">
            <a:extLst>
              <a:ext uri="{FF2B5EF4-FFF2-40B4-BE49-F238E27FC236}">
                <a16:creationId xmlns:a16="http://schemas.microsoft.com/office/drawing/2014/main" id="{F967F54D-812C-0640-AAC6-7CE9D6E756EB}"/>
              </a:ext>
            </a:extLst>
          </p:cNvPr>
          <p:cNvSpPr txBox="1">
            <a:spLocks/>
          </p:cNvSpPr>
          <p:nvPr/>
        </p:nvSpPr>
        <p:spPr>
          <a:xfrm>
            <a:off x="2698731" y="1379833"/>
            <a:ext cx="7346216" cy="4760619"/>
          </a:xfrm>
          <a:prstGeom prst="rect">
            <a:avLst/>
          </a:prstGeom>
        </p:spPr>
        <p:txBody>
          <a:bodyPr/>
          <a:lstStyle>
            <a:lvl1pPr marL="342900" marR="0" indent="-342900"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800" kern="1200">
                <a:solidFill>
                  <a:schemeClr val="tx1"/>
                </a:solidFill>
                <a:latin typeface="Calibri" panose="020F0502020204030204" pitchFamily="34" charset="0"/>
                <a:ea typeface="+mn-ea"/>
                <a:cs typeface="+mn-cs"/>
              </a:defRPr>
            </a:lvl1pPr>
            <a:lvl2pPr marL="512763" marR="0" indent="-169863"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400" kern="1200">
                <a:solidFill>
                  <a:schemeClr val="tx1"/>
                </a:solidFill>
                <a:latin typeface="+mn-lt"/>
                <a:ea typeface="+mn-ea"/>
                <a:cs typeface="+mn-cs"/>
              </a:defRPr>
            </a:lvl2pPr>
            <a:lvl3pPr marL="687388" marR="0" indent="-174625" algn="l" defTabSz="457200" rtl="0" eaLnBrk="1" fontAlgn="base" latinLnBrk="0" hangingPunct="1">
              <a:lnSpc>
                <a:spcPct val="100000"/>
              </a:lnSpc>
              <a:spcBef>
                <a:spcPct val="20000"/>
              </a:spcBef>
              <a:spcAft>
                <a:spcPct val="0"/>
              </a:spcAft>
              <a:buClr>
                <a:srgbClr val="A20101"/>
              </a:buClr>
              <a:buSzPct val="100000"/>
              <a:buFont typeface="Courier New" panose="02070309020205020404" pitchFamily="49" charset="0"/>
              <a:buChar char="o"/>
              <a:tabLst/>
              <a:defRPr sz="2000" kern="1200">
                <a:solidFill>
                  <a:schemeClr val="tx1"/>
                </a:solidFill>
                <a:latin typeface="+mn-lt"/>
                <a:ea typeface="+mn-ea"/>
                <a:cs typeface="+mn-cs"/>
              </a:defRPr>
            </a:lvl3pPr>
            <a:lvl4pPr marL="855663" marR="0" indent="-16827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4pPr>
            <a:lvl5pPr marL="1030288" marR="0" indent="-17462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13800" dirty="0">
                <a:solidFill>
                  <a:srgbClr val="002060"/>
                </a:solidFill>
                <a:latin typeface="Impact" panose="020B0806030902050204" pitchFamily="34" charset="0"/>
              </a:rPr>
              <a:t>  </a:t>
            </a:r>
            <a:r>
              <a:rPr lang="en-US" sz="13800" dirty="0">
                <a:solidFill>
                  <a:srgbClr val="002060"/>
                </a:solidFill>
                <a:latin typeface="Impact" panose="020B0806030902050204" pitchFamily="34" charset="0"/>
              </a:rPr>
              <a:t>01</a:t>
            </a:r>
          </a:p>
          <a:p>
            <a:pPr marL="0" indent="0">
              <a:buFont typeface="Arial" panose="020B0604020202020204" pitchFamily="34" charset="0"/>
              <a:buNone/>
            </a:pPr>
            <a:endParaRPr lang="en-US" sz="13800" dirty="0">
              <a:solidFill>
                <a:srgbClr val="002060"/>
              </a:solidFill>
              <a:latin typeface="Impact" panose="020B0806030902050204" pitchFamily="34" charset="0"/>
            </a:endParaRPr>
          </a:p>
        </p:txBody>
      </p:sp>
      <p:pic>
        <p:nvPicPr>
          <p:cNvPr id="6" name="Picture 4" descr="https://ss1.bdstatic.com/70cFvXSh_Q1YnxGkpoWK1HF6hhy/it/u=1579614223,175336350&amp;fm=27&amp;gp=0.jpg">
            <a:extLst>
              <a:ext uri="{FF2B5EF4-FFF2-40B4-BE49-F238E27FC236}">
                <a16:creationId xmlns:a16="http://schemas.microsoft.com/office/drawing/2014/main" id="{B7864783-2C9A-474D-9B3B-4D972D69A59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7868" y="2087981"/>
            <a:ext cx="2003699" cy="143064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F78EEF75-31C1-BC40-8E9A-04590839E8B5}"/>
              </a:ext>
            </a:extLst>
          </p:cNvPr>
          <p:cNvSpPr txBox="1"/>
          <p:nvPr/>
        </p:nvSpPr>
        <p:spPr>
          <a:xfrm>
            <a:off x="4653845" y="3773101"/>
            <a:ext cx="4186401" cy="1200329"/>
          </a:xfrm>
          <a:prstGeom prst="rect">
            <a:avLst/>
          </a:prstGeom>
          <a:noFill/>
        </p:spPr>
        <p:txBody>
          <a:bodyPr wrap="square" rtlCol="0">
            <a:spAutoFit/>
          </a:bodyPr>
          <a:lstStyle/>
          <a:p>
            <a:pPr algn="l"/>
            <a:r>
              <a:rPr lang="en-US" sz="4000" dirty="0">
                <a:solidFill>
                  <a:srgbClr val="002060"/>
                </a:solidFill>
              </a:rPr>
              <a:t>BACKGROUND</a:t>
            </a:r>
            <a:endParaRPr lang="en-US" sz="3600" dirty="0">
              <a:solidFill>
                <a:srgbClr val="002060"/>
              </a:solidFill>
            </a:endParaRPr>
          </a:p>
          <a:p>
            <a:endParaRPr lang="en-US" dirty="0">
              <a:solidFill>
                <a:srgbClr val="002060"/>
              </a:solidFill>
            </a:endParaRPr>
          </a:p>
          <a:p>
            <a:pPr algn="l"/>
            <a:r>
              <a:rPr lang="en-US" sz="1400" dirty="0">
                <a:solidFill>
                  <a:srgbClr val="002060"/>
                </a:solidFill>
              </a:rPr>
              <a:t>PROBLEM &amp; TERMINOLOGY &amp; Motives &amp; OBJECTIVES</a:t>
            </a:r>
          </a:p>
        </p:txBody>
      </p:sp>
    </p:spTree>
    <p:extLst>
      <p:ext uri="{BB962C8B-B14F-4D97-AF65-F5344CB8AC3E}">
        <p14:creationId xmlns:p14="http://schemas.microsoft.com/office/powerpoint/2010/main" val="1310226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6DA68-0E0B-4F43-B62C-0F7A73FEC2CD}"/>
              </a:ext>
            </a:extLst>
          </p:cNvPr>
          <p:cNvSpPr>
            <a:spLocks noGrp="1"/>
          </p:cNvSpPr>
          <p:nvPr>
            <p:ph type="title"/>
          </p:nvPr>
        </p:nvSpPr>
        <p:spPr/>
        <p:txBody>
          <a:bodyPr/>
          <a:lstStyle/>
          <a:p>
            <a:r>
              <a:rPr kumimoji="1" lang="en-US" altLang="zh-CN" dirty="0"/>
              <a:t>Linux kernel writeback setting</a:t>
            </a:r>
            <a:endParaRPr kumimoji="1" lang="zh-CN" altLang="en-US" dirty="0"/>
          </a:p>
        </p:txBody>
      </p:sp>
      <p:graphicFrame>
        <p:nvGraphicFramePr>
          <p:cNvPr id="4" name="表格 3">
            <a:extLst>
              <a:ext uri="{FF2B5EF4-FFF2-40B4-BE49-F238E27FC236}">
                <a16:creationId xmlns:a16="http://schemas.microsoft.com/office/drawing/2014/main" id="{DEB608E8-04FA-1E43-B88C-8110A67FAA09}"/>
              </a:ext>
            </a:extLst>
          </p:cNvPr>
          <p:cNvGraphicFramePr>
            <a:graphicFrameLocks noGrp="1"/>
          </p:cNvGraphicFramePr>
          <p:nvPr/>
        </p:nvGraphicFramePr>
        <p:xfrm>
          <a:off x="640080" y="1655287"/>
          <a:ext cx="10515600" cy="2754630"/>
        </p:xfrm>
        <a:graphic>
          <a:graphicData uri="http://schemas.openxmlformats.org/drawingml/2006/table">
            <a:tbl>
              <a:tblPr>
                <a:tableStyleId>{5940675A-B579-460E-94D1-54222C63F5DA}</a:tableStyleId>
              </a:tblPr>
              <a:tblGrid>
                <a:gridCol w="4291013">
                  <a:extLst>
                    <a:ext uri="{9D8B030D-6E8A-4147-A177-3AD203B41FA5}">
                      <a16:colId xmlns:a16="http://schemas.microsoft.com/office/drawing/2014/main" val="3053866978"/>
                    </a:ext>
                  </a:extLst>
                </a:gridCol>
                <a:gridCol w="6224587">
                  <a:extLst>
                    <a:ext uri="{9D8B030D-6E8A-4147-A177-3AD203B41FA5}">
                      <a16:colId xmlns:a16="http://schemas.microsoft.com/office/drawing/2014/main" val="1179694144"/>
                    </a:ext>
                  </a:extLst>
                </a:gridCol>
              </a:tblGrid>
              <a:tr h="0">
                <a:tc>
                  <a:txBody>
                    <a:bodyPr/>
                    <a:lstStyle/>
                    <a:p>
                      <a:pPr algn="ctr"/>
                      <a:r>
                        <a:rPr lang="en-US" dirty="0">
                          <a:effectLst/>
                        </a:rPr>
                        <a:t>Variable</a:t>
                      </a:r>
                    </a:p>
                  </a:txBody>
                  <a:tcPr marL="38100" marR="38100" marT="28575" marB="28575" anchor="ctr"/>
                </a:tc>
                <a:tc>
                  <a:txBody>
                    <a:bodyPr/>
                    <a:lstStyle/>
                    <a:p>
                      <a:pPr algn="ctr"/>
                      <a:r>
                        <a:rPr lang="en-US">
                          <a:effectLst/>
                        </a:rPr>
                        <a:t>Description</a:t>
                      </a:r>
                    </a:p>
                  </a:txBody>
                  <a:tcPr marL="38100" marR="38100" marT="28575" marB="28575" anchor="ctr"/>
                </a:tc>
                <a:extLst>
                  <a:ext uri="{0D108BD9-81ED-4DB2-BD59-A6C34878D82A}">
                    <a16:rowId xmlns:a16="http://schemas.microsoft.com/office/drawing/2014/main" val="1277977492"/>
                  </a:ext>
                </a:extLst>
              </a:tr>
              <a:tr h="0">
                <a:tc>
                  <a:txBody>
                    <a:bodyPr/>
                    <a:lstStyle/>
                    <a:p>
                      <a:r>
                        <a:rPr lang="en-US" dirty="0" err="1">
                          <a:effectLst/>
                        </a:rPr>
                        <a:t>dirty_background_ratio</a:t>
                      </a:r>
                      <a:endParaRPr lang="en-US" dirty="0">
                        <a:effectLst/>
                      </a:endParaRPr>
                    </a:p>
                  </a:txBody>
                  <a:tcPr marL="38100" marR="38100" marT="28575" marB="28575" anchor="ctr"/>
                </a:tc>
                <a:tc>
                  <a:txBody>
                    <a:bodyPr/>
                    <a:lstStyle/>
                    <a:p>
                      <a:r>
                        <a:rPr lang="en-US">
                          <a:effectLst/>
                        </a:rPr>
                        <a:t>As a percentage of total memory, the number of pages at which the flusher threads begin writeback of dirty data.</a:t>
                      </a:r>
                    </a:p>
                  </a:txBody>
                  <a:tcPr marL="38100" marR="38100" marT="28575" marB="28575" anchor="ctr"/>
                </a:tc>
                <a:extLst>
                  <a:ext uri="{0D108BD9-81ED-4DB2-BD59-A6C34878D82A}">
                    <a16:rowId xmlns:a16="http://schemas.microsoft.com/office/drawing/2014/main" val="247919156"/>
                  </a:ext>
                </a:extLst>
              </a:tr>
              <a:tr h="0">
                <a:tc>
                  <a:txBody>
                    <a:bodyPr/>
                    <a:lstStyle/>
                    <a:p>
                      <a:r>
                        <a:rPr lang="en-US" dirty="0" err="1">
                          <a:effectLst/>
                        </a:rPr>
                        <a:t>dirty_expire_centisecs</a:t>
                      </a:r>
                      <a:endParaRPr lang="en-US" dirty="0">
                        <a:effectLst/>
                      </a:endParaRPr>
                    </a:p>
                  </a:txBody>
                  <a:tcPr marL="38100" marR="38100" marT="28575" marB="28575" anchor="ctr"/>
                </a:tc>
                <a:tc>
                  <a:txBody>
                    <a:bodyPr/>
                    <a:lstStyle/>
                    <a:p>
                      <a:r>
                        <a:rPr lang="en-US" dirty="0">
                          <a:effectLst/>
                        </a:rPr>
                        <a:t> In milliseconds, how old data must be to be written out the next time a flusher thread wakes to perform periodic writeback.</a:t>
                      </a:r>
                    </a:p>
                  </a:txBody>
                  <a:tcPr marL="38100" marR="38100" marT="28575" marB="28575" anchor="ctr"/>
                </a:tc>
                <a:extLst>
                  <a:ext uri="{0D108BD9-81ED-4DB2-BD59-A6C34878D82A}">
                    <a16:rowId xmlns:a16="http://schemas.microsoft.com/office/drawing/2014/main" val="4123107077"/>
                  </a:ext>
                </a:extLst>
              </a:tr>
              <a:tr h="0">
                <a:tc>
                  <a:txBody>
                    <a:bodyPr/>
                    <a:lstStyle/>
                    <a:p>
                      <a:r>
                        <a:rPr lang="en-US">
                          <a:effectLst/>
                        </a:rPr>
                        <a:t>dirty_ratio</a:t>
                      </a:r>
                    </a:p>
                  </a:txBody>
                  <a:tcPr marL="38100" marR="38100" marT="28575" marB="28575" anchor="ctr"/>
                </a:tc>
                <a:tc>
                  <a:txBody>
                    <a:bodyPr/>
                    <a:lstStyle/>
                    <a:p>
                      <a:r>
                        <a:rPr lang="en-US" dirty="0">
                          <a:effectLst/>
                        </a:rPr>
                        <a:t>As a percentage of total memory, the number of pages a process generates before it begins writeback of dirty data.</a:t>
                      </a:r>
                    </a:p>
                  </a:txBody>
                  <a:tcPr marL="38100" marR="38100" marT="28575" marB="28575" anchor="ctr"/>
                </a:tc>
                <a:extLst>
                  <a:ext uri="{0D108BD9-81ED-4DB2-BD59-A6C34878D82A}">
                    <a16:rowId xmlns:a16="http://schemas.microsoft.com/office/drawing/2014/main" val="2865195767"/>
                  </a:ext>
                </a:extLst>
              </a:tr>
              <a:tr h="0">
                <a:tc>
                  <a:txBody>
                    <a:bodyPr/>
                    <a:lstStyle/>
                    <a:p>
                      <a:r>
                        <a:rPr lang="en-US">
                          <a:effectLst/>
                        </a:rPr>
                        <a:t>dirty_writeback_centisecs</a:t>
                      </a:r>
                    </a:p>
                  </a:txBody>
                  <a:tcPr marL="38100" marR="38100" marT="28575" marB="28575" anchor="ctr"/>
                </a:tc>
                <a:tc>
                  <a:txBody>
                    <a:bodyPr/>
                    <a:lstStyle/>
                    <a:p>
                      <a:r>
                        <a:rPr lang="en-US" dirty="0">
                          <a:effectLst/>
                        </a:rPr>
                        <a:t>In milliseconds, how often a flusher thread should wake up to write data back out to disk.</a:t>
                      </a:r>
                    </a:p>
                  </a:txBody>
                  <a:tcPr marL="38100" marR="38100" marT="28575" marB="28575" anchor="ctr"/>
                </a:tc>
                <a:extLst>
                  <a:ext uri="{0D108BD9-81ED-4DB2-BD59-A6C34878D82A}">
                    <a16:rowId xmlns:a16="http://schemas.microsoft.com/office/drawing/2014/main" val="2766638459"/>
                  </a:ext>
                </a:extLst>
              </a:tr>
            </a:tbl>
          </a:graphicData>
        </a:graphic>
      </p:graphicFrame>
    </p:spTree>
    <p:extLst>
      <p:ext uri="{BB962C8B-B14F-4D97-AF65-F5344CB8AC3E}">
        <p14:creationId xmlns:p14="http://schemas.microsoft.com/office/powerpoint/2010/main" val="2047434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id="{E1754107-F464-3547-9ED3-9F2E6EC145F3}"/>
              </a:ext>
            </a:extLst>
          </p:cNvPr>
          <p:cNvSpPr txBox="1">
            <a:spLocks/>
          </p:cNvSpPr>
          <p:nvPr/>
        </p:nvSpPr>
        <p:spPr>
          <a:xfrm>
            <a:off x="1340584" y="1379833"/>
            <a:ext cx="7346216" cy="4760619"/>
          </a:xfrm>
          <a:prstGeom prst="rect">
            <a:avLst/>
          </a:prstGeom>
        </p:spPr>
        <p:txBody>
          <a:bodyPr/>
          <a:lstStyle>
            <a:lvl1pPr marL="342900" marR="0" indent="-342900"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800" kern="1200">
                <a:solidFill>
                  <a:schemeClr val="tx1"/>
                </a:solidFill>
                <a:latin typeface="Calibri" panose="020F0502020204030204" pitchFamily="34" charset="0"/>
                <a:ea typeface="+mn-ea"/>
                <a:cs typeface="+mn-cs"/>
              </a:defRPr>
            </a:lvl1pPr>
            <a:lvl2pPr marL="512763" marR="0" indent="-169863"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400" kern="1200">
                <a:solidFill>
                  <a:schemeClr val="tx1"/>
                </a:solidFill>
                <a:latin typeface="+mn-lt"/>
                <a:ea typeface="+mn-ea"/>
                <a:cs typeface="+mn-cs"/>
              </a:defRPr>
            </a:lvl2pPr>
            <a:lvl3pPr marL="687388" marR="0" indent="-174625" algn="l" defTabSz="457200" rtl="0" eaLnBrk="1" fontAlgn="base" latinLnBrk="0" hangingPunct="1">
              <a:lnSpc>
                <a:spcPct val="100000"/>
              </a:lnSpc>
              <a:spcBef>
                <a:spcPct val="20000"/>
              </a:spcBef>
              <a:spcAft>
                <a:spcPct val="0"/>
              </a:spcAft>
              <a:buClr>
                <a:srgbClr val="A20101"/>
              </a:buClr>
              <a:buSzPct val="100000"/>
              <a:buFont typeface="Courier New" panose="02070309020205020404" pitchFamily="49" charset="0"/>
              <a:buChar char="o"/>
              <a:tabLst/>
              <a:defRPr sz="2000" kern="1200">
                <a:solidFill>
                  <a:schemeClr val="tx1"/>
                </a:solidFill>
                <a:latin typeface="+mn-lt"/>
                <a:ea typeface="+mn-ea"/>
                <a:cs typeface="+mn-cs"/>
              </a:defRPr>
            </a:lvl3pPr>
            <a:lvl4pPr marL="855663" marR="0" indent="-16827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4pPr>
            <a:lvl5pPr marL="1030288" marR="0" indent="-17462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3800">
                <a:solidFill>
                  <a:srgbClr val="002060"/>
                </a:solidFill>
                <a:latin typeface="Impact" panose="020B0806030902050204" pitchFamily="34" charset="0"/>
              </a:rPr>
              <a:t>03</a:t>
            </a:r>
            <a:endParaRPr lang="en-US" sz="13800" dirty="0">
              <a:solidFill>
                <a:srgbClr val="002060"/>
              </a:solidFill>
              <a:latin typeface="Impact" panose="020B0806030902050204" pitchFamily="34" charset="0"/>
            </a:endParaRPr>
          </a:p>
        </p:txBody>
      </p:sp>
      <p:pic>
        <p:nvPicPr>
          <p:cNvPr id="5" name="Picture 6" descr="https://ss3.bdstatic.com/70cFv8Sh_Q1YnxGkpoWK1HF6hhy/it/u=210620047,1097363600&amp;fm=200&amp;gp=0.jpg">
            <a:extLst>
              <a:ext uri="{FF2B5EF4-FFF2-40B4-BE49-F238E27FC236}">
                <a16:creationId xmlns:a16="http://schemas.microsoft.com/office/drawing/2014/main" id="{343ADFB4-062B-4D48-A5E9-4B32DE8BE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158" y="1757680"/>
            <a:ext cx="2490959" cy="2015419"/>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66FC9F26-5DC3-914D-8D11-112DA26A6D25}"/>
              </a:ext>
            </a:extLst>
          </p:cNvPr>
          <p:cNvSpPr txBox="1"/>
          <p:nvPr/>
        </p:nvSpPr>
        <p:spPr>
          <a:xfrm>
            <a:off x="3295694" y="3773101"/>
            <a:ext cx="6476955" cy="923330"/>
          </a:xfrm>
          <a:prstGeom prst="rect">
            <a:avLst/>
          </a:prstGeom>
          <a:noFill/>
        </p:spPr>
        <p:txBody>
          <a:bodyPr wrap="square" rtlCol="0">
            <a:spAutoFit/>
          </a:bodyPr>
          <a:lstStyle/>
          <a:p>
            <a:r>
              <a:rPr lang="en-US" altLang="zh-CN" sz="4000" dirty="0">
                <a:solidFill>
                  <a:srgbClr val="002060"/>
                </a:solidFill>
              </a:rPr>
              <a:t>NEW CHALLENGE</a:t>
            </a:r>
            <a:r>
              <a:rPr lang="zh-CN" altLang="en-US" sz="4000" dirty="0">
                <a:solidFill>
                  <a:srgbClr val="002060"/>
                </a:solidFill>
              </a:rPr>
              <a:t> </a:t>
            </a:r>
            <a:r>
              <a:rPr lang="en-US" altLang="zh-CN" sz="4000" dirty="0">
                <a:solidFill>
                  <a:srgbClr val="002060"/>
                </a:solidFill>
              </a:rPr>
              <a:t>&amp;</a:t>
            </a:r>
            <a:r>
              <a:rPr lang="zh-CN" altLang="en-US" sz="4000" dirty="0">
                <a:solidFill>
                  <a:srgbClr val="002060"/>
                </a:solidFill>
              </a:rPr>
              <a:t> </a:t>
            </a:r>
            <a:r>
              <a:rPr lang="en-US" altLang="zh-CN" sz="4000" dirty="0">
                <a:solidFill>
                  <a:srgbClr val="002060"/>
                </a:solidFill>
              </a:rPr>
              <a:t>FEATURE</a:t>
            </a:r>
          </a:p>
          <a:p>
            <a:pPr algn="l"/>
            <a:r>
              <a:rPr lang="en-US" sz="1400" dirty="0">
                <a:solidFill>
                  <a:srgbClr val="002060"/>
                </a:solidFill>
              </a:rPr>
              <a:t>RETHINK WRITEBACK CACHING</a:t>
            </a:r>
          </a:p>
        </p:txBody>
      </p:sp>
    </p:spTree>
    <p:extLst>
      <p:ext uri="{BB962C8B-B14F-4D97-AF65-F5344CB8AC3E}">
        <p14:creationId xmlns:p14="http://schemas.microsoft.com/office/powerpoint/2010/main" val="3084642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225195-9F2A-3C48-9FC6-86FD84F0F60A}"/>
              </a:ext>
            </a:extLst>
          </p:cNvPr>
          <p:cNvSpPr>
            <a:spLocks noGrp="1"/>
          </p:cNvSpPr>
          <p:nvPr>
            <p:ph type="title"/>
          </p:nvPr>
        </p:nvSpPr>
        <p:spPr/>
        <p:txBody>
          <a:bodyPr/>
          <a:lstStyle/>
          <a:p>
            <a:r>
              <a:rPr kumimoji="1" lang="en-US" altLang="zh-CN" dirty="0"/>
              <a:t>Inode and space grant algorithm</a:t>
            </a:r>
            <a:endParaRPr kumimoji="1" lang="zh-CN" altLang="en-US" dirty="0"/>
          </a:p>
        </p:txBody>
      </p:sp>
      <p:sp>
        <p:nvSpPr>
          <p:cNvPr id="3" name="文本占位符 2">
            <a:extLst>
              <a:ext uri="{FF2B5EF4-FFF2-40B4-BE49-F238E27FC236}">
                <a16:creationId xmlns:a16="http://schemas.microsoft.com/office/drawing/2014/main" id="{A1E91ED5-19ED-284B-A553-23B2B3FAF015}"/>
              </a:ext>
            </a:extLst>
          </p:cNvPr>
          <p:cNvSpPr>
            <a:spLocks noGrp="1"/>
          </p:cNvSpPr>
          <p:nvPr>
            <p:ph type="body" sz="quarter" idx="10"/>
          </p:nvPr>
        </p:nvSpPr>
        <p:spPr>
          <a:xfrm>
            <a:off x="640080" y="1040606"/>
            <a:ext cx="10972800" cy="4776788"/>
          </a:xfrm>
        </p:spPr>
        <p:txBody>
          <a:bodyPr/>
          <a:lstStyle/>
          <a:p>
            <a:pPr>
              <a:buFont typeface="Wingdings" pitchFamily="2" charset="2"/>
              <a:buChar char="l"/>
            </a:pPr>
            <a:r>
              <a:rPr kumimoji="1" lang="en-US" altLang="zh-CN" dirty="0"/>
              <a:t>The server grants each client an initial inode and space grant at the connection time. i.e. space  64M; initial inode grant 256K.</a:t>
            </a:r>
          </a:p>
          <a:p>
            <a:pPr>
              <a:buFont typeface="Wingdings" pitchFamily="2" charset="2"/>
              <a:buChar char="l"/>
            </a:pPr>
            <a:r>
              <a:rPr kumimoji="1" lang="en-US" altLang="zh-CN" dirty="0"/>
              <a:t>When the client grant is sufficient, the space or inode grant is consumed, and the file data is written in WBC mode;</a:t>
            </a:r>
          </a:p>
          <a:p>
            <a:pPr>
              <a:buFont typeface="Wingdings" pitchFamily="2" charset="2"/>
              <a:buChar char="l"/>
            </a:pPr>
            <a:r>
              <a:rPr kumimoji="1" lang="en-US" altLang="zh-CN" dirty="0"/>
              <a:t>Each RPC to the server will contain the amount of reserved space, usage and consumption speed. According to the total free amount of disk on the server and the information sent by the client, the server appropriately updates the amount of space grant to the client, and piggy-back it to the client in the reply. </a:t>
            </a:r>
          </a:p>
          <a:p>
            <a:pPr>
              <a:buFont typeface="Wingdings" pitchFamily="2" charset="2"/>
              <a:buChar char="l"/>
            </a:pPr>
            <a:r>
              <a:rPr kumimoji="1" lang="en-US" altLang="zh-CN" dirty="0"/>
              <a:t>When the client grant is exhausted, the client I/O must be performed to the server in a synchronous manner. This allows you to report -ENOSPC errors as soon as possible.</a:t>
            </a:r>
          </a:p>
          <a:p>
            <a:pPr>
              <a:buFont typeface="Wingdings" pitchFamily="2" charset="2"/>
              <a:buChar char="l"/>
            </a:pPr>
            <a:r>
              <a:rPr kumimoji="1" lang="en-US" altLang="zh-CN" dirty="0"/>
              <a:t>If the client has no write activity for more than a certain time interval (the default is 1200 seconds), it will automatically reduce its own space grant. If the server space is insufficient, the grant amount will be recycled.</a:t>
            </a:r>
          </a:p>
          <a:p>
            <a:pPr>
              <a:buFont typeface="Wingdings" pitchFamily="2" charset="2"/>
              <a:buChar char="l"/>
            </a:pPr>
            <a:r>
              <a:rPr kumimoji="1" lang="en-US" altLang="zh-CN" dirty="0"/>
              <a:t>Currently there is no server-initiated</a:t>
            </a:r>
            <a:r>
              <a:rPr kumimoji="1" lang="zh-CN" altLang="en-US" dirty="0"/>
              <a:t> </a:t>
            </a:r>
            <a:r>
              <a:rPr kumimoji="1" lang="en-US" altLang="zh-CN" dirty="0"/>
              <a:t>recycle mechanism for</a:t>
            </a:r>
            <a:r>
              <a:rPr kumimoji="1" lang="zh-CN" altLang="en-US" dirty="0"/>
              <a:t> </a:t>
            </a:r>
            <a:r>
              <a:rPr kumimoji="1" lang="en-US" altLang="zh-CN" dirty="0"/>
              <a:t>client grant, but it will not cause the loss of server space capacity. Only when the server space is insufficient, all IO operations must be performed in a synchronous manner to the server.</a:t>
            </a:r>
            <a:endParaRPr kumimoji="1" lang="zh-CN" altLang="en-US" dirty="0"/>
          </a:p>
        </p:txBody>
      </p:sp>
    </p:spTree>
    <p:extLst>
      <p:ext uri="{BB962C8B-B14F-4D97-AF65-F5344CB8AC3E}">
        <p14:creationId xmlns:p14="http://schemas.microsoft.com/office/powerpoint/2010/main" val="1990141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646A9A-21E9-1A2E-B30A-739D27C7BBA7}"/>
              </a:ext>
            </a:extLst>
          </p:cNvPr>
          <p:cNvSpPr>
            <a:spLocks noGrp="1"/>
          </p:cNvSpPr>
          <p:nvPr>
            <p:ph type="title"/>
          </p:nvPr>
        </p:nvSpPr>
        <p:spPr/>
        <p:txBody>
          <a:bodyPr/>
          <a:lstStyle/>
          <a:p>
            <a:r>
              <a:rPr lang="en" altLang="zh-CN" dirty="0"/>
              <a:t>Space Management</a:t>
            </a:r>
            <a:endParaRPr kumimoji="1" lang="zh-CN" altLang="en-US" dirty="0"/>
          </a:p>
        </p:txBody>
      </p:sp>
      <p:sp>
        <p:nvSpPr>
          <p:cNvPr id="3" name="文本占位符 2">
            <a:extLst>
              <a:ext uri="{FF2B5EF4-FFF2-40B4-BE49-F238E27FC236}">
                <a16:creationId xmlns:a16="http://schemas.microsoft.com/office/drawing/2014/main" id="{DBCF6857-F850-44DE-AFF3-A1023C997F26}"/>
              </a:ext>
            </a:extLst>
          </p:cNvPr>
          <p:cNvSpPr>
            <a:spLocks noGrp="1"/>
          </p:cNvSpPr>
          <p:nvPr>
            <p:ph type="body" sz="quarter" idx="10"/>
          </p:nvPr>
        </p:nvSpPr>
        <p:spPr/>
        <p:txBody>
          <a:bodyPr/>
          <a:lstStyle/>
          <a:p>
            <a:r>
              <a:rPr lang="en" altLang="zh-CN" dirty="0" err="1"/>
              <a:t>MetaWBC</a:t>
            </a:r>
            <a:r>
              <a:rPr lang="en" altLang="zh-CN" dirty="0"/>
              <a:t> must ensure that the backend file system has enough free space before caching data and metadata.</a:t>
            </a:r>
          </a:p>
          <a:p>
            <a:endParaRPr lang="en" altLang="zh-CN" dirty="0"/>
          </a:p>
          <a:p>
            <a:r>
              <a:rPr lang="en" altLang="zh-CN" dirty="0"/>
              <a:t>Otherwise, the backend file system might run out of space during write-back and it might return an ENOSPC error, which comes too late to be captured by the application that has originally performed the I/O.</a:t>
            </a:r>
          </a:p>
          <a:p>
            <a:endParaRPr lang="en" altLang="zh-CN" dirty="0"/>
          </a:p>
          <a:p>
            <a:r>
              <a:rPr lang="en" altLang="zh-CN" dirty="0"/>
              <a:t>In cases where the remaining space of the main file system is less than 1/8 of its total capacity, or less than two times of the total capacity limitations of all clients’ </a:t>
            </a:r>
            <a:r>
              <a:rPr lang="en" altLang="zh-CN" dirty="0" err="1"/>
              <a:t>MemFS</a:t>
            </a:r>
            <a:r>
              <a:rPr lang="en" altLang="zh-CN" dirty="0"/>
              <a:t>, </a:t>
            </a:r>
            <a:r>
              <a:rPr lang="en" altLang="zh-CN" dirty="0" err="1"/>
              <a:t>MetaWBC</a:t>
            </a:r>
            <a:r>
              <a:rPr lang="en" altLang="zh-CN" dirty="0"/>
              <a:t> switches from caching I/</a:t>
            </a:r>
            <a:r>
              <a:rPr lang="en" altLang="zh-CN" dirty="0" err="1"/>
              <a:t>Os</a:t>
            </a:r>
            <a:r>
              <a:rPr lang="en" altLang="zh-CN" dirty="0"/>
              <a:t> to perform I/</a:t>
            </a:r>
            <a:r>
              <a:rPr lang="en" altLang="zh-CN" dirty="0" err="1"/>
              <a:t>Os</a:t>
            </a:r>
            <a:r>
              <a:rPr lang="en" altLang="zh-CN" dirty="0"/>
              <a:t> synchronously to the server.</a:t>
            </a:r>
          </a:p>
          <a:p>
            <a:endParaRPr lang="en" altLang="zh-CN" dirty="0"/>
          </a:p>
          <a:p>
            <a:r>
              <a:rPr lang="en" altLang="zh-CN" dirty="0"/>
              <a:t>In this context, we plan to implement a space reservation and delay allocation mechanisms as part of future work to avoid a situation where too much data is cached.</a:t>
            </a:r>
          </a:p>
          <a:p>
            <a:endParaRPr kumimoji="1" lang="zh-CN" altLang="en-US" dirty="0"/>
          </a:p>
        </p:txBody>
      </p:sp>
    </p:spTree>
    <p:extLst>
      <p:ext uri="{BB962C8B-B14F-4D97-AF65-F5344CB8AC3E}">
        <p14:creationId xmlns:p14="http://schemas.microsoft.com/office/powerpoint/2010/main" val="671930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05DB681-E380-8C44-8C25-1A21E83BBAE7}"/>
              </a:ext>
            </a:extLst>
          </p:cNvPr>
          <p:cNvSpPr>
            <a:spLocks noGrp="1"/>
          </p:cNvSpPr>
          <p:nvPr>
            <p:ph type="title"/>
          </p:nvPr>
        </p:nvSpPr>
        <p:spPr/>
        <p:txBody>
          <a:bodyPr/>
          <a:lstStyle/>
          <a:p>
            <a:r>
              <a:rPr kumimoji="1" lang="en-US" altLang="zh-CN" dirty="0"/>
              <a:t>Cache Reclaim Mechanism</a:t>
            </a:r>
            <a:endParaRPr kumimoji="1" lang="zh-CN" altLang="en-US" dirty="0"/>
          </a:p>
        </p:txBody>
      </p:sp>
      <p:sp>
        <p:nvSpPr>
          <p:cNvPr id="3" name="文本占位符 2">
            <a:extLst>
              <a:ext uri="{FF2B5EF4-FFF2-40B4-BE49-F238E27FC236}">
                <a16:creationId xmlns:a16="http://schemas.microsoft.com/office/drawing/2014/main" id="{51EB775F-7EBB-D34D-A1A6-7CE0AEB0AAF7}"/>
              </a:ext>
            </a:extLst>
          </p:cNvPr>
          <p:cNvSpPr>
            <a:spLocks noGrp="1"/>
          </p:cNvSpPr>
          <p:nvPr>
            <p:ph type="body" sz="quarter" idx="10"/>
          </p:nvPr>
        </p:nvSpPr>
        <p:spPr/>
        <p:txBody>
          <a:bodyPr/>
          <a:lstStyle/>
          <a:p>
            <a:r>
              <a:rPr kumimoji="1" lang="en-US" altLang="zh-CN" dirty="0"/>
              <a:t>The capacity of the embedded MemFS is limited by the size of the system memory. Thus cache reclaim mechanism is designed to reclaim inodes and data pages for subsequent I/O to make full use of the caching service.</a:t>
            </a:r>
          </a:p>
          <a:p>
            <a:endParaRPr kumimoji="1" lang="en-US" altLang="zh-CN" dirty="0"/>
          </a:p>
          <a:p>
            <a:r>
              <a:rPr kumimoji="1" lang="en-US" altLang="zh-CN" dirty="0"/>
              <a:t>When the client starts, a dedicated kernel daemon thread is created to recycle. When it is detected that there are too many inodes or dirty data pages in the cache, it will wake up the daemon thread to recycle until the cache amount is below a threshold.</a:t>
            </a:r>
          </a:p>
          <a:p>
            <a:endParaRPr kumimoji="1" lang="en-US" altLang="zh-CN" dirty="0"/>
          </a:p>
          <a:p>
            <a:r>
              <a:rPr kumimoji="1" lang="en-US" altLang="zh-CN" dirty="0"/>
              <a:t>The reclaim for inodes is done via </a:t>
            </a:r>
            <a:r>
              <a:rPr kumimoji="1" lang="en-US" altLang="zh-CN" i="1" dirty="0"/>
              <a:t>de-complete</a:t>
            </a:r>
            <a:r>
              <a:rPr kumimoji="1" lang="en-US" altLang="zh-CN" dirty="0"/>
              <a:t> the directories. All children dentry under the directory will be evict from MemFS;</a:t>
            </a:r>
          </a:p>
          <a:p>
            <a:endParaRPr kumimoji="1" lang="en-US" altLang="zh-CN" dirty="0"/>
          </a:p>
          <a:p>
            <a:r>
              <a:rPr kumimoji="1" lang="en-US" altLang="zh-CN" dirty="0"/>
              <a:t>The reclaim for page cache is done via assimilation of data pages for a file.</a:t>
            </a:r>
          </a:p>
          <a:p>
            <a:endParaRPr kumimoji="1" lang="en-US" altLang="zh-CN" dirty="0"/>
          </a:p>
          <a:p>
            <a:r>
              <a:rPr kumimoji="1" lang="en-US" altLang="zh-CN" dirty="0"/>
              <a:t>Control number of children file under a directory (when reached the limit, </a:t>
            </a:r>
            <a:r>
              <a:rPr kumimoji="1" lang="en-US" altLang="zh-CN" i="1" dirty="0"/>
              <a:t>de-complete</a:t>
            </a:r>
            <a:r>
              <a:rPr kumimoji="1" lang="en-US" altLang="zh-CN" dirty="0"/>
              <a:t> the directory); Or limit the number of data pages consumed by a single file, once reached assimilate it.</a:t>
            </a:r>
          </a:p>
          <a:p>
            <a:endParaRPr kumimoji="1" lang="en-US" altLang="zh-CN" dirty="0"/>
          </a:p>
          <a:p>
            <a:endParaRPr kumimoji="1" lang="zh-CN" altLang="en-US" dirty="0"/>
          </a:p>
        </p:txBody>
      </p:sp>
    </p:spTree>
    <p:extLst>
      <p:ext uri="{BB962C8B-B14F-4D97-AF65-F5344CB8AC3E}">
        <p14:creationId xmlns:p14="http://schemas.microsoft.com/office/powerpoint/2010/main" val="2890486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931A65-2375-CF4A-8B8B-F26147F37A79}"/>
              </a:ext>
            </a:extLst>
          </p:cNvPr>
          <p:cNvSpPr>
            <a:spLocks noGrp="1"/>
          </p:cNvSpPr>
          <p:nvPr>
            <p:ph type="title"/>
          </p:nvPr>
        </p:nvSpPr>
        <p:spPr/>
        <p:txBody>
          <a:bodyPr/>
          <a:lstStyle/>
          <a:p>
            <a:r>
              <a:rPr kumimoji="1" lang="en-US" altLang="zh-CN" dirty="0"/>
              <a:t>Metadata WBC introduces new features for metadata updates</a:t>
            </a:r>
            <a:endParaRPr kumimoji="1" lang="zh-CN" altLang="en-US" dirty="0"/>
          </a:p>
        </p:txBody>
      </p:sp>
      <p:sp>
        <p:nvSpPr>
          <p:cNvPr id="3" name="文本占位符 2">
            <a:extLst>
              <a:ext uri="{FF2B5EF4-FFF2-40B4-BE49-F238E27FC236}">
                <a16:creationId xmlns:a16="http://schemas.microsoft.com/office/drawing/2014/main" id="{5E1BE461-DC3F-7744-871B-1A4EB330429B}"/>
              </a:ext>
            </a:extLst>
          </p:cNvPr>
          <p:cNvSpPr>
            <a:spLocks noGrp="1"/>
          </p:cNvSpPr>
          <p:nvPr>
            <p:ph type="body" sz="quarter" idx="10"/>
          </p:nvPr>
        </p:nvSpPr>
        <p:spPr/>
        <p:txBody>
          <a:bodyPr/>
          <a:lstStyle/>
          <a:p>
            <a:r>
              <a:rPr kumimoji="1" lang="en-US" altLang="zh-CN" dirty="0"/>
              <a:t>Metadata update compact:</a:t>
            </a:r>
          </a:p>
          <a:p>
            <a:pPr lvl="1"/>
            <a:r>
              <a:rPr kumimoji="1" lang="en-US" altLang="zh-CN" dirty="0"/>
              <a:t>The create and subsequent multiple setattr calls can be absorbed and merged into one metadata update;</a:t>
            </a:r>
          </a:p>
          <a:p>
            <a:pPr lvl="1"/>
            <a:r>
              <a:rPr kumimoji="1" lang="en-US" altLang="zh-CN" i="1" dirty="0"/>
              <a:t>unlink</a:t>
            </a:r>
            <a:r>
              <a:rPr kumimoji="1" lang="en-US" altLang="zh-CN" dirty="0"/>
              <a:t>() or </a:t>
            </a:r>
            <a:r>
              <a:rPr kumimoji="1" lang="en-US" altLang="zh-CN" i="1" dirty="0" err="1"/>
              <a:t>rmdir</a:t>
            </a:r>
            <a:r>
              <a:rPr kumimoji="1" lang="en-US" altLang="zh-CN" dirty="0"/>
              <a:t>() on non-flushed file can directly execute locally in MemFS, no any RPC calls.</a:t>
            </a:r>
          </a:p>
          <a:p>
            <a:pPr lvl="1"/>
            <a:endParaRPr kumimoji="1" lang="en-US" altLang="zh-CN" dirty="0"/>
          </a:p>
          <a:p>
            <a:r>
              <a:rPr kumimoji="1" lang="en-US" altLang="zh-CN" dirty="0"/>
              <a:t>Batched metadata updates:</a:t>
            </a:r>
          </a:p>
          <a:p>
            <a:pPr lvl="1"/>
            <a:r>
              <a:rPr kumimoji="1" lang="en-US" altLang="zh-CN" dirty="0"/>
              <a:t>Select a subtree in MemFS, batch the metadata updates under the subtree into a large RPC request (or bulk data transfer). </a:t>
            </a:r>
          </a:p>
          <a:p>
            <a:pPr lvl="1"/>
            <a:r>
              <a:rPr kumimoji="1" lang="en-US" altLang="zh-CN" dirty="0"/>
              <a:t>When received the batched request, the server executes the updates one by one;</a:t>
            </a:r>
          </a:p>
          <a:p>
            <a:pPr lvl="1"/>
            <a:r>
              <a:rPr kumimoji="1" lang="en-US" altLang="zh-CN" dirty="0"/>
              <a:t>How to avoid dependence among batched metadata updates, especially in DNE (multiple metadata servers) environment?</a:t>
            </a:r>
          </a:p>
          <a:p>
            <a:pPr lvl="1"/>
            <a:r>
              <a:rPr kumimoji="1" lang="en-US" altLang="zh-CN" dirty="0"/>
              <a:t>How to divide the subtree in MemFS to generate the batched metadata updates more efficiently?</a:t>
            </a:r>
          </a:p>
          <a:p>
            <a:pPr lvl="1"/>
            <a:r>
              <a:rPr kumimoji="1" lang="en-US" altLang="zh-CN" dirty="0"/>
              <a:t>In current Linux kernel, there is only one working flusher thread for a filesystem instance. How to implement multithreaded batched metadata updates</a:t>
            </a:r>
            <a:r>
              <a:rPr kumimoji="1" lang="zh-CN" altLang="en-US" dirty="0"/>
              <a:t> </a:t>
            </a:r>
            <a:r>
              <a:rPr kumimoji="1" lang="en-US" altLang="zh-CN" dirty="0"/>
              <a:t>and meanwhile avoid dependence? </a:t>
            </a:r>
          </a:p>
          <a:p>
            <a:pPr lvl="1"/>
            <a:endParaRPr kumimoji="1" lang="zh-CN" altLang="en-US" dirty="0"/>
          </a:p>
        </p:txBody>
      </p:sp>
    </p:spTree>
    <p:extLst>
      <p:ext uri="{BB962C8B-B14F-4D97-AF65-F5344CB8AC3E}">
        <p14:creationId xmlns:p14="http://schemas.microsoft.com/office/powerpoint/2010/main" val="25362699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37ED52C-FC49-3A4F-BCAF-884E61894449}"/>
              </a:ext>
            </a:extLst>
          </p:cNvPr>
          <p:cNvSpPr>
            <a:spLocks noGrp="1"/>
          </p:cNvSpPr>
          <p:nvPr>
            <p:ph type="title"/>
          </p:nvPr>
        </p:nvSpPr>
        <p:spPr/>
        <p:txBody>
          <a:bodyPr/>
          <a:lstStyle/>
          <a:p>
            <a:r>
              <a:rPr kumimoji="1" lang="en-US" altLang="zh-CN" dirty="0"/>
              <a:t>File deletion Policies</a:t>
            </a:r>
            <a:endParaRPr kumimoji="1" lang="zh-CN" altLang="en-US" dirty="0"/>
          </a:p>
        </p:txBody>
      </p:sp>
      <p:sp>
        <p:nvSpPr>
          <p:cNvPr id="3" name="文本占位符 2">
            <a:extLst>
              <a:ext uri="{FF2B5EF4-FFF2-40B4-BE49-F238E27FC236}">
                <a16:creationId xmlns:a16="http://schemas.microsoft.com/office/drawing/2014/main" id="{9F07DFC6-D781-504D-A473-4765FDB59497}"/>
              </a:ext>
            </a:extLst>
          </p:cNvPr>
          <p:cNvSpPr>
            <a:spLocks noGrp="1"/>
          </p:cNvSpPr>
          <p:nvPr>
            <p:ph type="body" sz="quarter" idx="10"/>
          </p:nvPr>
        </p:nvSpPr>
        <p:spPr>
          <a:xfrm>
            <a:off x="640080" y="1040606"/>
            <a:ext cx="8693106" cy="4776788"/>
          </a:xfrm>
        </p:spPr>
        <p:txBody>
          <a:bodyPr/>
          <a:lstStyle/>
          <a:p>
            <a:r>
              <a:rPr kumimoji="1" lang="en-US" altLang="zh-CN" dirty="0"/>
              <a:t>After introduced metadata WBC, the file deletion operation can be optimized according to file state</a:t>
            </a:r>
          </a:p>
          <a:p>
            <a:r>
              <a:rPr kumimoji="1" lang="en-US" altLang="zh-CN" dirty="0"/>
              <a:t>Sync deletion:</a:t>
            </a:r>
          </a:p>
          <a:p>
            <a:pPr lvl="1"/>
            <a:r>
              <a:rPr kumimoji="1" lang="en-US" altLang="zh-CN" dirty="0"/>
              <a:t>When the file has flushed (F flag), synchronize the deletion on the server, and then delete in MemFS;</a:t>
            </a:r>
          </a:p>
          <a:p>
            <a:pPr lvl="1"/>
            <a:r>
              <a:rPr kumimoji="1" lang="en-US" altLang="zh-CN" dirty="0"/>
              <a:t>Free the space used by deleted file as soon as possible;</a:t>
            </a:r>
          </a:p>
          <a:p>
            <a:r>
              <a:rPr kumimoji="1" lang="en-US" altLang="zh-CN" dirty="0"/>
              <a:t>Delay deletion:</a:t>
            </a:r>
          </a:p>
          <a:p>
            <a:pPr lvl="1"/>
            <a:r>
              <a:rPr kumimoji="1" lang="en-US" altLang="zh-CN" dirty="0"/>
              <a:t>Each directory in (C) state maintains a list </a:t>
            </a:r>
            <a:r>
              <a:rPr kumimoji="1" lang="en-US" altLang="zh-CN" i="1" dirty="0"/>
              <a:t>L</a:t>
            </a:r>
            <a:r>
              <a:rPr kumimoji="1" lang="en-US" altLang="zh-CN" dirty="0"/>
              <a:t> for deleted files. When deleting a children file in the directory, if the sub file has been flushed (F), the file is added to the list </a:t>
            </a:r>
            <a:r>
              <a:rPr kumimoji="1" lang="en-US" altLang="zh-CN" i="1" dirty="0"/>
              <a:t>L</a:t>
            </a:r>
            <a:r>
              <a:rPr kumimoji="1" lang="en-US" altLang="zh-CN" dirty="0"/>
              <a:t>, and the directory is marked as dirty. Finally, the file is deleted from MemFS (not delete from the main file system now);</a:t>
            </a:r>
          </a:p>
          <a:p>
            <a:pPr lvl="1"/>
            <a:r>
              <a:rPr kumimoji="1" lang="en-US" altLang="zh-CN" dirty="0"/>
              <a:t>2. When deleting a directory in (C) state, if its parent directory is also in (C) state, it can splice the deleted file list of the directory two list into the deleted file list of its parent directory; otherwise, it needs to synchronize to delete the files and directories in the deleted on the server.</a:t>
            </a:r>
          </a:p>
          <a:p>
            <a:pPr lvl="1"/>
            <a:r>
              <a:rPr kumimoji="1" lang="en-US" altLang="zh-CN" dirty="0"/>
              <a:t>3. When the background flusher wakes up and it will check whether the</a:t>
            </a:r>
            <a:r>
              <a:rPr kumimoji="1" lang="en-US" altLang="zh-CN" i="1" dirty="0"/>
              <a:t> L </a:t>
            </a:r>
            <a:r>
              <a:rPr kumimoji="1" lang="en-US" altLang="zh-CN" dirty="0"/>
              <a:t>is empty. If it is not empty, the files in </a:t>
            </a:r>
            <a:r>
              <a:rPr kumimoji="1" lang="en-US" altLang="zh-CN" i="1" dirty="0"/>
              <a:t>L</a:t>
            </a:r>
            <a:r>
              <a:rPr kumimoji="1" lang="en-US" altLang="zh-CN" dirty="0"/>
              <a:t> will be deleted in batches according to the file FID;</a:t>
            </a:r>
          </a:p>
          <a:p>
            <a:pPr marL="342900" lvl="1" indent="0">
              <a:buNone/>
            </a:pPr>
            <a:endParaRPr kumimoji="1" lang="zh-CN" altLang="en-US" dirty="0"/>
          </a:p>
        </p:txBody>
      </p:sp>
      <p:sp>
        <p:nvSpPr>
          <p:cNvPr id="22" name="椭圆 21">
            <a:extLst>
              <a:ext uri="{FF2B5EF4-FFF2-40B4-BE49-F238E27FC236}">
                <a16:creationId xmlns:a16="http://schemas.microsoft.com/office/drawing/2014/main" id="{B4D34EDE-EDAC-5744-9C21-282E70988EBA}"/>
              </a:ext>
            </a:extLst>
          </p:cNvPr>
          <p:cNvSpPr/>
          <p:nvPr/>
        </p:nvSpPr>
        <p:spPr>
          <a:xfrm>
            <a:off x="10400604" y="1473278"/>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a</a:t>
            </a:r>
            <a:endParaRPr kumimoji="1" lang="zh-CN" altLang="en-US" dirty="0">
              <a:solidFill>
                <a:schemeClr val="tx1"/>
              </a:solidFill>
            </a:endParaRPr>
          </a:p>
        </p:txBody>
      </p:sp>
      <p:sp>
        <p:nvSpPr>
          <p:cNvPr id="23" name="椭圆 22">
            <a:extLst>
              <a:ext uri="{FF2B5EF4-FFF2-40B4-BE49-F238E27FC236}">
                <a16:creationId xmlns:a16="http://schemas.microsoft.com/office/drawing/2014/main" id="{670C2458-D7B5-C143-BA25-7217227B7EA3}"/>
              </a:ext>
            </a:extLst>
          </p:cNvPr>
          <p:cNvSpPr/>
          <p:nvPr/>
        </p:nvSpPr>
        <p:spPr>
          <a:xfrm>
            <a:off x="9728252" y="2281518"/>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b</a:t>
            </a:r>
            <a:endParaRPr kumimoji="1" lang="zh-CN" altLang="en-US" dirty="0">
              <a:solidFill>
                <a:schemeClr val="tx1"/>
              </a:solidFill>
            </a:endParaRPr>
          </a:p>
        </p:txBody>
      </p:sp>
      <p:sp>
        <p:nvSpPr>
          <p:cNvPr id="24" name="椭圆 23">
            <a:extLst>
              <a:ext uri="{FF2B5EF4-FFF2-40B4-BE49-F238E27FC236}">
                <a16:creationId xmlns:a16="http://schemas.microsoft.com/office/drawing/2014/main" id="{534D6073-7092-B64A-89E6-24DD409C7CDE}"/>
              </a:ext>
            </a:extLst>
          </p:cNvPr>
          <p:cNvSpPr/>
          <p:nvPr/>
        </p:nvSpPr>
        <p:spPr>
          <a:xfrm>
            <a:off x="11356243" y="4043080"/>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h</a:t>
            </a:r>
            <a:endParaRPr kumimoji="1" lang="zh-CN" altLang="en-US" dirty="0">
              <a:solidFill>
                <a:schemeClr val="tx1"/>
              </a:solidFill>
            </a:endParaRPr>
          </a:p>
        </p:txBody>
      </p:sp>
      <p:sp>
        <p:nvSpPr>
          <p:cNvPr id="25" name="椭圆 24">
            <a:extLst>
              <a:ext uri="{FF2B5EF4-FFF2-40B4-BE49-F238E27FC236}">
                <a16:creationId xmlns:a16="http://schemas.microsoft.com/office/drawing/2014/main" id="{3D70657A-308B-2145-ACAB-BB3D8B4042BE}"/>
              </a:ext>
            </a:extLst>
          </p:cNvPr>
          <p:cNvSpPr/>
          <p:nvPr/>
        </p:nvSpPr>
        <p:spPr>
          <a:xfrm>
            <a:off x="9069348" y="3119718"/>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d</a:t>
            </a:r>
            <a:endParaRPr kumimoji="1" lang="zh-CN" altLang="en-US" dirty="0">
              <a:solidFill>
                <a:schemeClr val="tx1"/>
              </a:solidFill>
            </a:endParaRPr>
          </a:p>
        </p:txBody>
      </p:sp>
      <p:sp>
        <p:nvSpPr>
          <p:cNvPr id="26" name="椭圆 25">
            <a:extLst>
              <a:ext uri="{FF2B5EF4-FFF2-40B4-BE49-F238E27FC236}">
                <a16:creationId xmlns:a16="http://schemas.microsoft.com/office/drawing/2014/main" id="{22E79949-DE0C-8047-A12D-74E13227B2EA}"/>
              </a:ext>
            </a:extLst>
          </p:cNvPr>
          <p:cNvSpPr/>
          <p:nvPr/>
        </p:nvSpPr>
        <p:spPr>
          <a:xfrm>
            <a:off x="10346816" y="3119717"/>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e</a:t>
            </a:r>
            <a:endParaRPr kumimoji="1" lang="zh-CN" altLang="en-US" dirty="0">
              <a:solidFill>
                <a:schemeClr val="tx1"/>
              </a:solidFill>
            </a:endParaRPr>
          </a:p>
        </p:txBody>
      </p:sp>
      <p:sp>
        <p:nvSpPr>
          <p:cNvPr id="27" name="椭圆 26">
            <a:extLst>
              <a:ext uri="{FF2B5EF4-FFF2-40B4-BE49-F238E27FC236}">
                <a16:creationId xmlns:a16="http://schemas.microsoft.com/office/drawing/2014/main" id="{3D0F8368-6907-3147-9988-04CF719E250B}"/>
              </a:ext>
            </a:extLst>
          </p:cNvPr>
          <p:cNvSpPr/>
          <p:nvPr/>
        </p:nvSpPr>
        <p:spPr>
          <a:xfrm>
            <a:off x="9755146" y="4043081"/>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f</a:t>
            </a:r>
            <a:endParaRPr kumimoji="1" lang="zh-CN" altLang="en-US" dirty="0">
              <a:solidFill>
                <a:schemeClr val="tx1"/>
              </a:solidFill>
            </a:endParaRPr>
          </a:p>
        </p:txBody>
      </p:sp>
      <p:sp>
        <p:nvSpPr>
          <p:cNvPr id="28" name="椭圆 27">
            <a:extLst>
              <a:ext uri="{FF2B5EF4-FFF2-40B4-BE49-F238E27FC236}">
                <a16:creationId xmlns:a16="http://schemas.microsoft.com/office/drawing/2014/main" id="{BCFC8813-65C9-8F4A-981D-2A4F85A0803B}"/>
              </a:ext>
            </a:extLst>
          </p:cNvPr>
          <p:cNvSpPr/>
          <p:nvPr/>
        </p:nvSpPr>
        <p:spPr>
          <a:xfrm>
            <a:off x="10526112" y="4043081"/>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g</a:t>
            </a:r>
            <a:endParaRPr kumimoji="1" lang="zh-CN" altLang="en-US" dirty="0">
              <a:solidFill>
                <a:schemeClr val="tx1"/>
              </a:solidFill>
            </a:endParaRPr>
          </a:p>
        </p:txBody>
      </p:sp>
      <p:sp>
        <p:nvSpPr>
          <p:cNvPr id="29" name="椭圆 28">
            <a:extLst>
              <a:ext uri="{FF2B5EF4-FFF2-40B4-BE49-F238E27FC236}">
                <a16:creationId xmlns:a16="http://schemas.microsoft.com/office/drawing/2014/main" id="{FB00A89E-0858-0747-A046-F91B823DF9DB}"/>
              </a:ext>
            </a:extLst>
          </p:cNvPr>
          <p:cNvSpPr/>
          <p:nvPr/>
        </p:nvSpPr>
        <p:spPr>
          <a:xfrm>
            <a:off x="11077440" y="2281517"/>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c</a:t>
            </a:r>
            <a:endParaRPr kumimoji="1" lang="zh-CN" altLang="en-US" dirty="0">
              <a:solidFill>
                <a:schemeClr val="tx1"/>
              </a:solidFill>
            </a:endParaRPr>
          </a:p>
        </p:txBody>
      </p:sp>
      <p:sp>
        <p:nvSpPr>
          <p:cNvPr id="30" name="椭圆 29">
            <a:extLst>
              <a:ext uri="{FF2B5EF4-FFF2-40B4-BE49-F238E27FC236}">
                <a16:creationId xmlns:a16="http://schemas.microsoft.com/office/drawing/2014/main" id="{5C2614B6-EBC5-0942-A88C-5C90DA56EDBF}"/>
              </a:ext>
            </a:extLst>
          </p:cNvPr>
          <p:cNvSpPr/>
          <p:nvPr/>
        </p:nvSpPr>
        <p:spPr>
          <a:xfrm>
            <a:off x="10485770" y="4881281"/>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i</a:t>
            </a:r>
            <a:endParaRPr kumimoji="1" lang="zh-CN" altLang="en-US" dirty="0">
              <a:solidFill>
                <a:schemeClr val="tx1"/>
              </a:solidFill>
            </a:endParaRPr>
          </a:p>
        </p:txBody>
      </p:sp>
      <p:cxnSp>
        <p:nvCxnSpPr>
          <p:cNvPr id="31" name="直线连接符 30">
            <a:extLst>
              <a:ext uri="{FF2B5EF4-FFF2-40B4-BE49-F238E27FC236}">
                <a16:creationId xmlns:a16="http://schemas.microsoft.com/office/drawing/2014/main" id="{2913B31B-8E4D-2C41-BC25-BF7063CE6BCC}"/>
              </a:ext>
            </a:extLst>
          </p:cNvPr>
          <p:cNvCxnSpPr>
            <a:cxnSpLocks/>
            <a:stCxn id="22" idx="4"/>
            <a:endCxn id="23" idx="7"/>
          </p:cNvCxnSpPr>
          <p:nvPr/>
        </p:nvCxnSpPr>
        <p:spPr>
          <a:xfrm flipH="1">
            <a:off x="10233274" y="2091843"/>
            <a:ext cx="463165" cy="280262"/>
          </a:xfrm>
          <a:prstGeom prst="line">
            <a:avLst/>
          </a:prstGeom>
          <a:ln/>
        </p:spPr>
        <p:style>
          <a:lnRef idx="1">
            <a:schemeClr val="dk1"/>
          </a:lnRef>
          <a:fillRef idx="0">
            <a:schemeClr val="dk1"/>
          </a:fillRef>
          <a:effectRef idx="0">
            <a:schemeClr val="dk1"/>
          </a:effectRef>
          <a:fontRef idx="minor">
            <a:schemeClr val="tx1"/>
          </a:fontRef>
        </p:style>
      </p:cxnSp>
      <p:cxnSp>
        <p:nvCxnSpPr>
          <p:cNvPr id="32" name="直线连接符 31">
            <a:extLst>
              <a:ext uri="{FF2B5EF4-FFF2-40B4-BE49-F238E27FC236}">
                <a16:creationId xmlns:a16="http://schemas.microsoft.com/office/drawing/2014/main" id="{931D0AB5-1A28-7140-94F9-D286A7093DBC}"/>
              </a:ext>
            </a:extLst>
          </p:cNvPr>
          <p:cNvCxnSpPr>
            <a:stCxn id="22" idx="4"/>
            <a:endCxn id="29" idx="1"/>
          </p:cNvCxnSpPr>
          <p:nvPr/>
        </p:nvCxnSpPr>
        <p:spPr>
          <a:xfrm>
            <a:off x="10696439" y="2091843"/>
            <a:ext cx="467649" cy="280261"/>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33" name="直线连接符 32">
            <a:extLst>
              <a:ext uri="{FF2B5EF4-FFF2-40B4-BE49-F238E27FC236}">
                <a16:creationId xmlns:a16="http://schemas.microsoft.com/office/drawing/2014/main" id="{FFCDC2C1-F50A-3446-8A78-56D99F27A06B}"/>
              </a:ext>
            </a:extLst>
          </p:cNvPr>
          <p:cNvCxnSpPr>
            <a:stCxn id="23" idx="4"/>
            <a:endCxn id="25" idx="0"/>
          </p:cNvCxnSpPr>
          <p:nvPr/>
        </p:nvCxnSpPr>
        <p:spPr>
          <a:xfrm flipH="1">
            <a:off x="9365183" y="2900083"/>
            <a:ext cx="658904" cy="219635"/>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34" name="直线连接符 33">
            <a:extLst>
              <a:ext uri="{FF2B5EF4-FFF2-40B4-BE49-F238E27FC236}">
                <a16:creationId xmlns:a16="http://schemas.microsoft.com/office/drawing/2014/main" id="{A111D5A0-4650-1F41-B7D8-256833A39D06}"/>
              </a:ext>
            </a:extLst>
          </p:cNvPr>
          <p:cNvCxnSpPr>
            <a:stCxn id="23" idx="4"/>
            <a:endCxn id="26" idx="1"/>
          </p:cNvCxnSpPr>
          <p:nvPr/>
        </p:nvCxnSpPr>
        <p:spPr>
          <a:xfrm>
            <a:off x="10024087" y="2900083"/>
            <a:ext cx="409377" cy="310221"/>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35" name="直线连接符 34">
            <a:extLst>
              <a:ext uri="{FF2B5EF4-FFF2-40B4-BE49-F238E27FC236}">
                <a16:creationId xmlns:a16="http://schemas.microsoft.com/office/drawing/2014/main" id="{DAAF935A-AEEA-A94A-99F6-48707D3A2486}"/>
              </a:ext>
            </a:extLst>
          </p:cNvPr>
          <p:cNvCxnSpPr>
            <a:stCxn id="26" idx="4"/>
            <a:endCxn id="27" idx="0"/>
          </p:cNvCxnSpPr>
          <p:nvPr/>
        </p:nvCxnSpPr>
        <p:spPr>
          <a:xfrm flipH="1">
            <a:off x="10050981" y="3738282"/>
            <a:ext cx="591670" cy="304799"/>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36" name="直线连接符 35">
            <a:extLst>
              <a:ext uri="{FF2B5EF4-FFF2-40B4-BE49-F238E27FC236}">
                <a16:creationId xmlns:a16="http://schemas.microsoft.com/office/drawing/2014/main" id="{3C2ABDE5-4EC3-AE44-BB1D-72958878ED2C}"/>
              </a:ext>
            </a:extLst>
          </p:cNvPr>
          <p:cNvCxnSpPr>
            <a:stCxn id="26" idx="4"/>
            <a:endCxn id="28" idx="0"/>
          </p:cNvCxnSpPr>
          <p:nvPr/>
        </p:nvCxnSpPr>
        <p:spPr>
          <a:xfrm>
            <a:off x="10642651" y="3738282"/>
            <a:ext cx="179296" cy="304799"/>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37" name="直线连接符 36">
            <a:extLst>
              <a:ext uri="{FF2B5EF4-FFF2-40B4-BE49-F238E27FC236}">
                <a16:creationId xmlns:a16="http://schemas.microsoft.com/office/drawing/2014/main" id="{4C357946-3846-364F-9F4D-07B7DCCAEB72}"/>
              </a:ext>
            </a:extLst>
          </p:cNvPr>
          <p:cNvCxnSpPr>
            <a:stCxn id="26" idx="4"/>
            <a:endCxn id="24" idx="1"/>
          </p:cNvCxnSpPr>
          <p:nvPr/>
        </p:nvCxnSpPr>
        <p:spPr>
          <a:xfrm>
            <a:off x="10642651" y="3738282"/>
            <a:ext cx="800240" cy="395385"/>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sp>
        <p:nvSpPr>
          <p:cNvPr id="38" name="椭圆 37">
            <a:extLst>
              <a:ext uri="{FF2B5EF4-FFF2-40B4-BE49-F238E27FC236}">
                <a16:creationId xmlns:a16="http://schemas.microsoft.com/office/drawing/2014/main" id="{DD28A4E9-9F4E-6A4C-ABBE-32FB9317482A}"/>
              </a:ext>
            </a:extLst>
          </p:cNvPr>
          <p:cNvSpPr/>
          <p:nvPr/>
        </p:nvSpPr>
        <p:spPr>
          <a:xfrm>
            <a:off x="9620676" y="2990669"/>
            <a:ext cx="2433916" cy="2621237"/>
          </a:xfrm>
          <a:prstGeom prst="ellipse">
            <a:avLst/>
          </a:prstGeom>
          <a:noFill/>
          <a:ln w="9525">
            <a:solidFill>
              <a:srgbClr val="FF0000">
                <a:alpha val="96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39" name="直线连接符 38">
            <a:extLst>
              <a:ext uri="{FF2B5EF4-FFF2-40B4-BE49-F238E27FC236}">
                <a16:creationId xmlns:a16="http://schemas.microsoft.com/office/drawing/2014/main" id="{CF8E8DEB-FF5B-3940-880E-AC4AC1A57EE2}"/>
              </a:ext>
            </a:extLst>
          </p:cNvPr>
          <p:cNvCxnSpPr>
            <a:stCxn id="28" idx="4"/>
            <a:endCxn id="30" idx="0"/>
          </p:cNvCxnSpPr>
          <p:nvPr/>
        </p:nvCxnSpPr>
        <p:spPr>
          <a:xfrm flipH="1">
            <a:off x="10781605" y="4661646"/>
            <a:ext cx="40342" cy="219635"/>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a16="http://schemas.microsoft.com/office/drawing/2014/main" id="{DAD9A000-F9D0-734F-8BBB-D1FB902014E8}"/>
              </a:ext>
            </a:extLst>
          </p:cNvPr>
          <p:cNvSpPr txBox="1"/>
          <p:nvPr/>
        </p:nvSpPr>
        <p:spPr>
          <a:xfrm>
            <a:off x="9660954" y="5701553"/>
            <a:ext cx="1951925" cy="646331"/>
          </a:xfrm>
          <a:prstGeom prst="rect">
            <a:avLst/>
          </a:prstGeom>
          <a:noFill/>
        </p:spPr>
        <p:txBody>
          <a:bodyPr wrap="square" rtlCol="0">
            <a:spAutoFit/>
          </a:bodyPr>
          <a:lstStyle/>
          <a:p>
            <a:r>
              <a:rPr kumimoji="1" lang="en-US" altLang="zh-CN" i="1" dirty="0"/>
              <a:t>rmfid</a:t>
            </a:r>
            <a:r>
              <a:rPr kumimoji="1" lang="en-US" altLang="zh-CN" dirty="0"/>
              <a:t> e f </a:t>
            </a:r>
            <a:r>
              <a:rPr kumimoji="1" lang="en-US" altLang="zh-CN" dirty="0" err="1"/>
              <a:t>i</a:t>
            </a:r>
            <a:r>
              <a:rPr kumimoji="1" lang="zh-CN" altLang="en-US" dirty="0"/>
              <a:t> </a:t>
            </a:r>
            <a:r>
              <a:rPr kumimoji="1" lang="en-US" altLang="zh-CN" dirty="0"/>
              <a:t>g h</a:t>
            </a:r>
          </a:p>
          <a:p>
            <a:r>
              <a:rPr kumimoji="1" lang="en-US" altLang="zh-CN" dirty="0"/>
              <a:t>Batched deletion</a:t>
            </a:r>
          </a:p>
        </p:txBody>
      </p:sp>
    </p:spTree>
    <p:extLst>
      <p:ext uri="{BB962C8B-B14F-4D97-AF65-F5344CB8AC3E}">
        <p14:creationId xmlns:p14="http://schemas.microsoft.com/office/powerpoint/2010/main" val="3456094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94FAF7E-FA1B-CF44-BA62-A216908AA4EA}"/>
              </a:ext>
            </a:extLst>
          </p:cNvPr>
          <p:cNvSpPr>
            <a:spLocks noGrp="1"/>
          </p:cNvSpPr>
          <p:nvPr>
            <p:ph type="title"/>
          </p:nvPr>
        </p:nvSpPr>
        <p:spPr/>
        <p:txBody>
          <a:bodyPr/>
          <a:lstStyle/>
          <a:p>
            <a:r>
              <a:rPr kumimoji="1" lang="en-US" altLang="zh-CN" dirty="0"/>
              <a:t>File Deletion Policy – </a:t>
            </a:r>
            <a:r>
              <a:rPr kumimoji="1" lang="en-US" altLang="zh-CN" dirty="0" err="1"/>
              <a:t>cont</a:t>
            </a:r>
            <a:r>
              <a:rPr kumimoji="1" lang="en-US" altLang="zh-CN" dirty="0"/>
              <a:t>’</a:t>
            </a:r>
            <a:endParaRPr kumimoji="1" lang="zh-CN" altLang="en-US" dirty="0"/>
          </a:p>
        </p:txBody>
      </p:sp>
      <p:sp>
        <p:nvSpPr>
          <p:cNvPr id="3" name="文本占位符 2">
            <a:extLst>
              <a:ext uri="{FF2B5EF4-FFF2-40B4-BE49-F238E27FC236}">
                <a16:creationId xmlns:a16="http://schemas.microsoft.com/office/drawing/2014/main" id="{54E16E79-4A80-C641-ACA0-D06810F37C76}"/>
              </a:ext>
            </a:extLst>
          </p:cNvPr>
          <p:cNvSpPr>
            <a:spLocks noGrp="1"/>
          </p:cNvSpPr>
          <p:nvPr>
            <p:ph type="body" sz="quarter" idx="10"/>
          </p:nvPr>
        </p:nvSpPr>
        <p:spPr>
          <a:xfrm>
            <a:off x="640080" y="1280160"/>
            <a:ext cx="6863379" cy="4776788"/>
          </a:xfrm>
        </p:spPr>
        <p:txBody>
          <a:bodyPr/>
          <a:lstStyle/>
          <a:p>
            <a:r>
              <a:rPr kumimoji="1" lang="en-US" altLang="zh-CN" dirty="0"/>
              <a:t>Subtree deletion: </a:t>
            </a:r>
          </a:p>
          <a:p>
            <a:pPr lvl="1"/>
            <a:r>
              <a:rPr kumimoji="1" lang="en-US" altLang="zh-CN" dirty="0"/>
              <a:t>The file deletion policy is similar to the batched deletion policy;</a:t>
            </a:r>
          </a:p>
          <a:p>
            <a:pPr lvl="1"/>
            <a:r>
              <a:rPr kumimoji="1" lang="en-US" altLang="zh-CN" dirty="0"/>
              <a:t> The difference is that: when the parent directory is in C state and a directory under the parent directory is to be deleted, not splice two lists, and the directory is directly added to the deleted file list </a:t>
            </a:r>
            <a:r>
              <a:rPr kumimoji="1" lang="en-US" altLang="zh-CN" i="1" dirty="0"/>
              <a:t>L</a:t>
            </a:r>
            <a:r>
              <a:rPr kumimoji="1" lang="en-US" altLang="zh-CN" dirty="0"/>
              <a:t> of the parent directory. </a:t>
            </a:r>
          </a:p>
          <a:p>
            <a:pPr lvl="1"/>
            <a:r>
              <a:rPr kumimoji="1" lang="en-US" altLang="zh-CN" dirty="0"/>
              <a:t>Since the client has exclusive access to the directory, it indicates that the whole subtree has been removed from the file system. </a:t>
            </a:r>
          </a:p>
          <a:p>
            <a:pPr lvl="1"/>
            <a:r>
              <a:rPr kumimoji="1" lang="en-US" altLang="zh-CN" dirty="0"/>
              <a:t>When the file is being deleted in the background flusher thread, only the FID of the root node of the subtree is passed to the server. </a:t>
            </a:r>
          </a:p>
          <a:p>
            <a:pPr lvl="1"/>
            <a:r>
              <a:rPr kumimoji="1" lang="en-US" altLang="zh-CN" dirty="0"/>
              <a:t>After receiving the deletion request, the server can reply to the client immediately, and then delete the subtree asynchronously in the background.</a:t>
            </a:r>
            <a:endParaRPr kumimoji="1" lang="zh-CN" altLang="en-US" dirty="0"/>
          </a:p>
        </p:txBody>
      </p:sp>
      <p:sp>
        <p:nvSpPr>
          <p:cNvPr id="4" name="椭圆 3">
            <a:extLst>
              <a:ext uri="{FF2B5EF4-FFF2-40B4-BE49-F238E27FC236}">
                <a16:creationId xmlns:a16="http://schemas.microsoft.com/office/drawing/2014/main" id="{0FFB96CF-A0E0-6343-9899-95F4B5270027}"/>
              </a:ext>
            </a:extLst>
          </p:cNvPr>
          <p:cNvSpPr/>
          <p:nvPr/>
        </p:nvSpPr>
        <p:spPr>
          <a:xfrm>
            <a:off x="9628094" y="1562925"/>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a</a:t>
            </a:r>
            <a:endParaRPr kumimoji="1" lang="zh-CN" altLang="en-US" dirty="0">
              <a:solidFill>
                <a:schemeClr val="tx1"/>
              </a:solidFill>
            </a:endParaRPr>
          </a:p>
        </p:txBody>
      </p:sp>
      <p:sp>
        <p:nvSpPr>
          <p:cNvPr id="5" name="椭圆 4">
            <a:extLst>
              <a:ext uri="{FF2B5EF4-FFF2-40B4-BE49-F238E27FC236}">
                <a16:creationId xmlns:a16="http://schemas.microsoft.com/office/drawing/2014/main" id="{31F89D74-EDF9-C948-B2B1-B70302EB066F}"/>
              </a:ext>
            </a:extLst>
          </p:cNvPr>
          <p:cNvSpPr/>
          <p:nvPr/>
        </p:nvSpPr>
        <p:spPr>
          <a:xfrm>
            <a:off x="8955742" y="2371165"/>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b</a:t>
            </a:r>
            <a:endParaRPr kumimoji="1" lang="zh-CN" altLang="en-US" dirty="0">
              <a:solidFill>
                <a:schemeClr val="tx1"/>
              </a:solidFill>
            </a:endParaRPr>
          </a:p>
        </p:txBody>
      </p:sp>
      <p:sp>
        <p:nvSpPr>
          <p:cNvPr id="6" name="椭圆 5">
            <a:extLst>
              <a:ext uri="{FF2B5EF4-FFF2-40B4-BE49-F238E27FC236}">
                <a16:creationId xmlns:a16="http://schemas.microsoft.com/office/drawing/2014/main" id="{EEA7F829-770D-084C-BB01-6611A7D5A66A}"/>
              </a:ext>
            </a:extLst>
          </p:cNvPr>
          <p:cNvSpPr/>
          <p:nvPr/>
        </p:nvSpPr>
        <p:spPr>
          <a:xfrm>
            <a:off x="10583733" y="4132727"/>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h</a:t>
            </a:r>
            <a:endParaRPr kumimoji="1" lang="zh-CN" altLang="en-US" dirty="0">
              <a:solidFill>
                <a:schemeClr val="tx1"/>
              </a:solidFill>
            </a:endParaRPr>
          </a:p>
        </p:txBody>
      </p:sp>
      <p:sp>
        <p:nvSpPr>
          <p:cNvPr id="7" name="椭圆 6">
            <a:extLst>
              <a:ext uri="{FF2B5EF4-FFF2-40B4-BE49-F238E27FC236}">
                <a16:creationId xmlns:a16="http://schemas.microsoft.com/office/drawing/2014/main" id="{952D3ACA-65AB-FD47-9625-8DA380310AB9}"/>
              </a:ext>
            </a:extLst>
          </p:cNvPr>
          <p:cNvSpPr/>
          <p:nvPr/>
        </p:nvSpPr>
        <p:spPr>
          <a:xfrm>
            <a:off x="8296838" y="3209365"/>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d</a:t>
            </a:r>
            <a:endParaRPr kumimoji="1" lang="zh-CN" altLang="en-US" dirty="0">
              <a:solidFill>
                <a:schemeClr val="tx1"/>
              </a:solidFill>
            </a:endParaRPr>
          </a:p>
        </p:txBody>
      </p:sp>
      <p:sp>
        <p:nvSpPr>
          <p:cNvPr id="8" name="椭圆 7">
            <a:extLst>
              <a:ext uri="{FF2B5EF4-FFF2-40B4-BE49-F238E27FC236}">
                <a16:creationId xmlns:a16="http://schemas.microsoft.com/office/drawing/2014/main" id="{2F77FF2E-9665-D64A-BDDA-88A970FE1095}"/>
              </a:ext>
            </a:extLst>
          </p:cNvPr>
          <p:cNvSpPr/>
          <p:nvPr/>
        </p:nvSpPr>
        <p:spPr>
          <a:xfrm>
            <a:off x="9574306" y="3209364"/>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e</a:t>
            </a:r>
            <a:endParaRPr kumimoji="1" lang="zh-CN" altLang="en-US" dirty="0">
              <a:solidFill>
                <a:schemeClr val="tx1"/>
              </a:solidFill>
            </a:endParaRPr>
          </a:p>
        </p:txBody>
      </p:sp>
      <p:sp>
        <p:nvSpPr>
          <p:cNvPr id="9" name="椭圆 8">
            <a:extLst>
              <a:ext uri="{FF2B5EF4-FFF2-40B4-BE49-F238E27FC236}">
                <a16:creationId xmlns:a16="http://schemas.microsoft.com/office/drawing/2014/main" id="{5E5E31C1-3898-704B-B1AE-19DE6087F877}"/>
              </a:ext>
            </a:extLst>
          </p:cNvPr>
          <p:cNvSpPr/>
          <p:nvPr/>
        </p:nvSpPr>
        <p:spPr>
          <a:xfrm>
            <a:off x="8982636" y="4132728"/>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f</a:t>
            </a:r>
            <a:endParaRPr kumimoji="1" lang="zh-CN" altLang="en-US" dirty="0">
              <a:solidFill>
                <a:schemeClr val="tx1"/>
              </a:solidFill>
            </a:endParaRPr>
          </a:p>
        </p:txBody>
      </p:sp>
      <p:sp>
        <p:nvSpPr>
          <p:cNvPr id="10" name="椭圆 9">
            <a:extLst>
              <a:ext uri="{FF2B5EF4-FFF2-40B4-BE49-F238E27FC236}">
                <a16:creationId xmlns:a16="http://schemas.microsoft.com/office/drawing/2014/main" id="{5FD52910-6EAD-1746-A237-7B33BC60448C}"/>
              </a:ext>
            </a:extLst>
          </p:cNvPr>
          <p:cNvSpPr/>
          <p:nvPr/>
        </p:nvSpPr>
        <p:spPr>
          <a:xfrm>
            <a:off x="9753602" y="4132728"/>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g</a:t>
            </a:r>
            <a:endParaRPr kumimoji="1" lang="zh-CN" altLang="en-US" dirty="0">
              <a:solidFill>
                <a:schemeClr val="tx1"/>
              </a:solidFill>
            </a:endParaRPr>
          </a:p>
        </p:txBody>
      </p:sp>
      <p:sp>
        <p:nvSpPr>
          <p:cNvPr id="11" name="椭圆 10">
            <a:extLst>
              <a:ext uri="{FF2B5EF4-FFF2-40B4-BE49-F238E27FC236}">
                <a16:creationId xmlns:a16="http://schemas.microsoft.com/office/drawing/2014/main" id="{320C0FB4-7C8C-634E-98CF-B5B6563E0E84}"/>
              </a:ext>
            </a:extLst>
          </p:cNvPr>
          <p:cNvSpPr/>
          <p:nvPr/>
        </p:nvSpPr>
        <p:spPr>
          <a:xfrm>
            <a:off x="10304930" y="2371164"/>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c</a:t>
            </a:r>
            <a:endParaRPr kumimoji="1" lang="zh-CN" altLang="en-US" dirty="0">
              <a:solidFill>
                <a:schemeClr val="tx1"/>
              </a:solidFill>
            </a:endParaRPr>
          </a:p>
        </p:txBody>
      </p:sp>
      <p:sp>
        <p:nvSpPr>
          <p:cNvPr id="12" name="椭圆 11">
            <a:extLst>
              <a:ext uri="{FF2B5EF4-FFF2-40B4-BE49-F238E27FC236}">
                <a16:creationId xmlns:a16="http://schemas.microsoft.com/office/drawing/2014/main" id="{A1B6232B-D1E0-A444-AF9B-A5976B8825A6}"/>
              </a:ext>
            </a:extLst>
          </p:cNvPr>
          <p:cNvSpPr/>
          <p:nvPr/>
        </p:nvSpPr>
        <p:spPr>
          <a:xfrm>
            <a:off x="9713260" y="4970928"/>
            <a:ext cx="591670" cy="618565"/>
          </a:xfrm>
          <a:prstGeom prst="ellipse">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i</a:t>
            </a:r>
            <a:endParaRPr kumimoji="1" lang="zh-CN" altLang="en-US" dirty="0">
              <a:solidFill>
                <a:schemeClr val="tx1"/>
              </a:solidFill>
            </a:endParaRPr>
          </a:p>
        </p:txBody>
      </p:sp>
      <p:cxnSp>
        <p:nvCxnSpPr>
          <p:cNvPr id="14" name="直线连接符 13">
            <a:extLst>
              <a:ext uri="{FF2B5EF4-FFF2-40B4-BE49-F238E27FC236}">
                <a16:creationId xmlns:a16="http://schemas.microsoft.com/office/drawing/2014/main" id="{C54108DE-6C22-0A40-A430-9940047FB447}"/>
              </a:ext>
            </a:extLst>
          </p:cNvPr>
          <p:cNvCxnSpPr>
            <a:cxnSpLocks/>
            <a:stCxn id="4" idx="4"/>
            <a:endCxn id="5" idx="7"/>
          </p:cNvCxnSpPr>
          <p:nvPr/>
        </p:nvCxnSpPr>
        <p:spPr>
          <a:xfrm flipH="1">
            <a:off x="9460764" y="2181490"/>
            <a:ext cx="463165" cy="280262"/>
          </a:xfrm>
          <a:prstGeom prst="line">
            <a:avLst/>
          </a:prstGeom>
          <a:ln/>
        </p:spPr>
        <p:style>
          <a:lnRef idx="1">
            <a:schemeClr val="dk1"/>
          </a:lnRef>
          <a:fillRef idx="0">
            <a:schemeClr val="dk1"/>
          </a:fillRef>
          <a:effectRef idx="0">
            <a:schemeClr val="dk1"/>
          </a:effectRef>
          <a:fontRef idx="minor">
            <a:schemeClr val="tx1"/>
          </a:fontRef>
        </p:style>
      </p:cxnSp>
      <p:cxnSp>
        <p:nvCxnSpPr>
          <p:cNvPr id="18" name="直线连接符 17">
            <a:extLst>
              <a:ext uri="{FF2B5EF4-FFF2-40B4-BE49-F238E27FC236}">
                <a16:creationId xmlns:a16="http://schemas.microsoft.com/office/drawing/2014/main" id="{99920D2E-DEBF-6F48-9608-C9C16B3FED43}"/>
              </a:ext>
            </a:extLst>
          </p:cNvPr>
          <p:cNvCxnSpPr>
            <a:stCxn id="4" idx="4"/>
            <a:endCxn id="11" idx="1"/>
          </p:cNvCxnSpPr>
          <p:nvPr/>
        </p:nvCxnSpPr>
        <p:spPr>
          <a:xfrm>
            <a:off x="9923929" y="2181490"/>
            <a:ext cx="467649" cy="280261"/>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20" name="直线连接符 19">
            <a:extLst>
              <a:ext uri="{FF2B5EF4-FFF2-40B4-BE49-F238E27FC236}">
                <a16:creationId xmlns:a16="http://schemas.microsoft.com/office/drawing/2014/main" id="{EDAAAAF7-107F-8946-8235-D16BEEBF7639}"/>
              </a:ext>
            </a:extLst>
          </p:cNvPr>
          <p:cNvCxnSpPr>
            <a:stCxn id="5" idx="4"/>
            <a:endCxn id="7" idx="0"/>
          </p:cNvCxnSpPr>
          <p:nvPr/>
        </p:nvCxnSpPr>
        <p:spPr>
          <a:xfrm flipH="1">
            <a:off x="8592673" y="2989730"/>
            <a:ext cx="658904" cy="219635"/>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22" name="直线连接符 21">
            <a:extLst>
              <a:ext uri="{FF2B5EF4-FFF2-40B4-BE49-F238E27FC236}">
                <a16:creationId xmlns:a16="http://schemas.microsoft.com/office/drawing/2014/main" id="{AB272107-E93D-024D-A68E-7EC4F920EB0B}"/>
              </a:ext>
            </a:extLst>
          </p:cNvPr>
          <p:cNvCxnSpPr>
            <a:stCxn id="5" idx="4"/>
            <a:endCxn id="8" idx="1"/>
          </p:cNvCxnSpPr>
          <p:nvPr/>
        </p:nvCxnSpPr>
        <p:spPr>
          <a:xfrm>
            <a:off x="9251577" y="2989730"/>
            <a:ext cx="409377" cy="310221"/>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24" name="直线连接符 23">
            <a:extLst>
              <a:ext uri="{FF2B5EF4-FFF2-40B4-BE49-F238E27FC236}">
                <a16:creationId xmlns:a16="http://schemas.microsoft.com/office/drawing/2014/main" id="{9AB38644-707A-EA47-928E-1DD8615A4747}"/>
              </a:ext>
            </a:extLst>
          </p:cNvPr>
          <p:cNvCxnSpPr>
            <a:stCxn id="8" idx="4"/>
            <a:endCxn id="9" idx="0"/>
          </p:cNvCxnSpPr>
          <p:nvPr/>
        </p:nvCxnSpPr>
        <p:spPr>
          <a:xfrm flipH="1">
            <a:off x="9278471" y="3827929"/>
            <a:ext cx="591670" cy="304799"/>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26" name="直线连接符 25">
            <a:extLst>
              <a:ext uri="{FF2B5EF4-FFF2-40B4-BE49-F238E27FC236}">
                <a16:creationId xmlns:a16="http://schemas.microsoft.com/office/drawing/2014/main" id="{6C74191A-B7A0-AB49-AFF8-1B1302794B5C}"/>
              </a:ext>
            </a:extLst>
          </p:cNvPr>
          <p:cNvCxnSpPr>
            <a:stCxn id="8" idx="4"/>
            <a:endCxn id="10" idx="0"/>
          </p:cNvCxnSpPr>
          <p:nvPr/>
        </p:nvCxnSpPr>
        <p:spPr>
          <a:xfrm>
            <a:off x="9870141" y="3827929"/>
            <a:ext cx="179296" cy="304799"/>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cxnSp>
        <p:nvCxnSpPr>
          <p:cNvPr id="28" name="直线连接符 27">
            <a:extLst>
              <a:ext uri="{FF2B5EF4-FFF2-40B4-BE49-F238E27FC236}">
                <a16:creationId xmlns:a16="http://schemas.microsoft.com/office/drawing/2014/main" id="{B9A6B69E-288E-AD46-9145-7F985526A7F5}"/>
              </a:ext>
            </a:extLst>
          </p:cNvPr>
          <p:cNvCxnSpPr>
            <a:stCxn id="8" idx="4"/>
            <a:endCxn id="6" idx="1"/>
          </p:cNvCxnSpPr>
          <p:nvPr/>
        </p:nvCxnSpPr>
        <p:spPr>
          <a:xfrm>
            <a:off x="9870141" y="3827929"/>
            <a:ext cx="800240" cy="395385"/>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id="{25996917-C3DD-A04E-9F1F-AD4B280A2C0D}"/>
              </a:ext>
            </a:extLst>
          </p:cNvPr>
          <p:cNvSpPr/>
          <p:nvPr/>
        </p:nvSpPr>
        <p:spPr>
          <a:xfrm>
            <a:off x="8848166" y="3080316"/>
            <a:ext cx="2433916" cy="2621237"/>
          </a:xfrm>
          <a:prstGeom prst="ellipse">
            <a:avLst/>
          </a:prstGeom>
          <a:noFill/>
          <a:ln w="9525">
            <a:solidFill>
              <a:srgbClr val="FF0000">
                <a:alpha val="96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30" name="直线连接符 29">
            <a:extLst>
              <a:ext uri="{FF2B5EF4-FFF2-40B4-BE49-F238E27FC236}">
                <a16:creationId xmlns:a16="http://schemas.microsoft.com/office/drawing/2014/main" id="{A18A70C3-3C43-9F41-B115-87CFEECA6363}"/>
              </a:ext>
            </a:extLst>
          </p:cNvPr>
          <p:cNvCxnSpPr>
            <a:stCxn id="10" idx="4"/>
            <a:endCxn id="12" idx="0"/>
          </p:cNvCxnSpPr>
          <p:nvPr/>
        </p:nvCxnSpPr>
        <p:spPr>
          <a:xfrm flipH="1">
            <a:off x="10009095" y="4751293"/>
            <a:ext cx="40342" cy="219635"/>
          </a:xfrm>
          <a:prstGeom prst="line">
            <a:avLst/>
          </a:prstGeom>
          <a:ln>
            <a:solidFill>
              <a:srgbClr val="AF130F"/>
            </a:solidFill>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9FF6F8CA-10DB-954F-A254-7FCF5865E383}"/>
              </a:ext>
            </a:extLst>
          </p:cNvPr>
          <p:cNvSpPr txBox="1"/>
          <p:nvPr/>
        </p:nvSpPr>
        <p:spPr>
          <a:xfrm>
            <a:off x="9660955" y="5701553"/>
            <a:ext cx="1876620" cy="646331"/>
          </a:xfrm>
          <a:prstGeom prst="rect">
            <a:avLst/>
          </a:prstGeom>
          <a:noFill/>
        </p:spPr>
        <p:txBody>
          <a:bodyPr wrap="square" rtlCol="0">
            <a:spAutoFit/>
          </a:bodyPr>
          <a:lstStyle/>
          <a:p>
            <a:r>
              <a:rPr kumimoji="1" lang="en-US" altLang="zh-CN" i="1" dirty="0"/>
              <a:t>rmfid</a:t>
            </a:r>
            <a:r>
              <a:rPr kumimoji="1" lang="en-US" altLang="zh-CN" dirty="0"/>
              <a:t> e</a:t>
            </a:r>
          </a:p>
          <a:p>
            <a:r>
              <a:rPr kumimoji="1" lang="en-US" altLang="zh-CN" dirty="0"/>
              <a:t>subtree deletion</a:t>
            </a:r>
            <a:endParaRPr kumimoji="1" lang="zh-CN" altLang="en-US" dirty="0"/>
          </a:p>
        </p:txBody>
      </p:sp>
    </p:spTree>
    <p:extLst>
      <p:ext uri="{BB962C8B-B14F-4D97-AF65-F5344CB8AC3E}">
        <p14:creationId xmlns:p14="http://schemas.microsoft.com/office/powerpoint/2010/main" val="10628553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2CF45B-E8BD-6B4A-80DF-3837D9B4D4C5}"/>
              </a:ext>
            </a:extLst>
          </p:cNvPr>
          <p:cNvSpPr>
            <a:spLocks noGrp="1"/>
          </p:cNvSpPr>
          <p:nvPr>
            <p:ph type="title"/>
          </p:nvPr>
        </p:nvSpPr>
        <p:spPr/>
        <p:txBody>
          <a:bodyPr/>
          <a:lstStyle/>
          <a:p>
            <a:r>
              <a:rPr kumimoji="1" lang="en-US" altLang="zh-CN" dirty="0"/>
              <a:t>Integrate PCC with WBC</a:t>
            </a:r>
            <a:endParaRPr kumimoji="1" lang="zh-CN" altLang="en-US" dirty="0"/>
          </a:p>
        </p:txBody>
      </p:sp>
      <p:sp>
        <p:nvSpPr>
          <p:cNvPr id="3" name="文本占位符 2">
            <a:extLst>
              <a:ext uri="{FF2B5EF4-FFF2-40B4-BE49-F238E27FC236}">
                <a16:creationId xmlns:a16="http://schemas.microsoft.com/office/drawing/2014/main" id="{7931B23F-3063-BD4C-AE9F-84C6067E483F}"/>
              </a:ext>
            </a:extLst>
          </p:cNvPr>
          <p:cNvSpPr>
            <a:spLocks noGrp="1"/>
          </p:cNvSpPr>
          <p:nvPr>
            <p:ph type="body" sz="quarter" idx="10"/>
          </p:nvPr>
        </p:nvSpPr>
        <p:spPr/>
        <p:txBody>
          <a:bodyPr/>
          <a:lstStyle/>
          <a:p>
            <a:r>
              <a:rPr lang="en-US" altLang="zh-CN" dirty="0"/>
              <a:t>The memory size on a client is limit compared with the local persistent storage such as SSDs. </a:t>
            </a:r>
          </a:p>
          <a:p>
            <a:endParaRPr lang="en-US" altLang="zh-CN" dirty="0"/>
          </a:p>
          <a:p>
            <a:r>
              <a:rPr lang="en-US" altLang="zh-CN" dirty="0"/>
              <a:t>For a WBC subtree, its metadata can be reasonably whole cached in MemFS. But data for regular files maybe grows up too large to cache on client-side MemFS. </a:t>
            </a:r>
          </a:p>
          <a:p>
            <a:endParaRPr lang="en-US" altLang="zh-CN" dirty="0"/>
          </a:p>
          <a:p>
            <a:r>
              <a:rPr lang="en-US" altLang="zh-CN" dirty="0"/>
              <a:t>PCC can be used as the client-side persistent caching for the data of regular files under protection of EX WBC lock. </a:t>
            </a:r>
          </a:p>
          <a:p>
            <a:endParaRPr lang="zh-CN" altLang="zh-CN" dirty="0"/>
          </a:p>
          <a:p>
            <a:r>
              <a:rPr lang="en-US" altLang="zh-CN" dirty="0"/>
              <a:t>The PCC copy stub can be created according to FID when create the regular file on MemFS and then all data I/O are directed into PCC. Or when the regular file growing too large for the client memory, attach the file into PCC. </a:t>
            </a:r>
          </a:p>
          <a:p>
            <a:endParaRPr lang="en-US" altLang="zh-CN" dirty="0"/>
          </a:p>
          <a:p>
            <a:r>
              <a:rPr lang="en-US" altLang="zh-CN" dirty="0"/>
              <a:t>All these operations do not require interaction with MDS until flush is needed. During flushing for a regular file, it just needs to set the file with HSM exists, archived and released on MDT. The file data cached on PCC can defer resync to Lustre OSTs or evict from PCC when it is nearly full.</a:t>
            </a:r>
            <a:endParaRPr lang="zh-CN" altLang="zh-CN" dirty="0"/>
          </a:p>
          <a:p>
            <a:endParaRPr kumimoji="1" lang="zh-CN" altLang="en-US" dirty="0"/>
          </a:p>
        </p:txBody>
      </p:sp>
    </p:spTree>
    <p:extLst>
      <p:ext uri="{BB962C8B-B14F-4D97-AF65-F5344CB8AC3E}">
        <p14:creationId xmlns:p14="http://schemas.microsoft.com/office/powerpoint/2010/main" val="9680668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0A3F30-0DB2-C0DC-9BAC-CE49FD6CB2FB}"/>
              </a:ext>
            </a:extLst>
          </p:cNvPr>
          <p:cNvSpPr>
            <a:spLocks noGrp="1"/>
          </p:cNvSpPr>
          <p:nvPr>
            <p:ph type="title"/>
          </p:nvPr>
        </p:nvSpPr>
        <p:spPr/>
        <p:txBody>
          <a:bodyPr/>
          <a:lstStyle/>
          <a:p>
            <a:r>
              <a:rPr kumimoji="1" lang="en-US" altLang="zh-CN" dirty="0"/>
              <a:t>Integrate PCC-RW with </a:t>
            </a:r>
            <a:r>
              <a:rPr kumimoji="1" lang="en-US" altLang="zh-CN" dirty="0" err="1"/>
              <a:t>MetaWBC</a:t>
            </a:r>
            <a:endParaRPr kumimoji="1" lang="zh-CN" altLang="en-US" dirty="0"/>
          </a:p>
        </p:txBody>
      </p:sp>
      <p:sp>
        <p:nvSpPr>
          <p:cNvPr id="3" name="文本占位符 2">
            <a:extLst>
              <a:ext uri="{FF2B5EF4-FFF2-40B4-BE49-F238E27FC236}">
                <a16:creationId xmlns:a16="http://schemas.microsoft.com/office/drawing/2014/main" id="{24E29D7C-84F0-D4A2-83B0-300F97EE10CA}"/>
              </a:ext>
            </a:extLst>
          </p:cNvPr>
          <p:cNvSpPr>
            <a:spLocks noGrp="1"/>
          </p:cNvSpPr>
          <p:nvPr>
            <p:ph type="body" sz="quarter" idx="10"/>
          </p:nvPr>
        </p:nvSpPr>
        <p:spPr>
          <a:xfrm>
            <a:off x="640080" y="1280160"/>
            <a:ext cx="5023294" cy="4776788"/>
          </a:xfrm>
        </p:spPr>
        <p:txBody>
          <a:bodyPr/>
          <a:lstStyle/>
          <a:p>
            <a:r>
              <a:rPr kumimoji="1" lang="en-US" altLang="zh-CN" dirty="0"/>
              <a:t>Use HSM mechanism to sync the data from local PCC device to the Lustre OSTs.</a:t>
            </a:r>
          </a:p>
          <a:p>
            <a:endParaRPr kumimoji="1" lang="en-US" altLang="zh-CN" dirty="0"/>
          </a:p>
          <a:p>
            <a:r>
              <a:rPr kumimoji="1" lang="en-US" altLang="zh-CN" dirty="0"/>
              <a:t>Not a Persistent Client Cache for metadata, Only for data;</a:t>
            </a:r>
            <a:endParaRPr kumimoji="1" lang="zh-CN" altLang="en-US" dirty="0"/>
          </a:p>
        </p:txBody>
      </p:sp>
      <p:pic>
        <p:nvPicPr>
          <p:cNvPr id="4" name="Picture 14" descr="Diagram&#10;&#10;Description automatically generated">
            <a:extLst>
              <a:ext uri="{FF2B5EF4-FFF2-40B4-BE49-F238E27FC236}">
                <a16:creationId xmlns:a16="http://schemas.microsoft.com/office/drawing/2014/main" id="{995E6ED7-AA0E-8174-19F8-16590D59F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0621" y="1031742"/>
            <a:ext cx="5023294" cy="5273624"/>
          </a:xfrm>
          <a:prstGeom prst="rect">
            <a:avLst/>
          </a:prstGeom>
        </p:spPr>
      </p:pic>
    </p:spTree>
    <p:extLst>
      <p:ext uri="{BB962C8B-B14F-4D97-AF65-F5344CB8AC3E}">
        <p14:creationId xmlns:p14="http://schemas.microsoft.com/office/powerpoint/2010/main" val="4027656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3F1135-8B46-3243-A155-7FABDC44BB99}"/>
              </a:ext>
            </a:extLst>
          </p:cNvPr>
          <p:cNvSpPr>
            <a:spLocks noGrp="1"/>
          </p:cNvSpPr>
          <p:nvPr>
            <p:ph type="title"/>
          </p:nvPr>
        </p:nvSpPr>
        <p:spPr/>
        <p:txBody>
          <a:bodyPr/>
          <a:lstStyle/>
          <a:p>
            <a:r>
              <a:rPr kumimoji="1" lang="en-US" altLang="zh-CN" dirty="0"/>
              <a:t>Linux Virtual File System (VFS)</a:t>
            </a:r>
            <a:endParaRPr kumimoji="1" lang="zh-CN" altLang="en-US" dirty="0"/>
          </a:p>
        </p:txBody>
      </p:sp>
      <p:sp>
        <p:nvSpPr>
          <p:cNvPr id="3" name="矩形 2">
            <a:extLst>
              <a:ext uri="{FF2B5EF4-FFF2-40B4-BE49-F238E27FC236}">
                <a16:creationId xmlns:a16="http://schemas.microsoft.com/office/drawing/2014/main" id="{07A61684-A4B5-D847-8C0E-3A33EC812B16}"/>
              </a:ext>
            </a:extLst>
          </p:cNvPr>
          <p:cNvSpPr/>
          <p:nvPr/>
        </p:nvSpPr>
        <p:spPr>
          <a:xfrm>
            <a:off x="6958013" y="1269556"/>
            <a:ext cx="4419600" cy="1231106"/>
          </a:xfrm>
          <a:prstGeom prst="rect">
            <a:avLst/>
          </a:prstGeom>
        </p:spPr>
        <p:txBody>
          <a:bodyPr wrap="square">
            <a:spAutoFit/>
          </a:bodyPr>
          <a:lstStyle/>
          <a:p>
            <a:r>
              <a:rPr lang="en-US" altLang="zh-CN" sz="2000" dirty="0"/>
              <a:t>VFS layer provides is a uniform I/O cache</a:t>
            </a:r>
            <a:r>
              <a:rPr lang="en-US" altLang="zh-CN" dirty="0"/>
              <a:t>:</a:t>
            </a:r>
          </a:p>
          <a:p>
            <a:pPr marL="285750" indent="-285750">
              <a:buFontTx/>
              <a:buChar char="-"/>
            </a:pPr>
            <a:r>
              <a:rPr lang="en-US" altLang="zh-CN" dirty="0"/>
              <a:t>icache: inode cache </a:t>
            </a:r>
          </a:p>
          <a:p>
            <a:pPr marL="285750" indent="-285750">
              <a:buFontTx/>
              <a:buChar char="-"/>
            </a:pPr>
            <a:r>
              <a:rPr lang="en-US" altLang="zh-CN" dirty="0"/>
              <a:t>dcache: directory dentry cache</a:t>
            </a:r>
          </a:p>
          <a:p>
            <a:pPr marL="285750" indent="-285750">
              <a:buFontTx/>
              <a:buChar char="-"/>
            </a:pPr>
            <a:r>
              <a:rPr lang="en-US" altLang="zh-CN" dirty="0"/>
              <a:t>Page cache: combine VM and file data</a:t>
            </a:r>
            <a:endParaRPr lang="zh-CN" altLang="en-US" dirty="0"/>
          </a:p>
        </p:txBody>
      </p:sp>
      <p:pic>
        <p:nvPicPr>
          <p:cNvPr id="15" name="图片 14" descr="图示&#10;&#10;描述已自动生成">
            <a:extLst>
              <a:ext uri="{FF2B5EF4-FFF2-40B4-BE49-F238E27FC236}">
                <a16:creationId xmlns:a16="http://schemas.microsoft.com/office/drawing/2014/main" id="{69A6EAA9-D30B-DF44-9587-5847F8E7B6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52" y="1269556"/>
            <a:ext cx="6400799" cy="3020341"/>
          </a:xfrm>
          <a:prstGeom prst="rect">
            <a:avLst/>
          </a:prstGeom>
        </p:spPr>
      </p:pic>
      <p:sp>
        <p:nvSpPr>
          <p:cNvPr id="16" name="矩形 15">
            <a:extLst>
              <a:ext uri="{FF2B5EF4-FFF2-40B4-BE49-F238E27FC236}">
                <a16:creationId xmlns:a16="http://schemas.microsoft.com/office/drawing/2014/main" id="{B2B2B51A-4390-D246-AF1D-EADC2B86ADB4}"/>
              </a:ext>
            </a:extLst>
          </p:cNvPr>
          <p:cNvSpPr/>
          <p:nvPr/>
        </p:nvSpPr>
        <p:spPr>
          <a:xfrm>
            <a:off x="212352" y="4532349"/>
            <a:ext cx="6096000" cy="923330"/>
          </a:xfrm>
          <a:prstGeom prst="rect">
            <a:avLst/>
          </a:prstGeom>
        </p:spPr>
        <p:txBody>
          <a:bodyPr>
            <a:spAutoFit/>
          </a:bodyPr>
          <a:lstStyle/>
          <a:p>
            <a:r>
              <a:rPr lang="en-US" altLang="zh-CN" dirty="0"/>
              <a:t>Memory-based File systems (ramfs/tmpfs) take advantage of the VFS natural characteristics, especially using the existing Linux VFS caching infrastructure</a:t>
            </a:r>
            <a:endParaRPr lang="zh-CN" altLang="en-US" dirty="0">
              <a:solidFill>
                <a:srgbClr val="FF0000"/>
              </a:solidFill>
            </a:endParaRPr>
          </a:p>
        </p:txBody>
      </p:sp>
      <p:pic>
        <p:nvPicPr>
          <p:cNvPr id="17" name="图片 16">
            <a:extLst>
              <a:ext uri="{FF2B5EF4-FFF2-40B4-BE49-F238E27FC236}">
                <a16:creationId xmlns:a16="http://schemas.microsoft.com/office/drawing/2014/main" id="{364410FF-5EDD-4642-9099-822D3880DC6D}"/>
              </a:ext>
            </a:extLst>
          </p:cNvPr>
          <p:cNvPicPr>
            <a:picLocks noChangeAspect="1"/>
          </p:cNvPicPr>
          <p:nvPr/>
        </p:nvPicPr>
        <p:blipFill>
          <a:blip r:embed="rId3"/>
          <a:stretch>
            <a:fillRect/>
          </a:stretch>
        </p:blipFill>
        <p:spPr>
          <a:xfrm>
            <a:off x="6713164" y="2611370"/>
            <a:ext cx="5366497" cy="3146493"/>
          </a:xfrm>
          <a:prstGeom prst="rect">
            <a:avLst/>
          </a:prstGeom>
        </p:spPr>
      </p:pic>
      <p:sp>
        <p:nvSpPr>
          <p:cNvPr id="18" name="矩形 17">
            <a:extLst>
              <a:ext uri="{FF2B5EF4-FFF2-40B4-BE49-F238E27FC236}">
                <a16:creationId xmlns:a16="http://schemas.microsoft.com/office/drawing/2014/main" id="{333603BA-CA84-654A-BD27-82B2CF652F15}"/>
              </a:ext>
            </a:extLst>
          </p:cNvPr>
          <p:cNvSpPr/>
          <p:nvPr/>
        </p:nvSpPr>
        <p:spPr>
          <a:xfrm>
            <a:off x="7696000" y="5868571"/>
            <a:ext cx="2943626" cy="369332"/>
          </a:xfrm>
          <a:prstGeom prst="rect">
            <a:avLst/>
          </a:prstGeom>
        </p:spPr>
        <p:txBody>
          <a:bodyPr wrap="none">
            <a:spAutoFit/>
          </a:bodyPr>
          <a:lstStyle/>
          <a:p>
            <a:r>
              <a:rPr kumimoji="1" lang="en-US" altLang="zh-CN" dirty="0"/>
              <a:t>Storage Tier – latency vs. cost</a:t>
            </a:r>
            <a:endParaRPr lang="zh-CN" altLang="en-US" dirty="0"/>
          </a:p>
        </p:txBody>
      </p:sp>
    </p:spTree>
    <p:extLst>
      <p:ext uri="{BB962C8B-B14F-4D97-AF65-F5344CB8AC3E}">
        <p14:creationId xmlns:p14="http://schemas.microsoft.com/office/powerpoint/2010/main" val="22619629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id="{E1754107-F464-3547-9ED3-9F2E6EC145F3}"/>
              </a:ext>
            </a:extLst>
          </p:cNvPr>
          <p:cNvSpPr txBox="1">
            <a:spLocks/>
          </p:cNvSpPr>
          <p:nvPr/>
        </p:nvSpPr>
        <p:spPr>
          <a:xfrm>
            <a:off x="1340584" y="1379833"/>
            <a:ext cx="7346216" cy="4760619"/>
          </a:xfrm>
          <a:prstGeom prst="rect">
            <a:avLst/>
          </a:prstGeom>
        </p:spPr>
        <p:txBody>
          <a:bodyPr/>
          <a:lstStyle>
            <a:lvl1pPr marL="342900" marR="0" indent="-342900"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800" kern="1200">
                <a:solidFill>
                  <a:schemeClr val="tx1"/>
                </a:solidFill>
                <a:latin typeface="Calibri" panose="020F0502020204030204" pitchFamily="34" charset="0"/>
                <a:ea typeface="+mn-ea"/>
                <a:cs typeface="+mn-cs"/>
              </a:defRPr>
            </a:lvl1pPr>
            <a:lvl2pPr marL="512763" marR="0" indent="-169863"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400" kern="1200">
                <a:solidFill>
                  <a:schemeClr val="tx1"/>
                </a:solidFill>
                <a:latin typeface="+mn-lt"/>
                <a:ea typeface="+mn-ea"/>
                <a:cs typeface="+mn-cs"/>
              </a:defRPr>
            </a:lvl2pPr>
            <a:lvl3pPr marL="687388" marR="0" indent="-174625" algn="l" defTabSz="457200" rtl="0" eaLnBrk="1" fontAlgn="base" latinLnBrk="0" hangingPunct="1">
              <a:lnSpc>
                <a:spcPct val="100000"/>
              </a:lnSpc>
              <a:spcBef>
                <a:spcPct val="20000"/>
              </a:spcBef>
              <a:spcAft>
                <a:spcPct val="0"/>
              </a:spcAft>
              <a:buClr>
                <a:srgbClr val="A20101"/>
              </a:buClr>
              <a:buSzPct val="100000"/>
              <a:buFont typeface="Courier New" panose="02070309020205020404" pitchFamily="49" charset="0"/>
              <a:buChar char="o"/>
              <a:tabLst/>
              <a:defRPr sz="2000" kern="1200">
                <a:solidFill>
                  <a:schemeClr val="tx1"/>
                </a:solidFill>
                <a:latin typeface="+mn-lt"/>
                <a:ea typeface="+mn-ea"/>
                <a:cs typeface="+mn-cs"/>
              </a:defRPr>
            </a:lvl3pPr>
            <a:lvl4pPr marL="855663" marR="0" indent="-16827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4pPr>
            <a:lvl5pPr marL="1030288" marR="0" indent="-17462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3800" dirty="0">
                <a:solidFill>
                  <a:srgbClr val="002060"/>
                </a:solidFill>
                <a:latin typeface="Impact" panose="020B0806030902050204" pitchFamily="34" charset="0"/>
              </a:rPr>
              <a:t>04</a:t>
            </a:r>
          </a:p>
        </p:txBody>
      </p:sp>
      <p:pic>
        <p:nvPicPr>
          <p:cNvPr id="5" name="Picture 6" descr="https://ss3.bdstatic.com/70cFv8Sh_Q1YnxGkpoWK1HF6hhy/it/u=210620047,1097363600&amp;fm=200&amp;gp=0.jpg">
            <a:extLst>
              <a:ext uri="{FF2B5EF4-FFF2-40B4-BE49-F238E27FC236}">
                <a16:creationId xmlns:a16="http://schemas.microsoft.com/office/drawing/2014/main" id="{343ADFB4-062B-4D48-A5E9-4B32DE8BE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158" y="1757680"/>
            <a:ext cx="2490959" cy="2015419"/>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66FC9F26-5DC3-914D-8D11-112DA26A6D25}"/>
              </a:ext>
            </a:extLst>
          </p:cNvPr>
          <p:cNvSpPr txBox="1"/>
          <p:nvPr/>
        </p:nvSpPr>
        <p:spPr>
          <a:xfrm>
            <a:off x="3295694" y="3773101"/>
            <a:ext cx="6476955" cy="707886"/>
          </a:xfrm>
          <a:prstGeom prst="rect">
            <a:avLst/>
          </a:prstGeom>
          <a:noFill/>
        </p:spPr>
        <p:txBody>
          <a:bodyPr wrap="square" rtlCol="0">
            <a:spAutoFit/>
          </a:bodyPr>
          <a:lstStyle/>
          <a:p>
            <a:r>
              <a:rPr lang="en-US" altLang="zh-CN" sz="4000" dirty="0">
                <a:solidFill>
                  <a:srgbClr val="002060"/>
                </a:solidFill>
              </a:rPr>
              <a:t>EVALUATION</a:t>
            </a:r>
            <a:endParaRPr lang="en-US" sz="1400" dirty="0">
              <a:solidFill>
                <a:srgbClr val="002060"/>
              </a:solidFill>
            </a:endParaRPr>
          </a:p>
        </p:txBody>
      </p:sp>
    </p:spTree>
    <p:extLst>
      <p:ext uri="{BB962C8B-B14F-4D97-AF65-F5344CB8AC3E}">
        <p14:creationId xmlns:p14="http://schemas.microsoft.com/office/powerpoint/2010/main" val="2933894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F92368F-B393-C0A8-5297-02052569E744}"/>
              </a:ext>
            </a:extLst>
          </p:cNvPr>
          <p:cNvSpPr>
            <a:spLocks noGrp="1"/>
          </p:cNvSpPr>
          <p:nvPr>
            <p:ph type="title"/>
          </p:nvPr>
        </p:nvSpPr>
        <p:spPr/>
        <p:txBody>
          <a:bodyPr/>
          <a:lstStyle/>
          <a:p>
            <a:r>
              <a:rPr kumimoji="1" lang="en-US" altLang="zh-CN" dirty="0" err="1"/>
              <a:t>Evaulation</a:t>
            </a:r>
            <a:endParaRPr kumimoji="1" lang="zh-CN" altLang="en-US" dirty="0"/>
          </a:p>
        </p:txBody>
      </p:sp>
      <p:sp>
        <p:nvSpPr>
          <p:cNvPr id="3" name="文本占位符 2">
            <a:extLst>
              <a:ext uri="{FF2B5EF4-FFF2-40B4-BE49-F238E27FC236}">
                <a16:creationId xmlns:a16="http://schemas.microsoft.com/office/drawing/2014/main" id="{2585E0AB-00F0-CF7C-982F-E9D7078A2CC2}"/>
              </a:ext>
            </a:extLst>
          </p:cNvPr>
          <p:cNvSpPr>
            <a:spLocks noGrp="1"/>
          </p:cNvSpPr>
          <p:nvPr>
            <p:ph type="body" sz="quarter" idx="10"/>
          </p:nvPr>
        </p:nvSpPr>
        <p:spPr/>
        <p:txBody>
          <a:bodyPr/>
          <a:lstStyle/>
          <a:p>
            <a:r>
              <a:rPr lang="en-DE" altLang="zh-CN"/>
              <a:t>Lustre 2.14.0 cluster with CentOS 8.4</a:t>
            </a:r>
          </a:p>
          <a:p>
            <a:pPr lvl="1"/>
            <a:r>
              <a:rPr lang="en-DE" altLang="zh-CN"/>
              <a:t>1 Meta Data Target (MDT)</a:t>
            </a:r>
          </a:p>
          <a:p>
            <a:pPr lvl="1"/>
            <a:r>
              <a:rPr lang="en-DE" altLang="zh-CN"/>
              <a:t>8 Object Storage Targets (OSTs)</a:t>
            </a:r>
          </a:p>
          <a:p>
            <a:pPr lvl="1"/>
            <a:r>
              <a:rPr lang="en-GB" altLang="zh-CN" dirty="0"/>
              <a:t>Servers using DDN AI400X Appliance (20x Samsung 3.84 TiB </a:t>
            </a:r>
            <a:r>
              <a:rPr lang="en-GB" altLang="zh-CN" dirty="0" err="1"/>
              <a:t>NVMe</a:t>
            </a:r>
            <a:r>
              <a:rPr lang="en-GB" altLang="zh-CN" dirty="0"/>
              <a:t>, 4×IB-HDR100)</a:t>
            </a:r>
          </a:p>
          <a:p>
            <a:pPr lvl="1"/>
            <a:r>
              <a:rPr lang="en-GB" altLang="zh-CN" dirty="0"/>
              <a:t>32 client nodes using Intel Gold 5218 processor, 96 GiB DDR4 RAM, IB-HDR 100</a:t>
            </a:r>
          </a:p>
          <a:p>
            <a:r>
              <a:rPr lang="en-GB" altLang="zh-CN" dirty="0"/>
              <a:t>Max. number of inodes in </a:t>
            </a:r>
            <a:r>
              <a:rPr lang="en-GB" altLang="zh-CN" dirty="0" err="1"/>
              <a:t>MemFS</a:t>
            </a:r>
            <a:r>
              <a:rPr lang="en-GB" altLang="zh-CN" dirty="0"/>
              <a:t>: 2,000,000 (</a:t>
            </a:r>
            <a:r>
              <a:rPr lang="en-GB" altLang="zh-CN" dirty="0" err="1"/>
              <a:t>MemFS</a:t>
            </a:r>
            <a:r>
              <a:rPr lang="en-GB" altLang="zh-CN" dirty="0"/>
              <a:t> </a:t>
            </a:r>
            <a:r>
              <a:rPr lang="en-GB" altLang="zh-CN" dirty="0" err="1"/>
              <a:t>inode</a:t>
            </a:r>
            <a:r>
              <a:rPr lang="en-GB" altLang="zh-CN" dirty="0"/>
              <a:t> limit)</a:t>
            </a:r>
          </a:p>
          <a:p>
            <a:r>
              <a:rPr lang="en-GB" altLang="zh-CN" dirty="0"/>
              <a:t>Max. page cache size on clients: 16 GiB            (</a:t>
            </a:r>
            <a:r>
              <a:rPr lang="en-GB" altLang="zh-CN" dirty="0" err="1"/>
              <a:t>MemFS</a:t>
            </a:r>
            <a:r>
              <a:rPr lang="en-GB" altLang="zh-CN" dirty="0"/>
              <a:t> block limit)</a:t>
            </a:r>
          </a:p>
          <a:p>
            <a:r>
              <a:rPr lang="en-GB" altLang="zh-CN" dirty="0"/>
              <a:t>Evaluate </a:t>
            </a:r>
            <a:r>
              <a:rPr lang="en-GB" altLang="zh-CN" dirty="0" err="1"/>
              <a:t>MetaWBC</a:t>
            </a:r>
            <a:r>
              <a:rPr lang="en-GB" altLang="zh-CN" dirty="0"/>
              <a:t> in micro benchmarks and real-world workloads</a:t>
            </a:r>
          </a:p>
          <a:p>
            <a:r>
              <a:rPr lang="en-GB" altLang="zh-CN" dirty="0" err="1"/>
              <a:t>MetaWBC</a:t>
            </a:r>
            <a:r>
              <a:rPr lang="en-GB" altLang="zh-CN" dirty="0"/>
              <a:t> comparison with Ext4, NFS, </a:t>
            </a:r>
            <a:r>
              <a:rPr lang="en-GB" altLang="zh-CN" dirty="0" err="1"/>
              <a:t>tmpfs</a:t>
            </a:r>
            <a:r>
              <a:rPr lang="en-GB" altLang="zh-CN" dirty="0"/>
              <a:t>, and </a:t>
            </a:r>
            <a:r>
              <a:rPr lang="en-GB" altLang="zh-CN" dirty="0" err="1"/>
              <a:t>CephFS</a:t>
            </a:r>
            <a:endParaRPr lang="en-GB" altLang="zh-CN" dirty="0"/>
          </a:p>
          <a:p>
            <a:endParaRPr kumimoji="1" lang="zh-CN" altLang="en-US" dirty="0"/>
          </a:p>
        </p:txBody>
      </p:sp>
    </p:spTree>
    <p:extLst>
      <p:ext uri="{BB962C8B-B14F-4D97-AF65-F5344CB8AC3E}">
        <p14:creationId xmlns:p14="http://schemas.microsoft.com/office/powerpoint/2010/main" val="4060129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B444B3-FCD3-ABB2-DD78-A41A944D9150}"/>
              </a:ext>
            </a:extLst>
          </p:cNvPr>
          <p:cNvSpPr>
            <a:spLocks noGrp="1"/>
          </p:cNvSpPr>
          <p:nvPr>
            <p:ph type="title"/>
          </p:nvPr>
        </p:nvSpPr>
        <p:spPr/>
        <p:txBody>
          <a:bodyPr/>
          <a:lstStyle/>
          <a:p>
            <a:r>
              <a:rPr kumimoji="1" lang="en-US" altLang="zh-CN" dirty="0"/>
              <a:t>Evaluation – Single node Metadata </a:t>
            </a:r>
            <a:r>
              <a:rPr kumimoji="1" lang="en-US" altLang="zh-CN" dirty="0" err="1"/>
              <a:t>peformance</a:t>
            </a:r>
            <a:endParaRPr kumimoji="1" lang="zh-CN" altLang="en-US" dirty="0"/>
          </a:p>
        </p:txBody>
      </p:sp>
      <p:pic>
        <p:nvPicPr>
          <p:cNvPr id="4" name="Picture 7">
            <a:extLst>
              <a:ext uri="{FF2B5EF4-FFF2-40B4-BE49-F238E27FC236}">
                <a16:creationId xmlns:a16="http://schemas.microsoft.com/office/drawing/2014/main" id="{1DB6FE5C-1B34-EDB2-6D53-C1C9932DAD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82" y="1335191"/>
            <a:ext cx="12062833" cy="4344040"/>
          </a:xfrm>
          <a:prstGeom prst="rect">
            <a:avLst/>
          </a:prstGeom>
        </p:spPr>
      </p:pic>
      <p:sp>
        <p:nvSpPr>
          <p:cNvPr id="5" name="TextBox 14">
            <a:extLst>
              <a:ext uri="{FF2B5EF4-FFF2-40B4-BE49-F238E27FC236}">
                <a16:creationId xmlns:a16="http://schemas.microsoft.com/office/drawing/2014/main" id="{8DD61DA4-03A1-79B3-B845-73C5724D2A5F}"/>
              </a:ext>
            </a:extLst>
          </p:cNvPr>
          <p:cNvSpPr txBox="1">
            <a:spLocks noGrp="1"/>
          </p:cNvSpPr>
          <p:nvPr>
            <p:ph type="body" sz="quarter" idx="10"/>
          </p:nvPr>
        </p:nvSpPr>
        <p:spPr>
          <a:xfrm>
            <a:off x="640080" y="5976147"/>
            <a:ext cx="10972800" cy="400110"/>
          </a:xfrm>
          <a:prstGeom prst="rect">
            <a:avLst/>
          </a:prstGeom>
          <a:noFill/>
        </p:spPr>
        <p:txBody>
          <a:bodyPr wrap="square" rtlCol="0">
            <a:spAutoFit/>
          </a:bodyPr>
          <a:lstStyle/>
          <a:p>
            <a:pPr marL="0" indent="0" algn="ctr">
              <a:buNone/>
            </a:pPr>
            <a:r>
              <a:rPr lang="en-GB" sz="2000" dirty="0"/>
              <a:t>Single node </a:t>
            </a:r>
            <a:r>
              <a:rPr lang="en-GB" dirty="0">
                <a:latin typeface="Menlo" panose="020B0609030804020204" pitchFamily="49" charset="0"/>
                <a:ea typeface="Menlo" panose="020B0609030804020204" pitchFamily="49" charset="0"/>
                <a:cs typeface="Menlo" panose="020B0609030804020204" pitchFamily="49" charset="0"/>
              </a:rPr>
              <a:t>mdtest</a:t>
            </a:r>
            <a:r>
              <a:rPr lang="en-GB" sz="2000" dirty="0"/>
              <a:t> metadata performance (</a:t>
            </a:r>
            <a:r>
              <a:rPr lang="en-DE" sz="2000" dirty="0"/>
              <a:t>16 proc. per node @ 100K files per proc.)</a:t>
            </a:r>
          </a:p>
        </p:txBody>
      </p:sp>
    </p:spTree>
    <p:extLst>
      <p:ext uri="{BB962C8B-B14F-4D97-AF65-F5344CB8AC3E}">
        <p14:creationId xmlns:p14="http://schemas.microsoft.com/office/powerpoint/2010/main" val="3298525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AE5829-1F30-AC18-AA8B-488C99CC6D37}"/>
              </a:ext>
            </a:extLst>
          </p:cNvPr>
          <p:cNvSpPr>
            <a:spLocks noGrp="1"/>
          </p:cNvSpPr>
          <p:nvPr>
            <p:ph type="title"/>
          </p:nvPr>
        </p:nvSpPr>
        <p:spPr/>
        <p:txBody>
          <a:bodyPr/>
          <a:lstStyle/>
          <a:p>
            <a:r>
              <a:rPr kumimoji="1" lang="en-US" altLang="zh-CN" dirty="0"/>
              <a:t>Evaluation - </a:t>
            </a:r>
            <a:r>
              <a:rPr lang="en-DE" altLang="zh-CN"/>
              <a:t>Multiple node metadata performance</a:t>
            </a:r>
            <a:endParaRPr kumimoji="1" lang="zh-CN" altLang="en-US" dirty="0"/>
          </a:p>
        </p:txBody>
      </p:sp>
      <p:pic>
        <p:nvPicPr>
          <p:cNvPr id="4" name="Picture 8">
            <a:extLst>
              <a:ext uri="{FF2B5EF4-FFF2-40B4-BE49-F238E27FC236}">
                <a16:creationId xmlns:a16="http://schemas.microsoft.com/office/drawing/2014/main" id="{C40B3D9C-204C-E952-A24A-CF67A381F2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3147"/>
            <a:ext cx="12062834" cy="4574332"/>
          </a:xfrm>
          <a:prstGeom prst="rect">
            <a:avLst/>
          </a:prstGeom>
        </p:spPr>
      </p:pic>
      <p:sp>
        <p:nvSpPr>
          <p:cNvPr id="5" name="TextBox 12">
            <a:extLst>
              <a:ext uri="{FF2B5EF4-FFF2-40B4-BE49-F238E27FC236}">
                <a16:creationId xmlns:a16="http://schemas.microsoft.com/office/drawing/2014/main" id="{682327C4-1896-E97E-4646-CBC1AE305720}"/>
              </a:ext>
            </a:extLst>
          </p:cNvPr>
          <p:cNvSpPr txBox="1"/>
          <p:nvPr/>
        </p:nvSpPr>
        <p:spPr>
          <a:xfrm>
            <a:off x="3468852" y="5997479"/>
            <a:ext cx="7085493" cy="400110"/>
          </a:xfrm>
          <a:prstGeom prst="rect">
            <a:avLst/>
          </a:prstGeom>
          <a:noFill/>
        </p:spPr>
        <p:txBody>
          <a:bodyPr wrap="square" rtlCol="0">
            <a:spAutoFit/>
          </a:bodyPr>
          <a:lstStyle/>
          <a:p>
            <a:pPr algn="ctr"/>
            <a:r>
              <a:rPr lang="en-DE" sz="2000" dirty="0"/>
              <a:t>MetaWBC </a:t>
            </a:r>
            <a:r>
              <a:rPr lang="en-DE" dirty="0">
                <a:latin typeface="Menlo" panose="020B0609030804020204" pitchFamily="49" charset="0"/>
                <a:ea typeface="Menlo" panose="020B0609030804020204" pitchFamily="49" charset="0"/>
                <a:cs typeface="Menlo" panose="020B0609030804020204" pitchFamily="49" charset="0"/>
              </a:rPr>
              <a:t>mdtest</a:t>
            </a:r>
            <a:r>
              <a:rPr lang="en-DE" sz="2000" dirty="0"/>
              <a:t> metadata </a:t>
            </a:r>
            <a:r>
              <a:rPr lang="en-DE" sz="2000"/>
              <a:t>performance scaling</a:t>
            </a:r>
            <a:r>
              <a:rPr lang="en-US" sz="2000" dirty="0"/>
              <a:t> (unique dir)</a:t>
            </a:r>
            <a:endParaRPr lang="en-DE" sz="2000" dirty="0"/>
          </a:p>
        </p:txBody>
      </p:sp>
    </p:spTree>
    <p:extLst>
      <p:ext uri="{BB962C8B-B14F-4D97-AF65-F5344CB8AC3E}">
        <p14:creationId xmlns:p14="http://schemas.microsoft.com/office/powerpoint/2010/main" val="29269510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785365-2300-0ACD-8ECC-4CFD7D65BC94}"/>
              </a:ext>
            </a:extLst>
          </p:cNvPr>
          <p:cNvSpPr>
            <a:spLocks noGrp="1"/>
          </p:cNvSpPr>
          <p:nvPr>
            <p:ph type="title"/>
          </p:nvPr>
        </p:nvSpPr>
        <p:spPr/>
        <p:txBody>
          <a:bodyPr/>
          <a:lstStyle/>
          <a:p>
            <a:r>
              <a:rPr kumimoji="1" lang="en-US" altLang="zh-CN" dirty="0" err="1"/>
              <a:t>Evaulation</a:t>
            </a:r>
            <a:r>
              <a:rPr kumimoji="1" lang="en-US" altLang="zh-CN" dirty="0"/>
              <a:t> – Single node data performance</a:t>
            </a:r>
            <a:endParaRPr kumimoji="1" lang="zh-CN" altLang="en-US" dirty="0"/>
          </a:p>
        </p:txBody>
      </p:sp>
      <p:pic>
        <p:nvPicPr>
          <p:cNvPr id="4" name="Picture 7">
            <a:extLst>
              <a:ext uri="{FF2B5EF4-FFF2-40B4-BE49-F238E27FC236}">
                <a16:creationId xmlns:a16="http://schemas.microsoft.com/office/drawing/2014/main" id="{04532DF2-4B62-8D36-188B-CE8382CC02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81" y="1049558"/>
            <a:ext cx="12059761" cy="4979218"/>
          </a:xfrm>
          <a:prstGeom prst="rect">
            <a:avLst/>
          </a:prstGeom>
        </p:spPr>
      </p:pic>
      <p:sp>
        <p:nvSpPr>
          <p:cNvPr id="5" name="TextBox 12">
            <a:extLst>
              <a:ext uri="{FF2B5EF4-FFF2-40B4-BE49-F238E27FC236}">
                <a16:creationId xmlns:a16="http://schemas.microsoft.com/office/drawing/2014/main" id="{0362AC66-F056-DBC9-45DC-53B6B54562A0}"/>
              </a:ext>
            </a:extLst>
          </p:cNvPr>
          <p:cNvSpPr txBox="1"/>
          <p:nvPr/>
        </p:nvSpPr>
        <p:spPr>
          <a:xfrm>
            <a:off x="1061545" y="6029993"/>
            <a:ext cx="9631855" cy="400110"/>
          </a:xfrm>
          <a:prstGeom prst="rect">
            <a:avLst/>
          </a:prstGeom>
          <a:noFill/>
        </p:spPr>
        <p:txBody>
          <a:bodyPr wrap="square" rtlCol="0">
            <a:spAutoFit/>
          </a:bodyPr>
          <a:lstStyle/>
          <a:p>
            <a:pPr algn="ctr"/>
            <a:r>
              <a:rPr lang="en-GB" sz="2000" dirty="0"/>
              <a:t>Single node IOR I/O performance </a:t>
            </a:r>
            <a:r>
              <a:rPr lang="en-DE" sz="2000" dirty="0"/>
              <a:t>(16 proc</a:t>
            </a:r>
            <a:r>
              <a:rPr lang="en-US" sz="2000" dirty="0"/>
              <a:t>.</a:t>
            </a:r>
            <a:r>
              <a:rPr lang="en-DE" sz="2000" dirty="0"/>
              <a:t> per node @ 16 GiB</a:t>
            </a:r>
            <a:r>
              <a:rPr lang="en-US" sz="2000" dirty="0"/>
              <a:t>/proc.</a:t>
            </a:r>
            <a:r>
              <a:rPr lang="en-DE" sz="2000" dirty="0"/>
              <a:t>)</a:t>
            </a:r>
          </a:p>
        </p:txBody>
      </p:sp>
    </p:spTree>
    <p:extLst>
      <p:ext uri="{BB962C8B-B14F-4D97-AF65-F5344CB8AC3E}">
        <p14:creationId xmlns:p14="http://schemas.microsoft.com/office/powerpoint/2010/main" val="1412373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8EADE33-A3B3-E954-D490-FB7DA6CBED89}"/>
              </a:ext>
            </a:extLst>
          </p:cNvPr>
          <p:cNvSpPr>
            <a:spLocks noGrp="1"/>
          </p:cNvSpPr>
          <p:nvPr>
            <p:ph type="title"/>
          </p:nvPr>
        </p:nvSpPr>
        <p:spPr/>
        <p:txBody>
          <a:bodyPr/>
          <a:lstStyle/>
          <a:p>
            <a:r>
              <a:rPr kumimoji="1" lang="en-US" altLang="zh-CN" dirty="0"/>
              <a:t>Evaluation – Multiple node data performance</a:t>
            </a:r>
            <a:endParaRPr kumimoji="1" lang="zh-CN" altLang="en-US" dirty="0"/>
          </a:p>
        </p:txBody>
      </p:sp>
      <p:pic>
        <p:nvPicPr>
          <p:cNvPr id="4" name="Picture 7">
            <a:extLst>
              <a:ext uri="{FF2B5EF4-FFF2-40B4-BE49-F238E27FC236}">
                <a16:creationId xmlns:a16="http://schemas.microsoft.com/office/drawing/2014/main" id="{43C04E14-0688-A712-9DBD-6DE61CCEE0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97" y="946743"/>
            <a:ext cx="10447907" cy="4964514"/>
          </a:xfrm>
          <a:prstGeom prst="rect">
            <a:avLst/>
          </a:prstGeom>
        </p:spPr>
      </p:pic>
      <p:sp>
        <p:nvSpPr>
          <p:cNvPr id="5" name="TextBox 12">
            <a:extLst>
              <a:ext uri="{FF2B5EF4-FFF2-40B4-BE49-F238E27FC236}">
                <a16:creationId xmlns:a16="http://schemas.microsoft.com/office/drawing/2014/main" id="{C41FD2CF-B8D8-5B31-AB0B-BE2E965E594E}"/>
              </a:ext>
            </a:extLst>
          </p:cNvPr>
          <p:cNvSpPr txBox="1"/>
          <p:nvPr/>
        </p:nvSpPr>
        <p:spPr>
          <a:xfrm>
            <a:off x="3479364" y="6002011"/>
            <a:ext cx="5233271" cy="400110"/>
          </a:xfrm>
          <a:prstGeom prst="rect">
            <a:avLst/>
          </a:prstGeom>
          <a:noFill/>
        </p:spPr>
        <p:txBody>
          <a:bodyPr wrap="square" rtlCol="0">
            <a:spAutoFit/>
          </a:bodyPr>
          <a:lstStyle/>
          <a:p>
            <a:pPr algn="ctr"/>
            <a:r>
              <a:rPr lang="en-DE" sz="2000" dirty="0"/>
              <a:t>MetaWBC + LPCC write throughput scaling</a:t>
            </a:r>
          </a:p>
        </p:txBody>
      </p:sp>
    </p:spTree>
    <p:extLst>
      <p:ext uri="{BB962C8B-B14F-4D97-AF65-F5344CB8AC3E}">
        <p14:creationId xmlns:p14="http://schemas.microsoft.com/office/powerpoint/2010/main" val="15288280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CE238F-48C2-2C40-2F2E-5D08D270C0D5}"/>
              </a:ext>
            </a:extLst>
          </p:cNvPr>
          <p:cNvSpPr>
            <a:spLocks noGrp="1"/>
          </p:cNvSpPr>
          <p:nvPr>
            <p:ph type="title"/>
          </p:nvPr>
        </p:nvSpPr>
        <p:spPr/>
        <p:txBody>
          <a:bodyPr/>
          <a:lstStyle/>
          <a:p>
            <a:r>
              <a:rPr kumimoji="1" lang="en-US" altLang="zh-CN" dirty="0"/>
              <a:t>Evaluation – real-world workload</a:t>
            </a:r>
            <a:endParaRPr kumimoji="1" lang="zh-CN" altLang="en-US" dirty="0"/>
          </a:p>
        </p:txBody>
      </p:sp>
      <p:sp>
        <p:nvSpPr>
          <p:cNvPr id="3" name="文本占位符 2">
            <a:extLst>
              <a:ext uri="{FF2B5EF4-FFF2-40B4-BE49-F238E27FC236}">
                <a16:creationId xmlns:a16="http://schemas.microsoft.com/office/drawing/2014/main" id="{56C7AC40-4D52-DB07-C62A-A6ED6B41FC53}"/>
              </a:ext>
            </a:extLst>
          </p:cNvPr>
          <p:cNvSpPr>
            <a:spLocks noGrp="1"/>
          </p:cNvSpPr>
          <p:nvPr>
            <p:ph type="body" sz="quarter" idx="10"/>
          </p:nvPr>
        </p:nvSpPr>
        <p:spPr>
          <a:xfrm>
            <a:off x="640080" y="1280160"/>
            <a:ext cx="10972800" cy="1122077"/>
          </a:xfrm>
        </p:spPr>
        <p:txBody>
          <a:bodyPr/>
          <a:lstStyle/>
          <a:p>
            <a:r>
              <a:rPr lang="en-US" altLang="zh-CN" dirty="0"/>
              <a:t>Compare various workloads to other file systems on a single node</a:t>
            </a:r>
          </a:p>
          <a:p>
            <a:pPr lvl="1"/>
            <a:r>
              <a:rPr lang="en-US" altLang="zh-CN" dirty="0" err="1">
                <a:latin typeface="Menlo" panose="020B0609030804020204" pitchFamily="49" charset="0"/>
                <a:ea typeface="Menlo" panose="020B0609030804020204" pitchFamily="49" charset="0"/>
                <a:cs typeface="Menlo" panose="020B0609030804020204" pitchFamily="49" charset="0"/>
              </a:rPr>
              <a:t>filebench</a:t>
            </a:r>
            <a:r>
              <a:rPr lang="en-US" altLang="zh-CN" dirty="0"/>
              <a:t> default workloads (1 minute runtime)</a:t>
            </a:r>
          </a:p>
          <a:p>
            <a:pPr lvl="1"/>
            <a:r>
              <a:rPr lang="en-US" altLang="zh-CN" dirty="0"/>
              <a:t>Common command line applications operating on the Linux kernel source code</a:t>
            </a:r>
          </a:p>
          <a:p>
            <a:endParaRPr kumimoji="1" lang="zh-CN" altLang="en-US" dirty="0"/>
          </a:p>
        </p:txBody>
      </p:sp>
      <p:sp>
        <p:nvSpPr>
          <p:cNvPr id="4" name="TextBox 10">
            <a:extLst>
              <a:ext uri="{FF2B5EF4-FFF2-40B4-BE49-F238E27FC236}">
                <a16:creationId xmlns:a16="http://schemas.microsoft.com/office/drawing/2014/main" id="{607F170F-7C19-8F64-F1C9-60DDEC665D0A}"/>
              </a:ext>
            </a:extLst>
          </p:cNvPr>
          <p:cNvSpPr txBox="1"/>
          <p:nvPr/>
        </p:nvSpPr>
        <p:spPr>
          <a:xfrm>
            <a:off x="1129952" y="5319687"/>
            <a:ext cx="5024528" cy="400110"/>
          </a:xfrm>
          <a:prstGeom prst="rect">
            <a:avLst/>
          </a:prstGeom>
          <a:noFill/>
        </p:spPr>
        <p:txBody>
          <a:bodyPr wrap="square" rtlCol="0">
            <a:spAutoFit/>
          </a:bodyPr>
          <a:lstStyle/>
          <a:p>
            <a:pPr algn="ctr"/>
            <a:r>
              <a:rPr lang="en-GB" sz="2000" dirty="0" err="1"/>
              <a:t>Filebench</a:t>
            </a:r>
            <a:r>
              <a:rPr lang="en-GB" sz="2000" dirty="0"/>
              <a:t> workloads’ throughput</a:t>
            </a:r>
            <a:endParaRPr lang="en-DE" sz="2000" dirty="0"/>
          </a:p>
        </p:txBody>
      </p:sp>
      <p:sp>
        <p:nvSpPr>
          <p:cNvPr id="5" name="TextBox 11">
            <a:extLst>
              <a:ext uri="{FF2B5EF4-FFF2-40B4-BE49-F238E27FC236}">
                <a16:creationId xmlns:a16="http://schemas.microsoft.com/office/drawing/2014/main" id="{5E526807-E782-2294-8D5D-1F62F7C9135B}"/>
              </a:ext>
            </a:extLst>
          </p:cNvPr>
          <p:cNvSpPr txBox="1"/>
          <p:nvPr/>
        </p:nvSpPr>
        <p:spPr>
          <a:xfrm>
            <a:off x="6787177" y="5308484"/>
            <a:ext cx="5307752" cy="400110"/>
          </a:xfrm>
          <a:prstGeom prst="rect">
            <a:avLst/>
          </a:prstGeom>
          <a:noFill/>
        </p:spPr>
        <p:txBody>
          <a:bodyPr wrap="square" rtlCol="0">
            <a:spAutoFit/>
          </a:bodyPr>
          <a:lstStyle/>
          <a:p>
            <a:pPr algn="ctr"/>
            <a:r>
              <a:rPr lang="en-GB" sz="2000" dirty="0"/>
              <a:t>Command line applications’ runtime (in seconds)</a:t>
            </a:r>
            <a:endParaRPr lang="en-DE" sz="2000" dirty="0"/>
          </a:p>
        </p:txBody>
      </p:sp>
      <p:pic>
        <p:nvPicPr>
          <p:cNvPr id="6" name="Picture 16">
            <a:extLst>
              <a:ext uri="{FF2B5EF4-FFF2-40B4-BE49-F238E27FC236}">
                <a16:creationId xmlns:a16="http://schemas.microsoft.com/office/drawing/2014/main" id="{309359C5-3BB6-94FA-96A8-C2705A44F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704033"/>
            <a:ext cx="6655518" cy="2547566"/>
          </a:xfrm>
          <a:prstGeom prst="rect">
            <a:avLst/>
          </a:prstGeom>
        </p:spPr>
      </p:pic>
      <p:graphicFrame>
        <p:nvGraphicFramePr>
          <p:cNvPr id="7" name="Table 13">
            <a:extLst>
              <a:ext uri="{FF2B5EF4-FFF2-40B4-BE49-F238E27FC236}">
                <a16:creationId xmlns:a16="http://schemas.microsoft.com/office/drawing/2014/main" id="{2CAC4920-91CD-42E6-C715-63DA5A4E4F4C}"/>
              </a:ext>
            </a:extLst>
          </p:cNvPr>
          <p:cNvGraphicFramePr>
            <a:graphicFrameLocks noGrp="1"/>
          </p:cNvGraphicFramePr>
          <p:nvPr>
            <p:extLst>
              <p:ext uri="{D42A27DB-BD31-4B8C-83A1-F6EECF244321}">
                <p14:modId xmlns:p14="http://schemas.microsoft.com/office/powerpoint/2010/main" val="883020482"/>
              </p:ext>
            </p:extLst>
          </p:nvPr>
        </p:nvGraphicFramePr>
        <p:xfrm>
          <a:off x="6787177" y="2719773"/>
          <a:ext cx="5298014" cy="2283678"/>
        </p:xfrm>
        <a:graphic>
          <a:graphicData uri="http://schemas.openxmlformats.org/drawingml/2006/table">
            <a:tbl>
              <a:tblPr firstRow="1" bandRow="1">
                <a:tableStyleId>{2D5ABB26-0587-4C30-8999-92F81FD0307C}</a:tableStyleId>
              </a:tblPr>
              <a:tblGrid>
                <a:gridCol w="1168920">
                  <a:extLst>
                    <a:ext uri="{9D8B030D-6E8A-4147-A177-3AD203B41FA5}">
                      <a16:colId xmlns:a16="http://schemas.microsoft.com/office/drawing/2014/main" val="897206826"/>
                    </a:ext>
                  </a:extLst>
                </a:gridCol>
                <a:gridCol w="709126">
                  <a:extLst>
                    <a:ext uri="{9D8B030D-6E8A-4147-A177-3AD203B41FA5}">
                      <a16:colId xmlns:a16="http://schemas.microsoft.com/office/drawing/2014/main" val="2787334009"/>
                    </a:ext>
                  </a:extLst>
                </a:gridCol>
                <a:gridCol w="765110">
                  <a:extLst>
                    <a:ext uri="{9D8B030D-6E8A-4147-A177-3AD203B41FA5}">
                      <a16:colId xmlns:a16="http://schemas.microsoft.com/office/drawing/2014/main" val="1539983289"/>
                    </a:ext>
                  </a:extLst>
                </a:gridCol>
                <a:gridCol w="1156996">
                  <a:extLst>
                    <a:ext uri="{9D8B030D-6E8A-4147-A177-3AD203B41FA5}">
                      <a16:colId xmlns:a16="http://schemas.microsoft.com/office/drawing/2014/main" val="1808419023"/>
                    </a:ext>
                  </a:extLst>
                </a:gridCol>
                <a:gridCol w="727788">
                  <a:extLst>
                    <a:ext uri="{9D8B030D-6E8A-4147-A177-3AD203B41FA5}">
                      <a16:colId xmlns:a16="http://schemas.microsoft.com/office/drawing/2014/main" val="3454445520"/>
                    </a:ext>
                  </a:extLst>
                </a:gridCol>
                <a:gridCol w="770074">
                  <a:extLst>
                    <a:ext uri="{9D8B030D-6E8A-4147-A177-3AD203B41FA5}">
                      <a16:colId xmlns:a16="http://schemas.microsoft.com/office/drawing/2014/main" val="3933001455"/>
                    </a:ext>
                  </a:extLst>
                </a:gridCol>
              </a:tblGrid>
              <a:tr h="395466">
                <a:tc>
                  <a:txBody>
                    <a:bodyPr/>
                    <a:lstStyle/>
                    <a:p>
                      <a:r>
                        <a:rPr lang="en-DE" sz="1800" b="1" dirty="0"/>
                        <a:t>App.</a:t>
                      </a:r>
                    </a:p>
                  </a:txBody>
                  <a:tcP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r"/>
                      <a:r>
                        <a:rPr lang="en-DE" sz="1800" b="1" dirty="0"/>
                        <a:t>NFS</a:t>
                      </a:r>
                    </a:p>
                  </a:txBody>
                  <a:tcP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r"/>
                      <a:r>
                        <a:rPr lang="en-DE" sz="1800" b="1" dirty="0"/>
                        <a:t>Lustre</a:t>
                      </a:r>
                    </a:p>
                  </a:txBody>
                  <a:tcP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r"/>
                      <a:r>
                        <a:rPr lang="en-DE" sz="1800" b="1" dirty="0"/>
                        <a:t>MetaWBC</a:t>
                      </a:r>
                    </a:p>
                  </a:txBody>
                  <a:tcP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r"/>
                      <a:r>
                        <a:rPr lang="en-DE" sz="1800" b="1" dirty="0"/>
                        <a:t>Ext4</a:t>
                      </a:r>
                    </a:p>
                  </a:txBody>
                  <a:tcP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r"/>
                      <a:r>
                        <a:rPr lang="en-DE" sz="1800" b="1" dirty="0"/>
                        <a:t>tmpfs</a:t>
                      </a:r>
                    </a:p>
                  </a:txBody>
                  <a:tcP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1394678"/>
                  </a:ext>
                </a:extLst>
              </a:tr>
              <a:tr h="395466">
                <a:tc>
                  <a:txBody>
                    <a:bodyPr/>
                    <a:lstStyle/>
                    <a:p>
                      <a:r>
                        <a:rPr lang="en-DE" sz="1400" dirty="0">
                          <a:latin typeface="Menlo" panose="020B0609030804020204" pitchFamily="49" charset="0"/>
                          <a:ea typeface="Menlo" panose="020B0609030804020204" pitchFamily="49" charset="0"/>
                          <a:cs typeface="Menlo" panose="020B0609030804020204" pitchFamily="49" charset="0"/>
                        </a:rPr>
                        <a:t>cp -rf</a:t>
                      </a:r>
                    </a:p>
                  </a:txBody>
                  <a:tcPr>
                    <a:lnT w="19050" cap="flat" cmpd="sng" algn="ctr">
                      <a:solidFill>
                        <a:schemeClr val="tx1"/>
                      </a:solidFill>
                      <a:prstDash val="solid"/>
                      <a:round/>
                      <a:headEnd type="none" w="med" len="med"/>
                      <a:tailEnd type="none" w="med" len="med"/>
                    </a:lnT>
                  </a:tcPr>
                </a:tc>
                <a:tc>
                  <a:txBody>
                    <a:bodyPr/>
                    <a:lstStyle/>
                    <a:p>
                      <a:pPr algn="r"/>
                      <a:r>
                        <a:rPr lang="en-DE" sz="1800" dirty="0"/>
                        <a:t>64.00</a:t>
                      </a:r>
                    </a:p>
                  </a:txBody>
                  <a:tcPr>
                    <a:lnT w="19050" cap="flat" cmpd="sng" algn="ctr">
                      <a:solidFill>
                        <a:schemeClr val="tx1"/>
                      </a:solidFill>
                      <a:prstDash val="solid"/>
                      <a:round/>
                      <a:headEnd type="none" w="med" len="med"/>
                      <a:tailEnd type="none" w="med" len="med"/>
                    </a:lnT>
                  </a:tcPr>
                </a:tc>
                <a:tc>
                  <a:txBody>
                    <a:bodyPr/>
                    <a:lstStyle/>
                    <a:p>
                      <a:pPr algn="r"/>
                      <a:r>
                        <a:rPr lang="en-DE" sz="1800" dirty="0"/>
                        <a:t>48.00</a:t>
                      </a:r>
                    </a:p>
                  </a:txBody>
                  <a:tcPr>
                    <a:lnT w="19050" cap="flat" cmpd="sng" algn="ctr">
                      <a:solidFill>
                        <a:schemeClr val="tx1"/>
                      </a:solidFill>
                      <a:prstDash val="solid"/>
                      <a:round/>
                      <a:headEnd type="none" w="med" len="med"/>
                      <a:tailEnd type="none" w="med" len="med"/>
                    </a:lnT>
                  </a:tcPr>
                </a:tc>
                <a:tc>
                  <a:txBody>
                    <a:bodyPr/>
                    <a:lstStyle/>
                    <a:p>
                      <a:pPr algn="r"/>
                      <a:r>
                        <a:rPr lang="en-DE" sz="1800" dirty="0"/>
                        <a:t>5.10</a:t>
                      </a:r>
                    </a:p>
                  </a:txBody>
                  <a:tcPr>
                    <a:lnT w="19050" cap="flat" cmpd="sng" algn="ctr">
                      <a:solidFill>
                        <a:schemeClr val="tx1"/>
                      </a:solidFill>
                      <a:prstDash val="solid"/>
                      <a:round/>
                      <a:headEnd type="none" w="med" len="med"/>
                      <a:tailEnd type="none" w="med" len="med"/>
                    </a:lnT>
                    <a:solidFill>
                      <a:schemeClr val="accent6">
                        <a:lumMod val="40000"/>
                        <a:lumOff val="60000"/>
                      </a:schemeClr>
                    </a:solidFill>
                  </a:tcPr>
                </a:tc>
                <a:tc>
                  <a:txBody>
                    <a:bodyPr/>
                    <a:lstStyle/>
                    <a:p>
                      <a:pPr algn="r"/>
                      <a:r>
                        <a:rPr lang="en-DE" sz="1800" dirty="0"/>
                        <a:t>1.24</a:t>
                      </a:r>
                    </a:p>
                  </a:txBody>
                  <a:tcPr>
                    <a:lnT w="19050" cap="flat" cmpd="sng" algn="ctr">
                      <a:solidFill>
                        <a:schemeClr val="tx1"/>
                      </a:solidFill>
                      <a:prstDash val="solid"/>
                      <a:round/>
                      <a:headEnd type="none" w="med" len="med"/>
                      <a:tailEnd type="none" w="med" len="med"/>
                    </a:lnT>
                  </a:tcPr>
                </a:tc>
                <a:tc>
                  <a:txBody>
                    <a:bodyPr/>
                    <a:lstStyle/>
                    <a:p>
                      <a:pPr algn="r"/>
                      <a:r>
                        <a:rPr lang="en-DE" sz="1800" dirty="0"/>
                        <a:t>0.75</a:t>
                      </a:r>
                    </a:p>
                  </a:txBody>
                  <a:tcPr>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573124109"/>
                  </a:ext>
                </a:extLst>
              </a:tr>
              <a:tr h="320139">
                <a:tc>
                  <a:txBody>
                    <a:bodyPr/>
                    <a:lstStyle/>
                    <a:p>
                      <a:r>
                        <a:rPr lang="en-DE" sz="1400" dirty="0">
                          <a:latin typeface="Menlo" panose="020B0609030804020204" pitchFamily="49" charset="0"/>
                          <a:ea typeface="Menlo" panose="020B0609030804020204" pitchFamily="49" charset="0"/>
                          <a:cs typeface="Menlo" panose="020B0609030804020204" pitchFamily="49" charset="0"/>
                        </a:rPr>
                        <a:t>find -uid</a:t>
                      </a:r>
                    </a:p>
                  </a:txBody>
                  <a:tcPr/>
                </a:tc>
                <a:tc>
                  <a:txBody>
                    <a:bodyPr/>
                    <a:lstStyle/>
                    <a:p>
                      <a:pPr algn="r"/>
                      <a:r>
                        <a:rPr lang="en-DE" sz="1800" dirty="0"/>
                        <a:t>2.89</a:t>
                      </a:r>
                    </a:p>
                  </a:txBody>
                  <a:tcPr/>
                </a:tc>
                <a:tc>
                  <a:txBody>
                    <a:bodyPr/>
                    <a:lstStyle/>
                    <a:p>
                      <a:pPr algn="r"/>
                      <a:r>
                        <a:rPr lang="en-DE" sz="1800" dirty="0"/>
                        <a:t>2.48</a:t>
                      </a:r>
                    </a:p>
                  </a:txBody>
                  <a:tcPr/>
                </a:tc>
                <a:tc>
                  <a:txBody>
                    <a:bodyPr/>
                    <a:lstStyle/>
                    <a:p>
                      <a:pPr algn="r"/>
                      <a:r>
                        <a:rPr lang="en-DE" sz="1800" dirty="0"/>
                        <a:t>0.10</a:t>
                      </a:r>
                    </a:p>
                  </a:txBody>
                  <a:tcPr>
                    <a:solidFill>
                      <a:schemeClr val="accent6">
                        <a:lumMod val="40000"/>
                        <a:lumOff val="60000"/>
                      </a:schemeClr>
                    </a:solidFill>
                  </a:tcPr>
                </a:tc>
                <a:tc>
                  <a:txBody>
                    <a:bodyPr/>
                    <a:lstStyle/>
                    <a:p>
                      <a:pPr algn="r"/>
                      <a:r>
                        <a:rPr lang="en-DE" sz="1800" dirty="0"/>
                        <a:t>0.71</a:t>
                      </a:r>
                    </a:p>
                  </a:txBody>
                  <a:tcPr/>
                </a:tc>
                <a:tc>
                  <a:txBody>
                    <a:bodyPr/>
                    <a:lstStyle/>
                    <a:p>
                      <a:pPr algn="r"/>
                      <a:r>
                        <a:rPr lang="en-DE" sz="1800" dirty="0"/>
                        <a:t>0.09</a:t>
                      </a:r>
                    </a:p>
                  </a:txBody>
                  <a:tcPr/>
                </a:tc>
                <a:extLst>
                  <a:ext uri="{0D108BD9-81ED-4DB2-BD59-A6C34878D82A}">
                    <a16:rowId xmlns:a16="http://schemas.microsoft.com/office/drawing/2014/main" val="2549610824"/>
                  </a:ext>
                </a:extLst>
              </a:tr>
              <a:tr h="225981">
                <a:tc>
                  <a:txBody>
                    <a:bodyPr/>
                    <a:lstStyle/>
                    <a:p>
                      <a:r>
                        <a:rPr lang="en-DE" sz="1400" dirty="0">
                          <a:latin typeface="Menlo" panose="020B0609030804020204" pitchFamily="49" charset="0"/>
                          <a:ea typeface="Menlo" panose="020B0609030804020204" pitchFamily="49" charset="0"/>
                          <a:cs typeface="Menlo" panose="020B0609030804020204" pitchFamily="49" charset="0"/>
                        </a:rPr>
                        <a:t>du -s</a:t>
                      </a:r>
                    </a:p>
                  </a:txBody>
                  <a:tcPr/>
                </a:tc>
                <a:tc>
                  <a:txBody>
                    <a:bodyPr/>
                    <a:lstStyle/>
                    <a:p>
                      <a:pPr algn="r"/>
                      <a:r>
                        <a:rPr lang="en-DE" sz="1800" dirty="0"/>
                        <a:t>2.84</a:t>
                      </a:r>
                    </a:p>
                  </a:txBody>
                  <a:tcPr/>
                </a:tc>
                <a:tc>
                  <a:txBody>
                    <a:bodyPr/>
                    <a:lstStyle/>
                    <a:p>
                      <a:pPr algn="r"/>
                      <a:r>
                        <a:rPr lang="en-DE" sz="1800" dirty="0"/>
                        <a:t>2.34</a:t>
                      </a:r>
                    </a:p>
                  </a:txBody>
                  <a:tcPr/>
                </a:tc>
                <a:tc>
                  <a:txBody>
                    <a:bodyPr/>
                    <a:lstStyle/>
                    <a:p>
                      <a:pPr algn="r"/>
                      <a:r>
                        <a:rPr lang="en-DE" sz="1800" dirty="0"/>
                        <a:t>0.10</a:t>
                      </a:r>
                    </a:p>
                  </a:txBody>
                  <a:tcPr>
                    <a:solidFill>
                      <a:schemeClr val="accent6">
                        <a:lumMod val="40000"/>
                        <a:lumOff val="60000"/>
                      </a:schemeClr>
                    </a:solidFill>
                  </a:tcPr>
                </a:tc>
                <a:tc>
                  <a:txBody>
                    <a:bodyPr/>
                    <a:lstStyle/>
                    <a:p>
                      <a:pPr algn="r"/>
                      <a:r>
                        <a:rPr lang="en-DE" sz="1800" dirty="0"/>
                        <a:t>0.70</a:t>
                      </a:r>
                    </a:p>
                  </a:txBody>
                  <a:tcPr/>
                </a:tc>
                <a:tc>
                  <a:txBody>
                    <a:bodyPr/>
                    <a:lstStyle/>
                    <a:p>
                      <a:pPr algn="r"/>
                      <a:r>
                        <a:rPr lang="en-DE" sz="1800" dirty="0"/>
                        <a:t>0.08</a:t>
                      </a:r>
                    </a:p>
                  </a:txBody>
                  <a:tcPr/>
                </a:tc>
                <a:extLst>
                  <a:ext uri="{0D108BD9-81ED-4DB2-BD59-A6C34878D82A}">
                    <a16:rowId xmlns:a16="http://schemas.microsoft.com/office/drawing/2014/main" val="2800716981"/>
                  </a:ext>
                </a:extLst>
              </a:tr>
              <a:tr h="225981">
                <a:tc>
                  <a:txBody>
                    <a:bodyPr/>
                    <a:lstStyle/>
                    <a:p>
                      <a:r>
                        <a:rPr lang="en-DE" sz="1400" dirty="0">
                          <a:latin typeface="Menlo" panose="020B0609030804020204" pitchFamily="49" charset="0"/>
                          <a:ea typeface="Menlo" panose="020B0609030804020204" pitchFamily="49" charset="0"/>
                          <a:cs typeface="Menlo" panose="020B0609030804020204" pitchFamily="49" charset="0"/>
                        </a:rPr>
                        <a:t>ls -lRU</a:t>
                      </a:r>
                    </a:p>
                  </a:txBody>
                  <a:tcPr/>
                </a:tc>
                <a:tc>
                  <a:txBody>
                    <a:bodyPr/>
                    <a:lstStyle/>
                    <a:p>
                      <a:pPr algn="r"/>
                      <a:r>
                        <a:rPr lang="en-DE" sz="1800" dirty="0"/>
                        <a:t>3.40</a:t>
                      </a:r>
                    </a:p>
                  </a:txBody>
                  <a:tcPr/>
                </a:tc>
                <a:tc>
                  <a:txBody>
                    <a:bodyPr/>
                    <a:lstStyle/>
                    <a:p>
                      <a:pPr algn="r"/>
                      <a:r>
                        <a:rPr lang="en-DE" sz="1800" dirty="0"/>
                        <a:t>1.57</a:t>
                      </a:r>
                    </a:p>
                  </a:txBody>
                  <a:tcPr/>
                </a:tc>
                <a:tc>
                  <a:txBody>
                    <a:bodyPr/>
                    <a:lstStyle/>
                    <a:p>
                      <a:pPr algn="r"/>
                      <a:r>
                        <a:rPr lang="en-DE" sz="1800" dirty="0"/>
                        <a:t>0.28</a:t>
                      </a:r>
                    </a:p>
                  </a:txBody>
                  <a:tcPr>
                    <a:solidFill>
                      <a:schemeClr val="accent6">
                        <a:lumMod val="40000"/>
                        <a:lumOff val="60000"/>
                      </a:schemeClr>
                    </a:solidFill>
                  </a:tcPr>
                </a:tc>
                <a:tc>
                  <a:txBody>
                    <a:bodyPr/>
                    <a:lstStyle/>
                    <a:p>
                      <a:pPr algn="r"/>
                      <a:r>
                        <a:rPr lang="en-DE" sz="1800" dirty="0"/>
                        <a:t>0.93</a:t>
                      </a:r>
                    </a:p>
                  </a:txBody>
                  <a:tcPr/>
                </a:tc>
                <a:tc>
                  <a:txBody>
                    <a:bodyPr/>
                    <a:lstStyle/>
                    <a:p>
                      <a:pPr algn="r"/>
                      <a:r>
                        <a:rPr lang="en-DE" sz="1800" dirty="0"/>
                        <a:t>0.29</a:t>
                      </a:r>
                    </a:p>
                  </a:txBody>
                  <a:tcPr/>
                </a:tc>
                <a:extLst>
                  <a:ext uri="{0D108BD9-81ED-4DB2-BD59-A6C34878D82A}">
                    <a16:rowId xmlns:a16="http://schemas.microsoft.com/office/drawing/2014/main" val="667816490"/>
                  </a:ext>
                </a:extLst>
              </a:tr>
              <a:tr h="395466">
                <a:tc>
                  <a:txBody>
                    <a:bodyPr/>
                    <a:lstStyle/>
                    <a:p>
                      <a:r>
                        <a:rPr lang="en-DE" sz="1400" dirty="0">
                          <a:latin typeface="Menlo" panose="020B0609030804020204" pitchFamily="49" charset="0"/>
                          <a:ea typeface="Menlo" panose="020B0609030804020204" pitchFamily="49" charset="0"/>
                          <a:cs typeface="Menlo" panose="020B0609030804020204" pitchFamily="49" charset="0"/>
                        </a:rPr>
                        <a:t>grep -r</a:t>
                      </a:r>
                    </a:p>
                  </a:txBody>
                  <a:tcPr>
                    <a:lnB w="28575" cap="flat" cmpd="sng" algn="ctr">
                      <a:solidFill>
                        <a:schemeClr val="tx1"/>
                      </a:solidFill>
                      <a:prstDash val="solid"/>
                      <a:round/>
                      <a:headEnd type="none" w="med" len="med"/>
                      <a:tailEnd type="none" w="med" len="med"/>
                    </a:lnB>
                  </a:tcPr>
                </a:tc>
                <a:tc>
                  <a:txBody>
                    <a:bodyPr/>
                    <a:lstStyle/>
                    <a:p>
                      <a:pPr algn="r"/>
                      <a:r>
                        <a:rPr lang="en-DE" sz="1800" dirty="0"/>
                        <a:t>15.59</a:t>
                      </a:r>
                    </a:p>
                  </a:txBody>
                  <a:tcPr>
                    <a:lnB w="28575" cap="flat" cmpd="sng" algn="ctr">
                      <a:solidFill>
                        <a:schemeClr val="tx1"/>
                      </a:solidFill>
                      <a:prstDash val="solid"/>
                      <a:round/>
                      <a:headEnd type="none" w="med" len="med"/>
                      <a:tailEnd type="none" w="med" len="med"/>
                    </a:lnB>
                  </a:tcPr>
                </a:tc>
                <a:tc>
                  <a:txBody>
                    <a:bodyPr/>
                    <a:lstStyle/>
                    <a:p>
                      <a:pPr algn="r"/>
                      <a:r>
                        <a:rPr lang="en-DE" sz="1800" dirty="0"/>
                        <a:t>16.58</a:t>
                      </a:r>
                    </a:p>
                  </a:txBody>
                  <a:tcPr>
                    <a:lnB w="28575" cap="flat" cmpd="sng" algn="ctr">
                      <a:solidFill>
                        <a:schemeClr val="tx1"/>
                      </a:solidFill>
                      <a:prstDash val="solid"/>
                      <a:round/>
                      <a:headEnd type="none" w="med" len="med"/>
                      <a:tailEnd type="none" w="med" len="med"/>
                    </a:lnB>
                  </a:tcPr>
                </a:tc>
                <a:tc>
                  <a:txBody>
                    <a:bodyPr/>
                    <a:lstStyle/>
                    <a:p>
                      <a:pPr algn="r"/>
                      <a:r>
                        <a:rPr lang="en-DE" sz="1800" dirty="0"/>
                        <a:t>1.08</a:t>
                      </a:r>
                    </a:p>
                  </a:txBody>
                  <a:tcPr>
                    <a:lnB w="28575"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r"/>
                      <a:r>
                        <a:rPr lang="en-DE" sz="1800" dirty="0"/>
                        <a:t>15.82</a:t>
                      </a:r>
                    </a:p>
                  </a:txBody>
                  <a:tcPr>
                    <a:lnB w="28575" cap="flat" cmpd="sng" algn="ctr">
                      <a:solidFill>
                        <a:schemeClr val="tx1"/>
                      </a:solidFill>
                      <a:prstDash val="solid"/>
                      <a:round/>
                      <a:headEnd type="none" w="med" len="med"/>
                      <a:tailEnd type="none" w="med" len="med"/>
                    </a:lnB>
                  </a:tcPr>
                </a:tc>
                <a:tc>
                  <a:txBody>
                    <a:bodyPr/>
                    <a:lstStyle/>
                    <a:p>
                      <a:pPr algn="r"/>
                      <a:r>
                        <a:rPr lang="en-DE" sz="1800" dirty="0"/>
                        <a:t>0.46</a:t>
                      </a:r>
                    </a:p>
                  </a:txBody>
                  <a:tcP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2397953"/>
                  </a:ext>
                </a:extLst>
              </a:tr>
            </a:tbl>
          </a:graphicData>
        </a:graphic>
      </p:graphicFrame>
      <p:sp>
        <p:nvSpPr>
          <p:cNvPr id="9" name="文本框 8">
            <a:extLst>
              <a:ext uri="{FF2B5EF4-FFF2-40B4-BE49-F238E27FC236}">
                <a16:creationId xmlns:a16="http://schemas.microsoft.com/office/drawing/2014/main" id="{F09577A3-2983-6045-F68E-9BCDBF4C2657}"/>
              </a:ext>
            </a:extLst>
          </p:cNvPr>
          <p:cNvSpPr txBox="1"/>
          <p:nvPr/>
        </p:nvSpPr>
        <p:spPr>
          <a:xfrm>
            <a:off x="3077189" y="5828961"/>
            <a:ext cx="6098582" cy="369332"/>
          </a:xfrm>
          <a:prstGeom prst="rect">
            <a:avLst/>
          </a:prstGeom>
          <a:noFill/>
        </p:spPr>
        <p:txBody>
          <a:bodyPr wrap="square">
            <a:spAutoFit/>
          </a:bodyPr>
          <a:lstStyle/>
          <a:p>
            <a:pPr algn="ctr"/>
            <a:r>
              <a:rPr lang="en-DE" altLang="zh-CN" sz="1800" b="1">
                <a:solidFill>
                  <a:srgbClr val="2E5597"/>
                </a:solidFill>
              </a:rPr>
              <a:t>MetaWBC performs between local FS and memory speeds</a:t>
            </a:r>
            <a:endParaRPr lang="en-DE" altLang="zh-CN" sz="1800" b="1" dirty="0">
              <a:solidFill>
                <a:srgbClr val="2E5597"/>
              </a:solidFill>
            </a:endParaRPr>
          </a:p>
        </p:txBody>
      </p:sp>
    </p:spTree>
    <p:extLst>
      <p:ext uri="{BB962C8B-B14F-4D97-AF65-F5344CB8AC3E}">
        <p14:creationId xmlns:p14="http://schemas.microsoft.com/office/powerpoint/2010/main" val="37097629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B493E2E-43B0-BE0E-394F-49DEC74785D4}"/>
              </a:ext>
            </a:extLst>
          </p:cNvPr>
          <p:cNvSpPr>
            <a:spLocks noGrp="1"/>
          </p:cNvSpPr>
          <p:nvPr>
            <p:ph type="title"/>
          </p:nvPr>
        </p:nvSpPr>
        <p:spPr/>
        <p:txBody>
          <a:bodyPr/>
          <a:lstStyle/>
          <a:p>
            <a:r>
              <a:rPr kumimoji="1" lang="en-US" altLang="zh-CN" dirty="0" err="1"/>
              <a:t>Evulation</a:t>
            </a:r>
            <a:r>
              <a:rPr kumimoji="1" lang="en-US" altLang="zh-CN" dirty="0"/>
              <a:t> – </a:t>
            </a:r>
            <a:r>
              <a:rPr kumimoji="1" lang="en-US" altLang="zh-CN" dirty="0" err="1"/>
              <a:t>CephFS</a:t>
            </a:r>
            <a:r>
              <a:rPr kumimoji="1" lang="en-US" altLang="zh-CN" dirty="0"/>
              <a:t> asynchronous directory operation</a:t>
            </a:r>
            <a:endParaRPr kumimoji="1" lang="zh-CN" altLang="en-US" dirty="0"/>
          </a:p>
        </p:txBody>
      </p:sp>
      <p:sp>
        <p:nvSpPr>
          <p:cNvPr id="3" name="文本占位符 2">
            <a:extLst>
              <a:ext uri="{FF2B5EF4-FFF2-40B4-BE49-F238E27FC236}">
                <a16:creationId xmlns:a16="http://schemas.microsoft.com/office/drawing/2014/main" id="{60018D14-72FC-DC2B-449C-3CEC4C632279}"/>
              </a:ext>
            </a:extLst>
          </p:cNvPr>
          <p:cNvSpPr>
            <a:spLocks noGrp="1"/>
          </p:cNvSpPr>
          <p:nvPr>
            <p:ph type="body" sz="quarter" idx="10"/>
          </p:nvPr>
        </p:nvSpPr>
        <p:spPr/>
        <p:txBody>
          <a:bodyPr/>
          <a:lstStyle/>
          <a:p>
            <a:r>
              <a:rPr lang="en" altLang="zh-CN" dirty="0" err="1"/>
              <a:t>CephFS</a:t>
            </a:r>
            <a:r>
              <a:rPr lang="en" altLang="zh-CN" dirty="0"/>
              <a:t> supports asynchronous directory operations to </a:t>
            </a:r>
            <a:r>
              <a:rPr lang="en" altLang="zh-CN" b="1" dirty="0"/>
              <a:t>boost metadata performance by allowing clients to perform directory operations (create, unlink) locally without waiting for synchronous acknowledgment from the Metadata Server (MDS)</a:t>
            </a:r>
            <a:r>
              <a:rPr lang="en" altLang="zh-CN" dirty="0"/>
              <a:t>. </a:t>
            </a:r>
          </a:p>
          <a:p>
            <a:endParaRPr lang="en" altLang="zh-CN" dirty="0"/>
          </a:p>
          <a:p>
            <a:r>
              <a:rPr lang="en" altLang="zh-CN" dirty="0"/>
              <a:t>This technique uses delegated capabilities and </a:t>
            </a:r>
            <a:r>
              <a:rPr lang="en" altLang="zh-CN" dirty="0" err="1"/>
              <a:t>inode</a:t>
            </a:r>
            <a:r>
              <a:rPr lang="en" altLang="zh-CN" dirty="0"/>
              <a:t> number delegation, reducing latency for file creation and deletion, particularly for high-concurrency workloads.</a:t>
            </a:r>
          </a:p>
          <a:p>
            <a:endParaRPr kumimoji="1" lang="zh-CN" altLang="en-US" dirty="0"/>
          </a:p>
        </p:txBody>
      </p:sp>
    </p:spTree>
    <p:extLst>
      <p:ext uri="{BB962C8B-B14F-4D97-AF65-F5344CB8AC3E}">
        <p14:creationId xmlns:p14="http://schemas.microsoft.com/office/powerpoint/2010/main" val="19948649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782010-B1EC-9906-8BBC-62F59FD346CC}"/>
              </a:ext>
            </a:extLst>
          </p:cNvPr>
          <p:cNvSpPr>
            <a:spLocks noGrp="1"/>
          </p:cNvSpPr>
          <p:nvPr>
            <p:ph type="title"/>
          </p:nvPr>
        </p:nvSpPr>
        <p:spPr/>
        <p:txBody>
          <a:bodyPr/>
          <a:lstStyle/>
          <a:p>
            <a:r>
              <a:rPr kumimoji="1" lang="en-US" altLang="zh-CN" dirty="0" err="1"/>
              <a:t>Evalution</a:t>
            </a:r>
            <a:r>
              <a:rPr kumimoji="1" lang="en-US" altLang="zh-CN" dirty="0"/>
              <a:t> – </a:t>
            </a:r>
            <a:r>
              <a:rPr kumimoji="1" lang="en-US" altLang="zh-CN" dirty="0" err="1"/>
              <a:t>MetaWBC</a:t>
            </a:r>
            <a:r>
              <a:rPr kumimoji="1" lang="en-US" altLang="zh-CN" dirty="0"/>
              <a:t> vs. </a:t>
            </a:r>
            <a:r>
              <a:rPr kumimoji="1" lang="en-US" altLang="zh-CN" dirty="0" err="1"/>
              <a:t>CephFS</a:t>
            </a:r>
            <a:endParaRPr kumimoji="1" lang="zh-CN" altLang="en-US" dirty="0"/>
          </a:p>
        </p:txBody>
      </p:sp>
      <p:pic>
        <p:nvPicPr>
          <p:cNvPr id="4" name="Picture 7">
            <a:extLst>
              <a:ext uri="{FF2B5EF4-FFF2-40B4-BE49-F238E27FC236}">
                <a16:creationId xmlns:a16="http://schemas.microsoft.com/office/drawing/2014/main" id="{876DDF86-4A82-A6AB-9880-34361651F0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511" y="865289"/>
            <a:ext cx="11554976" cy="5075050"/>
          </a:xfrm>
          <a:prstGeom prst="rect">
            <a:avLst/>
          </a:prstGeom>
        </p:spPr>
      </p:pic>
      <p:sp>
        <p:nvSpPr>
          <p:cNvPr id="5" name="TextBox 13">
            <a:extLst>
              <a:ext uri="{FF2B5EF4-FFF2-40B4-BE49-F238E27FC236}">
                <a16:creationId xmlns:a16="http://schemas.microsoft.com/office/drawing/2014/main" id="{3FB3FB72-77E8-2A04-56CD-A9E6A1497C5B}"/>
              </a:ext>
            </a:extLst>
          </p:cNvPr>
          <p:cNvSpPr txBox="1"/>
          <p:nvPr/>
        </p:nvSpPr>
        <p:spPr>
          <a:xfrm>
            <a:off x="3716913" y="6027547"/>
            <a:ext cx="4758171" cy="400110"/>
          </a:xfrm>
          <a:prstGeom prst="rect">
            <a:avLst/>
          </a:prstGeom>
          <a:noFill/>
        </p:spPr>
        <p:txBody>
          <a:bodyPr wrap="square" rtlCol="0">
            <a:spAutoFit/>
          </a:bodyPr>
          <a:lstStyle/>
          <a:p>
            <a:pPr algn="ctr"/>
            <a:r>
              <a:rPr lang="en-GB" sz="2000" dirty="0"/>
              <a:t>Single node </a:t>
            </a:r>
            <a:r>
              <a:rPr lang="en-GB" dirty="0">
                <a:latin typeface="Menlo" panose="020B0609030804020204" pitchFamily="49" charset="0"/>
                <a:ea typeface="Menlo" panose="020B0609030804020204" pitchFamily="49" charset="0"/>
                <a:cs typeface="Menlo" panose="020B0609030804020204" pitchFamily="49" charset="0"/>
              </a:rPr>
              <a:t>mdtest</a:t>
            </a:r>
            <a:r>
              <a:rPr lang="en-GB" sz="2000" dirty="0"/>
              <a:t> performance</a:t>
            </a:r>
            <a:endParaRPr lang="en-DE" sz="2000" dirty="0"/>
          </a:p>
        </p:txBody>
      </p:sp>
    </p:spTree>
    <p:extLst>
      <p:ext uri="{BB962C8B-B14F-4D97-AF65-F5344CB8AC3E}">
        <p14:creationId xmlns:p14="http://schemas.microsoft.com/office/powerpoint/2010/main" val="2481464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6">
            <a:extLst>
              <a:ext uri="{FF2B5EF4-FFF2-40B4-BE49-F238E27FC236}">
                <a16:creationId xmlns:a16="http://schemas.microsoft.com/office/drawing/2014/main" id="{B3B8B55B-1701-D64F-B572-2E258BC8D64B}"/>
              </a:ext>
            </a:extLst>
          </p:cNvPr>
          <p:cNvGraphicFramePr>
            <a:graphicFrameLocks noGrp="1"/>
          </p:cNvGraphicFramePr>
          <p:nvPr>
            <p:extLst>
              <p:ext uri="{D42A27DB-BD31-4B8C-83A1-F6EECF244321}">
                <p14:modId xmlns:p14="http://schemas.microsoft.com/office/powerpoint/2010/main" val="2755759236"/>
              </p:ext>
            </p:extLst>
          </p:nvPr>
        </p:nvGraphicFramePr>
        <p:xfrm>
          <a:off x="1846262" y="612656"/>
          <a:ext cx="8128002" cy="116586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val="3025885593"/>
                    </a:ext>
                  </a:extLst>
                </a:gridCol>
                <a:gridCol w="1354667">
                  <a:extLst>
                    <a:ext uri="{9D8B030D-6E8A-4147-A177-3AD203B41FA5}">
                      <a16:colId xmlns:a16="http://schemas.microsoft.com/office/drawing/2014/main" val="2391334083"/>
                    </a:ext>
                  </a:extLst>
                </a:gridCol>
                <a:gridCol w="1354667">
                  <a:extLst>
                    <a:ext uri="{9D8B030D-6E8A-4147-A177-3AD203B41FA5}">
                      <a16:colId xmlns:a16="http://schemas.microsoft.com/office/drawing/2014/main" val="1779964242"/>
                    </a:ext>
                  </a:extLst>
                </a:gridCol>
                <a:gridCol w="1354667">
                  <a:extLst>
                    <a:ext uri="{9D8B030D-6E8A-4147-A177-3AD203B41FA5}">
                      <a16:colId xmlns:a16="http://schemas.microsoft.com/office/drawing/2014/main" val="4218231686"/>
                    </a:ext>
                  </a:extLst>
                </a:gridCol>
                <a:gridCol w="850370">
                  <a:extLst>
                    <a:ext uri="{9D8B030D-6E8A-4147-A177-3AD203B41FA5}">
                      <a16:colId xmlns:a16="http://schemas.microsoft.com/office/drawing/2014/main" val="1404266350"/>
                    </a:ext>
                  </a:extLst>
                </a:gridCol>
                <a:gridCol w="1858964">
                  <a:extLst>
                    <a:ext uri="{9D8B030D-6E8A-4147-A177-3AD203B41FA5}">
                      <a16:colId xmlns:a16="http://schemas.microsoft.com/office/drawing/2014/main" val="2282539267"/>
                    </a:ext>
                  </a:extLst>
                </a:gridCol>
              </a:tblGrid>
              <a:tr h="370840">
                <a:tc>
                  <a:txBody>
                    <a:bodyPr/>
                    <a:lstStyle/>
                    <a:p>
                      <a:r>
                        <a:rPr lang="en-US" b="1" dirty="0">
                          <a:effectLst/>
                        </a:rPr>
                        <a:t>File type</a:t>
                      </a:r>
                    </a:p>
                  </a:txBody>
                  <a:tcPr marL="123825" marR="123825" marT="57150" marB="57150" anchor="ctr"/>
                </a:tc>
                <a:tc>
                  <a:txBody>
                    <a:bodyPr/>
                    <a:lstStyle/>
                    <a:p>
                      <a:r>
                        <a:rPr lang="en-US" b="1" dirty="0">
                          <a:effectLst/>
                        </a:rPr>
                        <a:t>tmpfs</a:t>
                      </a:r>
                    </a:p>
                  </a:txBody>
                  <a:tcPr marL="123825" marR="123825" marT="57150" marB="57150" anchor="ctr"/>
                </a:tc>
                <a:tc>
                  <a:txBody>
                    <a:bodyPr/>
                    <a:lstStyle/>
                    <a:p>
                      <a:r>
                        <a:rPr lang="en-US" b="1">
                          <a:effectLst/>
                        </a:rPr>
                        <a:t>Ext4</a:t>
                      </a:r>
                    </a:p>
                  </a:txBody>
                  <a:tcPr marL="123825" marR="123825" marT="57150" marB="57150" anchor="ctr"/>
                </a:tc>
                <a:tc>
                  <a:txBody>
                    <a:bodyPr/>
                    <a:lstStyle/>
                    <a:p>
                      <a:r>
                        <a:rPr lang="en-US" b="1">
                          <a:effectLst/>
                        </a:rPr>
                        <a:t>NFS</a:t>
                      </a:r>
                    </a:p>
                  </a:txBody>
                  <a:tcPr marL="123825" marR="123825" marT="57150" marB="57150" anchor="ctr"/>
                </a:tc>
                <a:tc>
                  <a:txBody>
                    <a:bodyPr/>
                    <a:lstStyle/>
                    <a:p>
                      <a:r>
                        <a:rPr lang="en-US" b="1">
                          <a:effectLst/>
                        </a:rPr>
                        <a:t>Lustre</a:t>
                      </a:r>
                    </a:p>
                  </a:txBody>
                  <a:tcPr marL="123825" marR="123825" marT="57150" marB="57150" anchor="ctr"/>
                </a:tc>
                <a:tc>
                  <a:txBody>
                    <a:bodyPr/>
                    <a:lstStyle/>
                    <a:p>
                      <a:r>
                        <a:rPr lang="en-US" b="1">
                          <a:effectLst/>
                        </a:rPr>
                        <a:t>Lustre on WBC</a:t>
                      </a:r>
                    </a:p>
                  </a:txBody>
                  <a:tcPr marL="123825" marR="123825" marT="57150" marB="57150" anchor="ctr"/>
                </a:tc>
                <a:extLst>
                  <a:ext uri="{0D108BD9-81ED-4DB2-BD59-A6C34878D82A}">
                    <a16:rowId xmlns:a16="http://schemas.microsoft.com/office/drawing/2014/main" val="1162626455"/>
                  </a:ext>
                </a:extLst>
              </a:tr>
              <a:tr h="370840">
                <a:tc>
                  <a:txBody>
                    <a:bodyPr/>
                    <a:lstStyle/>
                    <a:p>
                      <a:r>
                        <a:rPr lang="en-US" dirty="0">
                          <a:effectLst/>
                        </a:rPr>
                        <a:t>tar</a:t>
                      </a:r>
                    </a:p>
                  </a:txBody>
                  <a:tcPr marL="123825" marR="123825" marT="57150" marB="57150" anchor="ctr"/>
                </a:tc>
                <a:tc>
                  <a:txBody>
                    <a:bodyPr/>
                    <a:lstStyle/>
                    <a:p>
                      <a:r>
                        <a:rPr lang="en-US">
                          <a:effectLst/>
                        </a:rPr>
                        <a:t>0.7s</a:t>
                      </a:r>
                    </a:p>
                  </a:txBody>
                  <a:tcPr marL="123825" marR="123825" marT="57150" marB="57150" anchor="ctr"/>
                </a:tc>
                <a:tc>
                  <a:txBody>
                    <a:bodyPr/>
                    <a:lstStyle/>
                    <a:p>
                      <a:r>
                        <a:rPr lang="en-US">
                          <a:effectLst/>
                        </a:rPr>
                        <a:t>1.3s</a:t>
                      </a:r>
                    </a:p>
                  </a:txBody>
                  <a:tcPr marL="123825" marR="123825" marT="57150" marB="57150" anchor="ctr"/>
                </a:tc>
                <a:tc>
                  <a:txBody>
                    <a:bodyPr/>
                    <a:lstStyle/>
                    <a:p>
                      <a:r>
                        <a:rPr lang="en-US">
                          <a:effectLst/>
                        </a:rPr>
                        <a:t>315s</a:t>
                      </a:r>
                    </a:p>
                  </a:txBody>
                  <a:tcPr marL="123825" marR="123825" marT="57150" marB="57150" anchor="ctr"/>
                </a:tc>
                <a:tc>
                  <a:txBody>
                    <a:bodyPr/>
                    <a:lstStyle/>
                    <a:p>
                      <a:r>
                        <a:rPr lang="en-US">
                          <a:effectLst/>
                        </a:rPr>
                        <a:t>82s</a:t>
                      </a:r>
                    </a:p>
                  </a:txBody>
                  <a:tcPr marL="123825" marR="123825" marT="57150" marB="57150" anchor="ctr"/>
                </a:tc>
                <a:tc>
                  <a:txBody>
                    <a:bodyPr/>
                    <a:lstStyle/>
                    <a:p>
                      <a:r>
                        <a:rPr lang="en-US">
                          <a:effectLst/>
                        </a:rPr>
                        <a:t>9s</a:t>
                      </a:r>
                    </a:p>
                  </a:txBody>
                  <a:tcPr marL="123825" marR="123825" marT="57150" marB="57150" anchor="ctr"/>
                </a:tc>
                <a:extLst>
                  <a:ext uri="{0D108BD9-81ED-4DB2-BD59-A6C34878D82A}">
                    <a16:rowId xmlns:a16="http://schemas.microsoft.com/office/drawing/2014/main" val="3485086857"/>
                  </a:ext>
                </a:extLst>
              </a:tr>
              <a:tr h="370840">
                <a:tc>
                  <a:txBody>
                    <a:bodyPr/>
                    <a:lstStyle/>
                    <a:p>
                      <a:r>
                        <a:rPr lang="en-US" dirty="0" err="1">
                          <a:effectLst/>
                        </a:rPr>
                        <a:t>tar.gz</a:t>
                      </a:r>
                      <a:endParaRPr lang="en-US" dirty="0">
                        <a:effectLst/>
                      </a:endParaRPr>
                    </a:p>
                  </a:txBody>
                  <a:tcPr marL="123825" marR="123825" marT="57150" marB="57150" anchor="ctr"/>
                </a:tc>
                <a:tc>
                  <a:txBody>
                    <a:bodyPr/>
                    <a:lstStyle/>
                    <a:p>
                      <a:r>
                        <a:rPr lang="en-US">
                          <a:effectLst/>
                        </a:rPr>
                        <a:t>4.8s</a:t>
                      </a:r>
                    </a:p>
                  </a:txBody>
                  <a:tcPr marL="123825" marR="123825" marT="57150" marB="57150" anchor="ctr"/>
                </a:tc>
                <a:tc>
                  <a:txBody>
                    <a:bodyPr/>
                    <a:lstStyle/>
                    <a:p>
                      <a:r>
                        <a:rPr lang="en-US">
                          <a:effectLst/>
                        </a:rPr>
                        <a:t>4.8s</a:t>
                      </a:r>
                    </a:p>
                  </a:txBody>
                  <a:tcPr marL="123825" marR="123825" marT="57150" marB="57150" anchor="ctr"/>
                </a:tc>
                <a:tc>
                  <a:txBody>
                    <a:bodyPr/>
                    <a:lstStyle/>
                    <a:p>
                      <a:r>
                        <a:rPr lang="en-US" dirty="0">
                          <a:effectLst/>
                        </a:rPr>
                        <a:t>308s</a:t>
                      </a:r>
                    </a:p>
                  </a:txBody>
                  <a:tcPr marL="123825" marR="123825" marT="57150" marB="57150" anchor="ctr"/>
                </a:tc>
                <a:tc>
                  <a:txBody>
                    <a:bodyPr/>
                    <a:lstStyle/>
                    <a:p>
                      <a:r>
                        <a:rPr lang="en-US">
                          <a:effectLst/>
                        </a:rPr>
                        <a:t>81s</a:t>
                      </a:r>
                    </a:p>
                  </a:txBody>
                  <a:tcPr marL="123825" marR="123825" marT="57150" marB="57150" anchor="ctr"/>
                </a:tc>
                <a:tc>
                  <a:txBody>
                    <a:bodyPr/>
                    <a:lstStyle/>
                    <a:p>
                      <a:r>
                        <a:rPr lang="en-US" dirty="0">
                          <a:effectLst/>
                        </a:rPr>
                        <a:t>10s</a:t>
                      </a:r>
                    </a:p>
                  </a:txBody>
                  <a:tcPr marL="123825" marR="123825" marT="57150" marB="57150" anchor="ctr"/>
                </a:tc>
                <a:extLst>
                  <a:ext uri="{0D108BD9-81ED-4DB2-BD59-A6C34878D82A}">
                    <a16:rowId xmlns:a16="http://schemas.microsoft.com/office/drawing/2014/main" val="20439321"/>
                  </a:ext>
                </a:extLst>
              </a:tr>
            </a:tbl>
          </a:graphicData>
        </a:graphic>
      </p:graphicFrame>
      <p:sp>
        <p:nvSpPr>
          <p:cNvPr id="7" name="文本框 6">
            <a:extLst>
              <a:ext uri="{FF2B5EF4-FFF2-40B4-BE49-F238E27FC236}">
                <a16:creationId xmlns:a16="http://schemas.microsoft.com/office/drawing/2014/main" id="{D9092762-14CC-B14B-9AD8-1B097608BED4}"/>
              </a:ext>
            </a:extLst>
          </p:cNvPr>
          <p:cNvSpPr txBox="1"/>
          <p:nvPr/>
        </p:nvSpPr>
        <p:spPr>
          <a:xfrm>
            <a:off x="3757613" y="213726"/>
            <a:ext cx="4049378" cy="369332"/>
          </a:xfrm>
          <a:prstGeom prst="rect">
            <a:avLst/>
          </a:prstGeom>
          <a:noFill/>
        </p:spPr>
        <p:txBody>
          <a:bodyPr wrap="none" rtlCol="0">
            <a:spAutoFit/>
          </a:bodyPr>
          <a:lstStyle/>
          <a:p>
            <a:r>
              <a:rPr kumimoji="1" lang="en-US" altLang="zh-CN" dirty="0"/>
              <a:t>Decompress a Linux source code package</a:t>
            </a:r>
            <a:endParaRPr kumimoji="1" lang="zh-CN" altLang="en-US" dirty="0"/>
          </a:p>
        </p:txBody>
      </p:sp>
      <p:graphicFrame>
        <p:nvGraphicFramePr>
          <p:cNvPr id="13" name="图表 12">
            <a:extLst>
              <a:ext uri="{FF2B5EF4-FFF2-40B4-BE49-F238E27FC236}">
                <a16:creationId xmlns:a16="http://schemas.microsoft.com/office/drawing/2014/main" id="{21656DE1-954B-2442-B5BC-0D7A6D8113FB}"/>
              </a:ext>
            </a:extLst>
          </p:cNvPr>
          <p:cNvGraphicFramePr>
            <a:graphicFrameLocks/>
          </p:cNvGraphicFramePr>
          <p:nvPr>
            <p:extLst>
              <p:ext uri="{D42A27DB-BD31-4B8C-83A1-F6EECF244321}">
                <p14:modId xmlns:p14="http://schemas.microsoft.com/office/powerpoint/2010/main" val="4205587982"/>
              </p:ext>
            </p:extLst>
          </p:nvPr>
        </p:nvGraphicFramePr>
        <p:xfrm>
          <a:off x="2626659" y="3359158"/>
          <a:ext cx="5764306" cy="30180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表格 13">
            <a:extLst>
              <a:ext uri="{FF2B5EF4-FFF2-40B4-BE49-F238E27FC236}">
                <a16:creationId xmlns:a16="http://schemas.microsoft.com/office/drawing/2014/main" id="{4D997AC4-A593-8145-BD64-BC4D574738AF}"/>
              </a:ext>
            </a:extLst>
          </p:cNvPr>
          <p:cNvGraphicFramePr>
            <a:graphicFrameLocks noGrp="1"/>
          </p:cNvGraphicFramePr>
          <p:nvPr>
            <p:extLst>
              <p:ext uri="{D42A27DB-BD31-4B8C-83A1-F6EECF244321}">
                <p14:modId xmlns:p14="http://schemas.microsoft.com/office/powerpoint/2010/main" val="1778594170"/>
              </p:ext>
            </p:extLst>
          </p:nvPr>
        </p:nvGraphicFramePr>
        <p:xfrm>
          <a:off x="1530350" y="2180584"/>
          <a:ext cx="9131300" cy="1016000"/>
        </p:xfrm>
        <a:graphic>
          <a:graphicData uri="http://schemas.openxmlformats.org/drawingml/2006/table">
            <a:tbl>
              <a:tblPr>
                <a:tableStyleId>{5C22544A-7EE6-4342-B048-85BDC9FD1C3A}</a:tableStyleId>
              </a:tblPr>
              <a:tblGrid>
                <a:gridCol w="1649853">
                  <a:extLst>
                    <a:ext uri="{9D8B030D-6E8A-4147-A177-3AD203B41FA5}">
                      <a16:colId xmlns:a16="http://schemas.microsoft.com/office/drawing/2014/main" val="3802348172"/>
                    </a:ext>
                  </a:extLst>
                </a:gridCol>
                <a:gridCol w="1599088">
                  <a:extLst>
                    <a:ext uri="{9D8B030D-6E8A-4147-A177-3AD203B41FA5}">
                      <a16:colId xmlns:a16="http://schemas.microsoft.com/office/drawing/2014/main" val="1111811157"/>
                    </a:ext>
                  </a:extLst>
                </a:gridCol>
                <a:gridCol w="2055970">
                  <a:extLst>
                    <a:ext uri="{9D8B030D-6E8A-4147-A177-3AD203B41FA5}">
                      <a16:colId xmlns:a16="http://schemas.microsoft.com/office/drawing/2014/main" val="3573423064"/>
                    </a:ext>
                  </a:extLst>
                </a:gridCol>
                <a:gridCol w="2274893">
                  <a:extLst>
                    <a:ext uri="{9D8B030D-6E8A-4147-A177-3AD203B41FA5}">
                      <a16:colId xmlns:a16="http://schemas.microsoft.com/office/drawing/2014/main" val="1799462030"/>
                    </a:ext>
                  </a:extLst>
                </a:gridCol>
                <a:gridCol w="1551496">
                  <a:extLst>
                    <a:ext uri="{9D8B030D-6E8A-4147-A177-3AD203B41FA5}">
                      <a16:colId xmlns:a16="http://schemas.microsoft.com/office/drawing/2014/main" val="3470962050"/>
                    </a:ext>
                  </a:extLst>
                </a:gridCol>
              </a:tblGrid>
              <a:tr h="254000">
                <a:tc>
                  <a:txBody>
                    <a:bodyPr/>
                    <a:lstStyle/>
                    <a:p>
                      <a:pPr algn="l" fontAlgn="ctr"/>
                      <a:r>
                        <a:rPr lang="en-US" altLang="zh-CN" sz="1200" b="0" i="0" u="none" strike="noStrike" dirty="0">
                          <a:solidFill>
                            <a:srgbClr val="000000"/>
                          </a:solidFill>
                          <a:effectLst/>
                          <a:latin typeface="等线" panose="02010600030101010101" pitchFamily="2" charset="-122"/>
                          <a:ea typeface="等线" panose="02010600030101010101" pitchFamily="2" charset="-122"/>
                        </a:rPr>
                        <a:t>Ops/sec</a:t>
                      </a:r>
                      <a:endParaRPr lang="zh-CN" altLang="en-US" sz="12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en-US" sz="1600" u="none" strike="noStrike">
                          <a:effectLst/>
                        </a:rPr>
                        <a:t>File creation</a:t>
                      </a:r>
                      <a:endParaRPr lang="en-US" sz="1600" b="1"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l" fontAlgn="ctr"/>
                      <a:r>
                        <a:rPr lang="en-US" sz="1600" u="none" strike="noStrike" dirty="0">
                          <a:effectLst/>
                        </a:rPr>
                        <a:t>File stat</a:t>
                      </a:r>
                      <a:endParaRPr lang="en-US" sz="1600" b="1" i="0" u="none" strike="noStrike" dirty="0">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l" fontAlgn="ctr"/>
                      <a:r>
                        <a:rPr lang="en-US" sz="1600" u="none" strike="noStrike">
                          <a:effectLst/>
                        </a:rPr>
                        <a:t>File read</a:t>
                      </a:r>
                      <a:endParaRPr lang="en-US" sz="1600" b="1"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l" fontAlgn="ctr"/>
                      <a:r>
                        <a:rPr lang="en-US" sz="1600" u="none" strike="noStrike">
                          <a:effectLst/>
                        </a:rPr>
                        <a:t>file removal</a:t>
                      </a:r>
                      <a:endParaRPr lang="en-US" sz="1600" b="1"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extLst>
                  <a:ext uri="{0D108BD9-81ED-4DB2-BD59-A6C34878D82A}">
                    <a16:rowId xmlns:a16="http://schemas.microsoft.com/office/drawing/2014/main" val="2685981554"/>
                  </a:ext>
                </a:extLst>
              </a:tr>
              <a:tr h="254000">
                <a:tc>
                  <a:txBody>
                    <a:bodyPr/>
                    <a:lstStyle/>
                    <a:p>
                      <a:pPr algn="l" fontAlgn="ctr"/>
                      <a:r>
                        <a:rPr lang="en-US" sz="1600" u="none" strike="noStrike">
                          <a:effectLst/>
                        </a:rPr>
                        <a:t>NFS</a:t>
                      </a:r>
                      <a:endParaRPr lang="en-US"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1,941</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11,039</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4,991</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2,197</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extLst>
                  <a:ext uri="{0D108BD9-81ED-4DB2-BD59-A6C34878D82A}">
                    <a16:rowId xmlns:a16="http://schemas.microsoft.com/office/drawing/2014/main" val="2861564977"/>
                  </a:ext>
                </a:extLst>
              </a:tr>
              <a:tr h="254000">
                <a:tc>
                  <a:txBody>
                    <a:bodyPr/>
                    <a:lstStyle/>
                    <a:p>
                      <a:pPr algn="l" fontAlgn="ctr"/>
                      <a:r>
                        <a:rPr lang="en-US" sz="1600" u="none" strike="noStrike" dirty="0">
                          <a:effectLst/>
                        </a:rPr>
                        <a:t>Lustre</a:t>
                      </a:r>
                      <a:endParaRPr lang="en-US" sz="1600" b="0" i="0" u="none" strike="noStrike" dirty="0">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3,837</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6,518</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5,671</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6,608</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extLst>
                  <a:ext uri="{0D108BD9-81ED-4DB2-BD59-A6C34878D82A}">
                    <a16:rowId xmlns:a16="http://schemas.microsoft.com/office/drawing/2014/main" val="1468958500"/>
                  </a:ext>
                </a:extLst>
              </a:tr>
              <a:tr h="254000">
                <a:tc>
                  <a:txBody>
                    <a:bodyPr/>
                    <a:lstStyle/>
                    <a:p>
                      <a:pPr algn="l" fontAlgn="ctr"/>
                      <a:r>
                        <a:rPr lang="en-US" sz="1600" u="none" strike="noStrike" dirty="0">
                          <a:effectLst/>
                        </a:rPr>
                        <a:t>Lustre WBC</a:t>
                      </a:r>
                      <a:endParaRPr lang="en-US" sz="1600" b="0" i="0" u="none" strike="noStrike" dirty="0">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dirty="0">
                          <a:effectLst/>
                        </a:rPr>
                        <a:t>370,981</a:t>
                      </a:r>
                      <a:endParaRPr lang="en-US" altLang="zh-CN" sz="1600" b="0" i="0" u="none" strike="noStrike" dirty="0">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dirty="0">
                          <a:effectLst/>
                        </a:rPr>
                        <a:t>767,049</a:t>
                      </a:r>
                      <a:endParaRPr lang="en-US" altLang="zh-CN" sz="1600" b="0" i="0" u="none" strike="noStrike" dirty="0">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a:effectLst/>
                        </a:rPr>
                        <a:t>505,199</a:t>
                      </a:r>
                      <a:endParaRPr lang="en-US" altLang="zh-CN" sz="1600" b="0" i="0" u="none" strike="noStrike">
                        <a:solidFill>
                          <a:srgbClr val="333333"/>
                        </a:solidFill>
                        <a:effectLst/>
                        <a:latin typeface="Helvetica Neue" panose="02000503000000020004" pitchFamily="2" charset="0"/>
                        <a:ea typeface="等线" panose="02010600030101010101" pitchFamily="2" charset="-122"/>
                      </a:endParaRPr>
                    </a:p>
                  </a:txBody>
                  <a:tcPr marL="9525" marR="9525" marT="9525" marB="0" anchor="ctr"/>
                </a:tc>
                <a:tc>
                  <a:txBody>
                    <a:bodyPr/>
                    <a:lstStyle/>
                    <a:p>
                      <a:pPr algn="r" fontAlgn="ctr"/>
                      <a:r>
                        <a:rPr lang="en-US" altLang="zh-CN" sz="1600" u="none" strike="noStrike" dirty="0">
                          <a:effectLst/>
                        </a:rPr>
                        <a:t>456,030</a:t>
                      </a:r>
                      <a:endParaRPr lang="en-US" altLang="zh-CN" sz="1600" b="0" i="0" u="none" strike="noStrike" dirty="0">
                        <a:solidFill>
                          <a:srgbClr val="333333"/>
                        </a:solidFill>
                        <a:effectLst/>
                        <a:latin typeface="Helvetica Neue" panose="02000503000000020004" pitchFamily="2" charset="0"/>
                        <a:ea typeface="等线" panose="02010600030101010101" pitchFamily="2" charset="-122"/>
                      </a:endParaRPr>
                    </a:p>
                  </a:txBody>
                  <a:tcPr marL="9525" marR="9525" marT="9525" marB="0" anchor="ctr"/>
                </a:tc>
                <a:extLst>
                  <a:ext uri="{0D108BD9-81ED-4DB2-BD59-A6C34878D82A}">
                    <a16:rowId xmlns:a16="http://schemas.microsoft.com/office/drawing/2014/main" val="3037528349"/>
                  </a:ext>
                </a:extLst>
              </a:tr>
            </a:tbl>
          </a:graphicData>
        </a:graphic>
      </p:graphicFrame>
      <p:sp>
        <p:nvSpPr>
          <p:cNvPr id="15" name="文本框 14">
            <a:extLst>
              <a:ext uri="{FF2B5EF4-FFF2-40B4-BE49-F238E27FC236}">
                <a16:creationId xmlns:a16="http://schemas.microsoft.com/office/drawing/2014/main" id="{DB23E69E-DB87-814B-95F6-F9024AA2EA14}"/>
              </a:ext>
            </a:extLst>
          </p:cNvPr>
          <p:cNvSpPr txBox="1"/>
          <p:nvPr/>
        </p:nvSpPr>
        <p:spPr>
          <a:xfrm>
            <a:off x="3910013" y="1890124"/>
            <a:ext cx="5626348" cy="369332"/>
          </a:xfrm>
          <a:prstGeom prst="rect">
            <a:avLst/>
          </a:prstGeom>
          <a:noFill/>
        </p:spPr>
        <p:txBody>
          <a:bodyPr wrap="none" rtlCol="0">
            <a:spAutoFit/>
          </a:bodyPr>
          <a:lstStyle/>
          <a:p>
            <a:r>
              <a:rPr kumimoji="1" lang="en-US" altLang="zh-CN" dirty="0"/>
              <a:t>Compared with networked File systems by </a:t>
            </a:r>
            <a:r>
              <a:rPr kumimoji="1" lang="en-US" altLang="zh-CN" dirty="0" err="1"/>
              <a:t>metest</a:t>
            </a:r>
            <a:r>
              <a:rPr kumimoji="1" lang="en-US" altLang="zh-CN" dirty="0"/>
              <a:t> (np = 1)</a:t>
            </a:r>
            <a:endParaRPr kumimoji="1" lang="zh-CN" altLang="en-US" dirty="0"/>
          </a:p>
        </p:txBody>
      </p:sp>
    </p:spTree>
    <p:extLst>
      <p:ext uri="{BB962C8B-B14F-4D97-AF65-F5344CB8AC3E}">
        <p14:creationId xmlns:p14="http://schemas.microsoft.com/office/powerpoint/2010/main" val="4255694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2AAA4B-14DD-2946-A14D-27EACA05784B}"/>
              </a:ext>
            </a:extLst>
          </p:cNvPr>
          <p:cNvSpPr>
            <a:spLocks noGrp="1"/>
          </p:cNvSpPr>
          <p:nvPr>
            <p:ph type="title"/>
          </p:nvPr>
        </p:nvSpPr>
        <p:spPr/>
        <p:txBody>
          <a:bodyPr/>
          <a:lstStyle/>
          <a:p>
            <a:r>
              <a:rPr kumimoji="1" lang="en-US" altLang="zh-CN" dirty="0"/>
              <a:t>Memory-based File System – </a:t>
            </a:r>
            <a:r>
              <a:rPr kumimoji="1" lang="en-US" altLang="zh-CN" i="1" dirty="0"/>
              <a:t>ramfs</a:t>
            </a:r>
            <a:r>
              <a:rPr kumimoji="1" lang="en-US" altLang="zh-CN" dirty="0"/>
              <a:t>/</a:t>
            </a:r>
            <a:r>
              <a:rPr kumimoji="1" lang="en-US" altLang="zh-CN" i="1" dirty="0"/>
              <a:t>tmpfs</a:t>
            </a:r>
            <a:endParaRPr kumimoji="1" lang="zh-CN" altLang="en-US" i="1" dirty="0"/>
          </a:p>
        </p:txBody>
      </p:sp>
      <p:sp>
        <p:nvSpPr>
          <p:cNvPr id="3" name="文本占位符 2">
            <a:extLst>
              <a:ext uri="{FF2B5EF4-FFF2-40B4-BE49-F238E27FC236}">
                <a16:creationId xmlns:a16="http://schemas.microsoft.com/office/drawing/2014/main" id="{8A1E52F3-6DF9-3144-8802-8682D3072A40}"/>
              </a:ext>
            </a:extLst>
          </p:cNvPr>
          <p:cNvSpPr>
            <a:spLocks noGrp="1"/>
          </p:cNvSpPr>
          <p:nvPr>
            <p:ph type="body" sz="quarter" idx="10"/>
          </p:nvPr>
        </p:nvSpPr>
        <p:spPr/>
        <p:txBody>
          <a:bodyPr/>
          <a:lstStyle/>
          <a:p>
            <a:r>
              <a:rPr lang="en-US" altLang="zh-CN" dirty="0"/>
              <a:t>Advantages:</a:t>
            </a:r>
          </a:p>
          <a:p>
            <a:pPr lvl="1"/>
            <a:r>
              <a:rPr lang="en-US" altLang="zh-CN" dirty="0"/>
              <a:t>Export kernel caching mechanism (dcache, icache, page cache)</a:t>
            </a:r>
          </a:p>
          <a:p>
            <a:pPr lvl="1"/>
            <a:r>
              <a:rPr lang="en-US" altLang="zh-CN" dirty="0"/>
              <a:t>It works within the virtual file system (VFS) layer</a:t>
            </a:r>
          </a:p>
          <a:p>
            <a:pPr lvl="1"/>
            <a:r>
              <a:rPr lang="en-US" altLang="zh-CN" dirty="0"/>
              <a:t>Use the natural characteristics of VFS, does not need format</a:t>
            </a:r>
          </a:p>
          <a:p>
            <a:pPr lvl="1"/>
            <a:r>
              <a:rPr lang="en-US" altLang="zh-CN" dirty="0"/>
              <a:t>the read and write speed is very fast, Provide best performance among all VFS-based file systems</a:t>
            </a:r>
          </a:p>
          <a:p>
            <a:endParaRPr lang="en-US" altLang="zh-CN" dirty="0"/>
          </a:p>
          <a:p>
            <a:r>
              <a:rPr lang="en-US" altLang="zh-CN" dirty="0"/>
              <a:t>Disadvantage:</a:t>
            </a:r>
          </a:p>
          <a:p>
            <a:pPr lvl="1"/>
            <a:r>
              <a:rPr lang="en-US" altLang="zh-CN" dirty="0"/>
              <a:t>There is no backing store;</a:t>
            </a:r>
          </a:p>
          <a:p>
            <a:pPr lvl="1"/>
            <a:r>
              <a:rPr lang="en-US" altLang="zh-CN" dirty="0"/>
              <a:t>There is no persistence guarantee: the filesystem disappears after a system reboot, power cycle or unmount</a:t>
            </a:r>
          </a:p>
          <a:p>
            <a:pPr lvl="1"/>
            <a:r>
              <a:rPr lang="en-US" altLang="zh-CN" dirty="0"/>
              <a:t>OOM: ramfs may fill up all memory. To prevent from exhausting all memory, a derivative</a:t>
            </a:r>
            <a:r>
              <a:rPr lang="zh-CN" altLang="en-US" dirty="0"/>
              <a:t> </a:t>
            </a:r>
            <a:r>
              <a:rPr lang="en-US" altLang="zh-CN" dirty="0"/>
              <a:t>called </a:t>
            </a:r>
            <a:r>
              <a:rPr lang="en-US" altLang="zh-CN" i="1" dirty="0"/>
              <a:t>tmpfs</a:t>
            </a:r>
            <a:r>
              <a:rPr lang="en-US" altLang="zh-CN" dirty="0"/>
              <a:t> implements size limit for caching: </a:t>
            </a:r>
          </a:p>
          <a:p>
            <a:pPr lvl="2"/>
            <a:r>
              <a:rPr lang="en-US" altLang="zh-CN" dirty="0"/>
              <a:t>page cache size for caching file data; </a:t>
            </a:r>
          </a:p>
          <a:p>
            <a:pPr lvl="2"/>
            <a:r>
              <a:rPr lang="en-US" altLang="zh-CN" dirty="0"/>
              <a:t>the maximum number of inodes.</a:t>
            </a:r>
            <a:endParaRPr lang="zh-CN" altLang="zh-CN" dirty="0"/>
          </a:p>
          <a:p>
            <a:endParaRPr kumimoji="1" lang="zh-CN" altLang="en-US" dirty="0"/>
          </a:p>
        </p:txBody>
      </p:sp>
    </p:spTree>
    <p:extLst>
      <p:ext uri="{BB962C8B-B14F-4D97-AF65-F5344CB8AC3E}">
        <p14:creationId xmlns:p14="http://schemas.microsoft.com/office/powerpoint/2010/main" val="19975912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DB98FC-5005-9EF8-E138-3FACE5888573}"/>
              </a:ext>
            </a:extLst>
          </p:cNvPr>
          <p:cNvSpPr>
            <a:spLocks noGrp="1"/>
          </p:cNvSpPr>
          <p:nvPr>
            <p:ph type="title"/>
          </p:nvPr>
        </p:nvSpPr>
        <p:spPr/>
        <p:txBody>
          <a:bodyPr/>
          <a:lstStyle/>
          <a:p>
            <a:r>
              <a:rPr kumimoji="1" lang="en-US" altLang="zh-CN" dirty="0"/>
              <a:t>Performance for IO500 mdtest-easy (unique dir workload)</a:t>
            </a:r>
            <a:endParaRPr kumimoji="1" lang="zh-CN" altLang="en-US" dirty="0"/>
          </a:p>
        </p:txBody>
      </p:sp>
      <p:sp>
        <p:nvSpPr>
          <p:cNvPr id="3" name="文本占位符 2">
            <a:extLst>
              <a:ext uri="{FF2B5EF4-FFF2-40B4-BE49-F238E27FC236}">
                <a16:creationId xmlns:a16="http://schemas.microsoft.com/office/drawing/2014/main" id="{5DAF84FC-C458-59FC-4393-F1369A7E0CC5}"/>
              </a:ext>
            </a:extLst>
          </p:cNvPr>
          <p:cNvSpPr>
            <a:spLocks noGrp="1"/>
          </p:cNvSpPr>
          <p:nvPr>
            <p:ph type="body" sz="quarter" idx="10"/>
          </p:nvPr>
        </p:nvSpPr>
        <p:spPr/>
        <p:txBody>
          <a:bodyPr/>
          <a:lstStyle/>
          <a:p>
            <a:r>
              <a:rPr kumimoji="1" lang="en-US" altLang="zh-CN" dirty="0"/>
              <a:t>IO500 mdtest-easy performance for </a:t>
            </a:r>
            <a:r>
              <a:rPr kumimoji="1" lang="en-US" altLang="zh-CN" dirty="0" err="1"/>
              <a:t>MetaWBC</a:t>
            </a:r>
            <a:r>
              <a:rPr kumimoji="1" lang="en-US" altLang="zh-CN" dirty="0"/>
              <a:t> is not very good as it calls sync() at the end phase;</a:t>
            </a:r>
          </a:p>
          <a:p>
            <a:pPr lvl="1"/>
            <a:r>
              <a:rPr kumimoji="1" lang="en-US" altLang="zh-CN" dirty="0"/>
              <a:t>The performance is limited by current Per-BDI thread model;</a:t>
            </a:r>
          </a:p>
          <a:p>
            <a:pPr lvl="1"/>
            <a:r>
              <a:rPr kumimoji="1" lang="en-US" altLang="zh-CN" dirty="0"/>
              <a:t>Mdtest 16 rank creates files in parallel, but there is only one thread writebacks the file to MDTs.</a:t>
            </a:r>
          </a:p>
          <a:p>
            <a:pPr lvl="1"/>
            <a:r>
              <a:rPr kumimoji="1" lang="en-US" altLang="zh-CN" dirty="0"/>
              <a:t>The performance suffers Even using batch create in </a:t>
            </a:r>
            <a:r>
              <a:rPr kumimoji="1" lang="en-US" altLang="zh-CN" dirty="0" err="1"/>
              <a:t>MetaWBC</a:t>
            </a:r>
            <a:r>
              <a:rPr kumimoji="1" lang="en-US" altLang="zh-CN" dirty="0"/>
              <a:t>.</a:t>
            </a:r>
          </a:p>
          <a:p>
            <a:endParaRPr kumimoji="1" lang="en-US" altLang="zh-CN" dirty="0"/>
          </a:p>
          <a:p>
            <a:r>
              <a:rPr lang="en" altLang="zh-CN" b="1" dirty="0"/>
              <a:t>Current and Historical Implementation</a:t>
            </a:r>
            <a:endParaRPr lang="en" altLang="zh-CN" dirty="0"/>
          </a:p>
          <a:p>
            <a:pPr lvl="1"/>
            <a:r>
              <a:rPr lang="en" altLang="zh-CN" b="1" dirty="0"/>
              <a:t>Per-BDI Thread Model:</a:t>
            </a:r>
            <a:r>
              <a:rPr lang="en" altLang="zh-CN" dirty="0"/>
              <a:t> Since kernel version 3.2, Linux replaced the older </a:t>
            </a:r>
            <a:r>
              <a:rPr lang="en" altLang="zh-CN" dirty="0" err="1"/>
              <a:t>pdflush</a:t>
            </a:r>
            <a:r>
              <a:rPr lang="en" altLang="zh-CN" dirty="0"/>
              <a:t> mechanism with a per-BDI writeback thread model. Each storage device (BDI) has a single associated kernel writeback thread.</a:t>
            </a:r>
          </a:p>
          <a:p>
            <a:pPr lvl="1"/>
            <a:r>
              <a:rPr lang="en" altLang="zh-CN" b="1" dirty="0"/>
              <a:t>The Bottleneck:</a:t>
            </a:r>
            <a:r>
              <a:rPr lang="en" altLang="zh-CN" dirty="0"/>
              <a:t> Even with per-BDI threads, the process is still single-threaded </a:t>
            </a:r>
            <a:r>
              <a:rPr lang="en" altLang="zh-CN" i="1" dirty="0"/>
              <a:t>per device</a:t>
            </a:r>
            <a:r>
              <a:rPr lang="en" altLang="zh-CN" dirty="0"/>
              <a:t>, as each BDI has a single list of inodes and a single work instance to process. This design can limit I/O throughput, especially with fast, high-capacity SSDs and demanding parallel workloads.</a:t>
            </a:r>
          </a:p>
          <a:p>
            <a:pPr lvl="1"/>
            <a:r>
              <a:rPr lang="en" altLang="zh-CN" b="1" dirty="0"/>
              <a:t>Purpose:</a:t>
            </a:r>
            <a:r>
              <a:rPr lang="en" altLang="zh-CN" dirty="0"/>
              <a:t> The writeback threads flush dirty pages from the kernel's page cache to the disks, either due to memory pressure, an explicit </a:t>
            </a:r>
            <a:r>
              <a:rPr lang="en" altLang="zh-CN" dirty="0" err="1"/>
              <a:t>fsync</a:t>
            </a:r>
            <a:r>
              <a:rPr lang="en" altLang="zh-CN" dirty="0"/>
              <a:t>() call, or a periodic timer. </a:t>
            </a:r>
          </a:p>
          <a:p>
            <a:endParaRPr kumimoji="1" lang="en-US" altLang="zh-CN" dirty="0"/>
          </a:p>
          <a:p>
            <a:endParaRPr kumimoji="1" lang="zh-CN" altLang="en-US" dirty="0"/>
          </a:p>
        </p:txBody>
      </p:sp>
    </p:spTree>
    <p:extLst>
      <p:ext uri="{BB962C8B-B14F-4D97-AF65-F5344CB8AC3E}">
        <p14:creationId xmlns:p14="http://schemas.microsoft.com/office/powerpoint/2010/main" val="2344200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774A4B-735E-3FA2-3842-A275726B4AE4}"/>
              </a:ext>
            </a:extLst>
          </p:cNvPr>
          <p:cNvSpPr>
            <a:spLocks noGrp="1"/>
          </p:cNvSpPr>
          <p:nvPr>
            <p:ph type="title"/>
          </p:nvPr>
        </p:nvSpPr>
        <p:spPr/>
        <p:txBody>
          <a:bodyPr/>
          <a:lstStyle/>
          <a:p>
            <a:r>
              <a:rPr lang="en" altLang="zh-CN" b="1" dirty="0"/>
              <a:t>Ongoing Developments for Multithreaded Writeback</a:t>
            </a:r>
            <a:endParaRPr kumimoji="1" lang="zh-CN" altLang="en-US" dirty="0"/>
          </a:p>
        </p:txBody>
      </p:sp>
      <p:sp>
        <p:nvSpPr>
          <p:cNvPr id="3" name="文本占位符 2">
            <a:extLst>
              <a:ext uri="{FF2B5EF4-FFF2-40B4-BE49-F238E27FC236}">
                <a16:creationId xmlns:a16="http://schemas.microsoft.com/office/drawing/2014/main" id="{BFBAAA44-BC8C-3CBF-9C78-155DB2177C13}"/>
              </a:ext>
            </a:extLst>
          </p:cNvPr>
          <p:cNvSpPr>
            <a:spLocks noGrp="1"/>
          </p:cNvSpPr>
          <p:nvPr>
            <p:ph type="body" sz="quarter" idx="10"/>
          </p:nvPr>
        </p:nvSpPr>
        <p:spPr>
          <a:xfrm>
            <a:off x="579120" y="854242"/>
            <a:ext cx="10972800" cy="5515561"/>
          </a:xfrm>
        </p:spPr>
        <p:txBody>
          <a:bodyPr/>
          <a:lstStyle/>
          <a:p>
            <a:r>
              <a:rPr lang="en" altLang="zh-CN" dirty="0"/>
              <a:t>The Linux kernel community is actively developing and integrating changes to parallelize the filesystem writeback process. The goal is to leverage the multiple cores available in modern systems more effectively.  </a:t>
            </a:r>
            <a:r>
              <a:rPr lang="en" altLang="zh-CN" dirty="0">
                <a:hlinkClick r:id="rId2"/>
              </a:rPr>
              <a:t>https://lwn.net/Articles/1024402/</a:t>
            </a:r>
            <a:endParaRPr lang="en" altLang="zh-CN" dirty="0"/>
          </a:p>
          <a:p>
            <a:r>
              <a:rPr lang="en" altLang="zh-CN" dirty="0"/>
              <a:t>Key aspects of these developments include:</a:t>
            </a:r>
          </a:p>
          <a:p>
            <a:pPr lvl="1"/>
            <a:r>
              <a:rPr lang="en" altLang="zh-CN" b="1" dirty="0"/>
              <a:t>Multiple Contexts:</a:t>
            </a:r>
            <a:r>
              <a:rPr lang="en" altLang="zh-CN" dirty="0"/>
              <a:t> Patches have been proposed and discussed to add an array of "writeback contexts" (struct </a:t>
            </a:r>
            <a:r>
              <a:rPr lang="en" altLang="zh-CN" dirty="0" err="1"/>
              <a:t>bdi_writeback_ctx</a:t>
            </a:r>
            <a:r>
              <a:rPr lang="en" altLang="zh-CN" dirty="0"/>
              <a:t>) to the BDI structure, allowing for multiple threads to perform writeback for a single BDI simultaneously.</a:t>
            </a:r>
          </a:p>
          <a:p>
            <a:pPr lvl="1"/>
            <a:r>
              <a:rPr lang="en" altLang="zh-CN" b="1" dirty="0"/>
              <a:t>Filesystem Awareness:</a:t>
            </a:r>
            <a:r>
              <a:rPr lang="en" altLang="zh-CN" dirty="0"/>
              <a:t> The proposed changes aim to split the writeback work based on filesystem geometry (e.g., XFS allocation groups) to enable high-level parallelism.</a:t>
            </a:r>
          </a:p>
          <a:p>
            <a:pPr lvl="1"/>
            <a:r>
              <a:rPr lang="en" altLang="zh-CN" b="1" dirty="0"/>
              <a:t>Configuration:</a:t>
            </a:r>
            <a:r>
              <a:rPr lang="en" altLang="zh-CN" dirty="0"/>
              <a:t> There is ongoing work to add </a:t>
            </a:r>
            <a:r>
              <a:rPr lang="en" altLang="zh-CN" dirty="0" err="1"/>
              <a:t>sysfs</a:t>
            </a:r>
            <a:r>
              <a:rPr lang="en" altLang="zh-CN" dirty="0"/>
              <a:t> configuration options to control the number of writeback contexts.</a:t>
            </a:r>
          </a:p>
          <a:p>
            <a:pPr lvl="1"/>
            <a:r>
              <a:rPr lang="en" altLang="zh-CN" b="1" dirty="0"/>
              <a:t>Improved Performance:</a:t>
            </a:r>
            <a:r>
              <a:rPr lang="en" altLang="zh-CN" dirty="0"/>
              <a:t> Early experiments show that parallelizing writeback improves throughput and responsiveness, particularly for sustained-write workloads with large memory footprints. </a:t>
            </a:r>
          </a:p>
          <a:p>
            <a:pPr lvl="1"/>
            <a:r>
              <a:rPr lang="en" altLang="zh-CN" dirty="0"/>
              <a:t>Users experiencing I/O latency or stalls due to current writeback behavior can adjust </a:t>
            </a:r>
            <a:r>
              <a:rPr lang="en" altLang="zh-CN" dirty="0" err="1"/>
              <a:t>sysctl</a:t>
            </a:r>
            <a:r>
              <a:rPr lang="en" altLang="zh-CN" dirty="0"/>
              <a:t> parameters like </a:t>
            </a:r>
            <a:r>
              <a:rPr lang="en" altLang="zh-CN" dirty="0" err="1"/>
              <a:t>vm.dirty_ratio</a:t>
            </a:r>
            <a:r>
              <a:rPr lang="en" altLang="zh-CN" dirty="0"/>
              <a:t> and </a:t>
            </a:r>
            <a:r>
              <a:rPr lang="en" altLang="zh-CN" dirty="0" err="1"/>
              <a:t>vm.dirty_background_ratio</a:t>
            </a:r>
            <a:r>
              <a:rPr lang="en" altLang="zh-CN" dirty="0"/>
              <a:t> to influence when writeback begins, or ensure they have fast storage.</a:t>
            </a:r>
          </a:p>
          <a:p>
            <a:r>
              <a:rPr lang="en" altLang="zh-CN" dirty="0"/>
              <a:t>In Lustre side, the client can do batch creation asynchronously in the user thread context when detect that there are a number of unflushed files (1024) within a directory under </a:t>
            </a:r>
            <a:r>
              <a:rPr lang="en" altLang="zh-CN" dirty="0" err="1"/>
              <a:t>MetaWBC</a:t>
            </a:r>
            <a:r>
              <a:rPr lang="en" altLang="zh-CN" dirty="0"/>
              <a:t>. </a:t>
            </a:r>
          </a:p>
        </p:txBody>
      </p:sp>
    </p:spTree>
    <p:extLst>
      <p:ext uri="{BB962C8B-B14F-4D97-AF65-F5344CB8AC3E}">
        <p14:creationId xmlns:p14="http://schemas.microsoft.com/office/powerpoint/2010/main" val="3551117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id="{E1754107-F464-3547-9ED3-9F2E6EC145F3}"/>
              </a:ext>
            </a:extLst>
          </p:cNvPr>
          <p:cNvSpPr txBox="1">
            <a:spLocks/>
          </p:cNvSpPr>
          <p:nvPr/>
        </p:nvSpPr>
        <p:spPr>
          <a:xfrm>
            <a:off x="1340584" y="1379833"/>
            <a:ext cx="7346216" cy="4760619"/>
          </a:xfrm>
          <a:prstGeom prst="rect">
            <a:avLst/>
          </a:prstGeom>
        </p:spPr>
        <p:txBody>
          <a:bodyPr/>
          <a:lstStyle>
            <a:lvl1pPr marL="342900" marR="0" indent="-342900"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800" kern="1200">
                <a:solidFill>
                  <a:schemeClr val="tx1"/>
                </a:solidFill>
                <a:latin typeface="Calibri" panose="020F0502020204030204" pitchFamily="34" charset="0"/>
                <a:ea typeface="+mn-ea"/>
                <a:cs typeface="+mn-cs"/>
              </a:defRPr>
            </a:lvl1pPr>
            <a:lvl2pPr marL="512763" marR="0" indent="-169863"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400" kern="1200">
                <a:solidFill>
                  <a:schemeClr val="tx1"/>
                </a:solidFill>
                <a:latin typeface="+mn-lt"/>
                <a:ea typeface="+mn-ea"/>
                <a:cs typeface="+mn-cs"/>
              </a:defRPr>
            </a:lvl2pPr>
            <a:lvl3pPr marL="687388" marR="0" indent="-174625" algn="l" defTabSz="457200" rtl="0" eaLnBrk="1" fontAlgn="base" latinLnBrk="0" hangingPunct="1">
              <a:lnSpc>
                <a:spcPct val="100000"/>
              </a:lnSpc>
              <a:spcBef>
                <a:spcPct val="20000"/>
              </a:spcBef>
              <a:spcAft>
                <a:spcPct val="0"/>
              </a:spcAft>
              <a:buClr>
                <a:srgbClr val="A20101"/>
              </a:buClr>
              <a:buSzPct val="100000"/>
              <a:buFont typeface="Courier New" panose="02070309020205020404" pitchFamily="49" charset="0"/>
              <a:buChar char="o"/>
              <a:tabLst/>
              <a:defRPr sz="2000" kern="1200">
                <a:solidFill>
                  <a:schemeClr val="tx1"/>
                </a:solidFill>
                <a:latin typeface="+mn-lt"/>
                <a:ea typeface="+mn-ea"/>
                <a:cs typeface="+mn-cs"/>
              </a:defRPr>
            </a:lvl3pPr>
            <a:lvl4pPr marL="855663" marR="0" indent="-16827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4pPr>
            <a:lvl5pPr marL="1030288" marR="0" indent="-17462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3800" dirty="0">
                <a:solidFill>
                  <a:srgbClr val="002060"/>
                </a:solidFill>
                <a:latin typeface="Impact" panose="020B0806030902050204" pitchFamily="34" charset="0"/>
              </a:rPr>
              <a:t>0</a:t>
            </a:r>
            <a:r>
              <a:rPr lang="en-US" altLang="zh-CN" sz="13800" dirty="0">
                <a:solidFill>
                  <a:srgbClr val="002060"/>
                </a:solidFill>
                <a:latin typeface="Impact" panose="020B0806030902050204" pitchFamily="34" charset="0"/>
              </a:rPr>
              <a:t>5</a:t>
            </a:r>
            <a:endParaRPr lang="en-US" sz="13800" dirty="0">
              <a:solidFill>
                <a:srgbClr val="002060"/>
              </a:solidFill>
              <a:latin typeface="Impact" panose="020B0806030902050204" pitchFamily="34" charset="0"/>
            </a:endParaRPr>
          </a:p>
        </p:txBody>
      </p:sp>
      <p:pic>
        <p:nvPicPr>
          <p:cNvPr id="5" name="Picture 6" descr="https://ss3.bdstatic.com/70cFv8Sh_Q1YnxGkpoWK1HF6hhy/it/u=210620047,1097363600&amp;fm=200&amp;gp=0.jpg">
            <a:extLst>
              <a:ext uri="{FF2B5EF4-FFF2-40B4-BE49-F238E27FC236}">
                <a16:creationId xmlns:a16="http://schemas.microsoft.com/office/drawing/2014/main" id="{343ADFB4-062B-4D48-A5E9-4B32DE8BE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158" y="1757680"/>
            <a:ext cx="2490959" cy="2015419"/>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66FC9F26-5DC3-914D-8D11-112DA26A6D25}"/>
              </a:ext>
            </a:extLst>
          </p:cNvPr>
          <p:cNvSpPr txBox="1"/>
          <p:nvPr/>
        </p:nvSpPr>
        <p:spPr>
          <a:xfrm>
            <a:off x="2857522" y="3760142"/>
            <a:ext cx="6476955" cy="707886"/>
          </a:xfrm>
          <a:prstGeom prst="rect">
            <a:avLst/>
          </a:prstGeom>
          <a:noFill/>
        </p:spPr>
        <p:txBody>
          <a:bodyPr wrap="square" rtlCol="0">
            <a:spAutoFit/>
          </a:bodyPr>
          <a:lstStyle/>
          <a:p>
            <a:r>
              <a:rPr lang="en-US" sz="4000" dirty="0">
                <a:solidFill>
                  <a:srgbClr val="002060"/>
                </a:solidFill>
              </a:rPr>
              <a:t>Conclusion &amp; FUTURE WORK</a:t>
            </a:r>
            <a:endParaRPr lang="en-US" sz="1400" dirty="0">
              <a:solidFill>
                <a:srgbClr val="002060"/>
              </a:solidFill>
            </a:endParaRPr>
          </a:p>
        </p:txBody>
      </p:sp>
    </p:spTree>
    <p:extLst>
      <p:ext uri="{BB962C8B-B14F-4D97-AF65-F5344CB8AC3E}">
        <p14:creationId xmlns:p14="http://schemas.microsoft.com/office/powerpoint/2010/main" val="2593483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C77054-EA73-6E48-A1C4-D25B28A0AFB0}"/>
              </a:ext>
            </a:extLst>
          </p:cNvPr>
          <p:cNvSpPr>
            <a:spLocks noGrp="1"/>
          </p:cNvSpPr>
          <p:nvPr>
            <p:ph type="title"/>
          </p:nvPr>
        </p:nvSpPr>
        <p:spPr/>
        <p:txBody>
          <a:bodyPr/>
          <a:lstStyle/>
          <a:p>
            <a:r>
              <a:rPr kumimoji="1" lang="en-US" altLang="zh-CN" dirty="0"/>
              <a:t>Disconnected Operation Support</a:t>
            </a:r>
            <a:endParaRPr kumimoji="1" lang="zh-CN" altLang="en-US" dirty="0"/>
          </a:p>
        </p:txBody>
      </p:sp>
      <p:sp>
        <p:nvSpPr>
          <p:cNvPr id="3" name="文本占位符 2">
            <a:extLst>
              <a:ext uri="{FF2B5EF4-FFF2-40B4-BE49-F238E27FC236}">
                <a16:creationId xmlns:a16="http://schemas.microsoft.com/office/drawing/2014/main" id="{2EF93A3E-6593-6A41-B1F1-E11A35827F3A}"/>
              </a:ext>
            </a:extLst>
          </p:cNvPr>
          <p:cNvSpPr>
            <a:spLocks noGrp="1"/>
          </p:cNvSpPr>
          <p:nvPr>
            <p:ph type="body" sz="quarter" idx="10"/>
          </p:nvPr>
        </p:nvSpPr>
        <p:spPr/>
        <p:txBody>
          <a:bodyPr/>
          <a:lstStyle/>
          <a:p>
            <a:r>
              <a:rPr lang="en-US" altLang="zh-CN" dirty="0"/>
              <a:t>A common problem facing ubiquitous computing and mobile users is disconnected operation. It is necessary for mobile devices to handle the data in disconnected state.</a:t>
            </a:r>
          </a:p>
          <a:p>
            <a:endParaRPr kumimoji="1" lang="en-US" altLang="zh-CN" dirty="0"/>
          </a:p>
          <a:p>
            <a:r>
              <a:rPr lang="en-US" altLang="zh-CN" dirty="0"/>
              <a:t>For some special use cases, a directory may be unique accessed by a client. For this directory, it can be entirely WBC cached and exclusively access on the client.</a:t>
            </a:r>
          </a:p>
          <a:p>
            <a:endParaRPr kumimoji="1" lang="en-US" altLang="zh-CN" dirty="0"/>
          </a:p>
          <a:p>
            <a:r>
              <a:rPr lang="en-US" altLang="zh-CN" dirty="0"/>
              <a:t>As both metadata and data can be stored on PCC, nearly all I/O operations under the root WBC directory can be executed locally once the client was disconnected from the servers in the disconnected mode. </a:t>
            </a:r>
          </a:p>
          <a:p>
            <a:endParaRPr lang="en-US" altLang="zh-CN" dirty="0"/>
          </a:p>
          <a:p>
            <a:r>
              <a:rPr lang="en-US" altLang="zh-CN" dirty="0"/>
              <a:t>Flushing in the disconnected mode should be deferred until the connection recoveries.</a:t>
            </a:r>
          </a:p>
          <a:p>
            <a:endParaRPr lang="en-US" altLang="zh-CN" dirty="0"/>
          </a:p>
          <a:p>
            <a:r>
              <a:rPr lang="en-US" altLang="zh-CN" dirty="0"/>
              <a:t>When a mobile device (a Lustre client) reboots after crash or power off manually, and the connection to the server recovered, the client needs to reintegrate the cached data with main file system (Lustre)</a:t>
            </a:r>
          </a:p>
          <a:p>
            <a:endParaRPr kumimoji="1" lang="zh-CN" altLang="en-US" dirty="0"/>
          </a:p>
        </p:txBody>
      </p:sp>
    </p:spTree>
    <p:extLst>
      <p:ext uri="{BB962C8B-B14F-4D97-AF65-F5344CB8AC3E}">
        <p14:creationId xmlns:p14="http://schemas.microsoft.com/office/powerpoint/2010/main" val="32114035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011349-85B7-C6E9-166B-F31E8565D82C}"/>
              </a:ext>
            </a:extLst>
          </p:cNvPr>
          <p:cNvSpPr>
            <a:spLocks noGrp="1"/>
          </p:cNvSpPr>
          <p:nvPr>
            <p:ph type="title"/>
          </p:nvPr>
        </p:nvSpPr>
        <p:spPr/>
        <p:txBody>
          <a:bodyPr/>
          <a:lstStyle/>
          <a:p>
            <a:r>
              <a:rPr kumimoji="1" lang="en-US" altLang="zh-CN" dirty="0"/>
              <a:t>Conclusion &amp; Future work</a:t>
            </a:r>
            <a:endParaRPr kumimoji="1" lang="zh-CN" altLang="en-US" dirty="0"/>
          </a:p>
        </p:txBody>
      </p:sp>
      <p:sp>
        <p:nvSpPr>
          <p:cNvPr id="3" name="文本占位符 2">
            <a:extLst>
              <a:ext uri="{FF2B5EF4-FFF2-40B4-BE49-F238E27FC236}">
                <a16:creationId xmlns:a16="http://schemas.microsoft.com/office/drawing/2014/main" id="{7D080EE1-634B-E822-2269-11CB8518E879}"/>
              </a:ext>
            </a:extLst>
          </p:cNvPr>
          <p:cNvSpPr>
            <a:spLocks noGrp="1"/>
          </p:cNvSpPr>
          <p:nvPr>
            <p:ph type="body" sz="quarter" idx="10"/>
          </p:nvPr>
        </p:nvSpPr>
        <p:spPr/>
        <p:txBody>
          <a:bodyPr/>
          <a:lstStyle/>
          <a:p>
            <a:r>
              <a:rPr lang="en-GB" altLang="zh-CN" dirty="0"/>
              <a:t>We have presented </a:t>
            </a:r>
            <a:r>
              <a:rPr lang="en-GB" altLang="zh-CN" dirty="0" err="1"/>
              <a:t>MetaWBC</a:t>
            </a:r>
            <a:r>
              <a:rPr lang="en-GB" altLang="zh-CN" dirty="0"/>
              <a:t> – a novel metadata write-back mechanism for DFSs</a:t>
            </a:r>
          </a:p>
          <a:p>
            <a:r>
              <a:rPr lang="en-GB" altLang="zh-CN" dirty="0"/>
              <a:t>We integrated </a:t>
            </a:r>
            <a:r>
              <a:rPr lang="en-GB" altLang="zh-CN" dirty="0" err="1"/>
              <a:t>MetaWBC</a:t>
            </a:r>
            <a:r>
              <a:rPr lang="en-GB" altLang="zh-CN" dirty="0"/>
              <a:t> into Lustre using the EX lock to provide strong consistency</a:t>
            </a:r>
          </a:p>
          <a:p>
            <a:r>
              <a:rPr lang="en-GB" altLang="zh-CN" dirty="0"/>
              <a:t>Key technologies: </a:t>
            </a:r>
            <a:r>
              <a:rPr lang="en-GB" altLang="zh-CN" dirty="0" err="1"/>
              <a:t>MemFS</a:t>
            </a:r>
            <a:r>
              <a:rPr lang="en-GB" altLang="zh-CN" dirty="0"/>
              <a:t>, metadata batching, async. parallel flush, subtree removal strategy</a:t>
            </a:r>
          </a:p>
          <a:p>
            <a:r>
              <a:rPr lang="en-GB" altLang="zh-CN" dirty="0" err="1"/>
              <a:t>MetaWBC</a:t>
            </a:r>
            <a:r>
              <a:rPr lang="en-GB" altLang="zh-CN" dirty="0"/>
              <a:t> improves Lustre performance by up to 8x in metadata-intensive workloads</a:t>
            </a:r>
          </a:p>
          <a:p>
            <a:r>
              <a:rPr lang="en-GB" altLang="zh-CN" dirty="0"/>
              <a:t>Productization of </a:t>
            </a:r>
            <a:r>
              <a:rPr lang="en-GB" altLang="zh-CN" dirty="0" err="1"/>
              <a:t>MetaWBC</a:t>
            </a:r>
            <a:r>
              <a:rPr lang="en-GB" altLang="zh-CN" dirty="0"/>
              <a:t> code is well underway for Lustre version 2.17+</a:t>
            </a:r>
            <a:r>
              <a:rPr lang="en-GB" altLang="zh-CN" baseline="30000" dirty="0"/>
              <a:t> [LAD22]</a:t>
            </a:r>
            <a:r>
              <a:rPr lang="en-GB" altLang="zh-CN" dirty="0"/>
              <a:t> </a:t>
            </a:r>
          </a:p>
          <a:p>
            <a:endParaRPr lang="en-GB" altLang="zh-CN" dirty="0"/>
          </a:p>
          <a:p>
            <a:r>
              <a:rPr lang="en-GB" altLang="zh-CN" dirty="0"/>
              <a:t>Future work</a:t>
            </a:r>
          </a:p>
          <a:p>
            <a:pPr lvl="1"/>
            <a:r>
              <a:rPr lang="en-GB" altLang="zh-CN" dirty="0"/>
              <a:t>F</a:t>
            </a:r>
            <a:r>
              <a:rPr lang="en-DE" altLang="zh-CN"/>
              <a:t>ailure and recovery handling</a:t>
            </a:r>
          </a:p>
          <a:p>
            <a:pPr lvl="1"/>
            <a:r>
              <a:rPr lang="en-DE" altLang="zh-CN"/>
              <a:t>Metadata operations for existing directories</a:t>
            </a:r>
          </a:p>
          <a:p>
            <a:pPr lvl="1"/>
            <a:r>
              <a:rPr lang="en-DE" altLang="zh-CN"/>
              <a:t>Support for disconnected operations</a:t>
            </a:r>
            <a:r>
              <a:rPr lang="en-US" altLang="zh-CN" dirty="0"/>
              <a:t> like coda file system</a:t>
            </a:r>
            <a:endParaRPr lang="en-DE" altLang="zh-CN"/>
          </a:p>
          <a:p>
            <a:pPr lvl="1"/>
            <a:r>
              <a:rPr lang="en-DE" altLang="zh-CN"/>
              <a:t>Extend LPCC to cache metadata</a:t>
            </a:r>
            <a:endParaRPr lang="en-US" altLang="zh-CN" dirty="0"/>
          </a:p>
          <a:p>
            <a:pPr lvl="1"/>
            <a:r>
              <a:rPr lang="en-US" altLang="zh-CN" dirty="0"/>
              <a:t>Optimize </a:t>
            </a:r>
            <a:r>
              <a:rPr lang="en-US" altLang="zh-CN" dirty="0" err="1"/>
              <a:t>hardlink</a:t>
            </a:r>
            <a:r>
              <a:rPr lang="en-US" altLang="zh-CN" dirty="0"/>
              <a:t>() and rename() if all files involving are caching under </a:t>
            </a:r>
            <a:r>
              <a:rPr lang="en-US" altLang="zh-CN" dirty="0" err="1"/>
              <a:t>MetaWBC</a:t>
            </a:r>
            <a:r>
              <a:rPr lang="en-US" altLang="zh-CN" dirty="0"/>
              <a:t> on a client;</a:t>
            </a:r>
          </a:p>
          <a:p>
            <a:pPr lvl="1"/>
            <a:r>
              <a:rPr lang="en-US" altLang="zh-CN" dirty="0"/>
              <a:t>Quota support under </a:t>
            </a:r>
            <a:r>
              <a:rPr lang="en-US" altLang="zh-CN" dirty="0" err="1"/>
              <a:t>MetaWBC</a:t>
            </a:r>
            <a:endParaRPr lang="en-DE" altLang="zh-CN"/>
          </a:p>
          <a:p>
            <a:endParaRPr kumimoji="1" lang="zh-CN" altLang="en-US" dirty="0"/>
          </a:p>
        </p:txBody>
      </p:sp>
    </p:spTree>
    <p:extLst>
      <p:ext uri="{BB962C8B-B14F-4D97-AF65-F5344CB8AC3E}">
        <p14:creationId xmlns:p14="http://schemas.microsoft.com/office/powerpoint/2010/main" val="38381531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id="{AF13D3FF-FB75-E342-99A0-5FE9223F6D84}"/>
              </a:ext>
            </a:extLst>
          </p:cNvPr>
          <p:cNvSpPr>
            <a:spLocks noGrp="1"/>
          </p:cNvSpPr>
          <p:nvPr>
            <p:ph type="body" sz="quarter" idx="13"/>
          </p:nvPr>
        </p:nvSpPr>
        <p:spPr/>
        <p:txBody>
          <a:bodyPr/>
          <a:lstStyle/>
          <a:p>
            <a:endParaRPr kumimoji="1" lang="zh-CN" altLang="en-US"/>
          </a:p>
        </p:txBody>
      </p:sp>
    </p:spTree>
    <p:extLst>
      <p:ext uri="{BB962C8B-B14F-4D97-AF65-F5344CB8AC3E}">
        <p14:creationId xmlns:p14="http://schemas.microsoft.com/office/powerpoint/2010/main" val="513230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61215A-260B-7F49-881B-29EB656AAB31}"/>
              </a:ext>
            </a:extLst>
          </p:cNvPr>
          <p:cNvSpPr>
            <a:spLocks noGrp="1"/>
          </p:cNvSpPr>
          <p:nvPr>
            <p:ph type="title"/>
          </p:nvPr>
        </p:nvSpPr>
        <p:spPr/>
        <p:txBody>
          <a:bodyPr/>
          <a:lstStyle/>
          <a:p>
            <a:r>
              <a:rPr kumimoji="1" lang="en-US" altLang="zh-CN" dirty="0"/>
              <a:t>Motive</a:t>
            </a:r>
            <a:endParaRPr kumimoji="1" lang="zh-CN" altLang="en-US" dirty="0"/>
          </a:p>
        </p:txBody>
      </p:sp>
      <p:sp>
        <p:nvSpPr>
          <p:cNvPr id="3" name="文本占位符 2">
            <a:extLst>
              <a:ext uri="{FF2B5EF4-FFF2-40B4-BE49-F238E27FC236}">
                <a16:creationId xmlns:a16="http://schemas.microsoft.com/office/drawing/2014/main" id="{3862781E-D69F-094E-ADD3-3285EA7AA4B7}"/>
              </a:ext>
            </a:extLst>
          </p:cNvPr>
          <p:cNvSpPr>
            <a:spLocks noGrp="1"/>
          </p:cNvSpPr>
          <p:nvPr>
            <p:ph type="body" sz="quarter" idx="10"/>
          </p:nvPr>
        </p:nvSpPr>
        <p:spPr>
          <a:xfrm>
            <a:off x="191460" y="3050383"/>
            <a:ext cx="11870039" cy="2274424"/>
          </a:xfrm>
        </p:spPr>
        <p:txBody>
          <a:bodyPr/>
          <a:lstStyle/>
          <a:p>
            <a:r>
              <a:rPr kumimoji="1" lang="en-US" altLang="zh-CN" dirty="0"/>
              <a:t>Memory-based file systems outperform nearly all file systems based on VFS. This inspires our novel writeback caching idea for both data and metadata:</a:t>
            </a:r>
          </a:p>
          <a:p>
            <a:pPr lvl="1"/>
            <a:r>
              <a:rPr kumimoji="1" lang="en-US" altLang="zh-CN" dirty="0"/>
              <a:t>Embed a memory-based file system (MemFS) into the main Lustre file system based on the persistent storage medium;</a:t>
            </a:r>
          </a:p>
          <a:p>
            <a:pPr lvl="1"/>
            <a:r>
              <a:rPr kumimoji="1" lang="en-US" altLang="zh-CN" dirty="0"/>
              <a:t>I/O data first tries to write into the embedded MemFS;</a:t>
            </a:r>
          </a:p>
          <a:p>
            <a:pPr lvl="1"/>
            <a:r>
              <a:rPr kumimoji="1" lang="en-US" altLang="zh-CN" dirty="0"/>
              <a:t>Using kernel writeback mechanism, delay writing  back dirty data from MemFS into the main Lustre file system;</a:t>
            </a:r>
          </a:p>
          <a:p>
            <a:pPr lvl="1"/>
            <a:r>
              <a:rPr kumimoji="1" lang="en-US" altLang="zh-CN" dirty="0"/>
              <a:t>Even using low speed storage medium (HDD), in some cases, it can achieve the high-speed performance close to the memory-based file system, which performance is even better than most of NVM-based file systems;</a:t>
            </a:r>
          </a:p>
          <a:p>
            <a:pPr lvl="1"/>
            <a:r>
              <a:rPr kumimoji="1" lang="en-US" altLang="zh-CN" dirty="0"/>
              <a:t>Ensure the data persistence and durability;</a:t>
            </a:r>
          </a:p>
          <a:p>
            <a:pPr lvl="1"/>
            <a:r>
              <a:rPr kumimoji="1" lang="en-US" altLang="zh-CN" dirty="0"/>
              <a:t>Do not break any POSIX semantics;</a:t>
            </a:r>
          </a:p>
          <a:p>
            <a:pPr lvl="1"/>
            <a:r>
              <a:rPr kumimoji="1" lang="en-US" altLang="zh-CN" dirty="0"/>
              <a:t>Space management</a:t>
            </a:r>
          </a:p>
          <a:p>
            <a:pPr lvl="1"/>
            <a:endParaRPr kumimoji="1" lang="zh-CN" altLang="en-US" dirty="0"/>
          </a:p>
        </p:txBody>
      </p:sp>
      <p:pic>
        <p:nvPicPr>
          <p:cNvPr id="4" name="Picture 10">
            <a:extLst>
              <a:ext uri="{FF2B5EF4-FFF2-40B4-BE49-F238E27FC236}">
                <a16:creationId xmlns:a16="http://schemas.microsoft.com/office/drawing/2014/main" id="{372E0F46-9F88-37F4-E0A6-61C3DA1E78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354" y="962730"/>
            <a:ext cx="6200869" cy="2196141"/>
          </a:xfrm>
          <a:prstGeom prst="rect">
            <a:avLst/>
          </a:prstGeom>
        </p:spPr>
      </p:pic>
    </p:spTree>
    <p:extLst>
      <p:ext uri="{BB962C8B-B14F-4D97-AF65-F5344CB8AC3E}">
        <p14:creationId xmlns:p14="http://schemas.microsoft.com/office/powerpoint/2010/main" val="3736679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id="{D2FE2C33-FF20-E645-AF83-E7FF2520F8C3}"/>
              </a:ext>
            </a:extLst>
          </p:cNvPr>
          <p:cNvSpPr txBox="1">
            <a:spLocks/>
          </p:cNvSpPr>
          <p:nvPr/>
        </p:nvSpPr>
        <p:spPr>
          <a:xfrm>
            <a:off x="1340584" y="1379833"/>
            <a:ext cx="7346216" cy="4760619"/>
          </a:xfrm>
          <a:prstGeom prst="rect">
            <a:avLst/>
          </a:prstGeom>
        </p:spPr>
        <p:txBody>
          <a:bodyPr>
            <a:normAutofit/>
          </a:bodyPr>
          <a:lstStyle>
            <a:lvl1pPr marL="342900" marR="0" indent="-342900"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800" kern="1200">
                <a:solidFill>
                  <a:schemeClr val="tx1"/>
                </a:solidFill>
                <a:latin typeface="Calibri" panose="020F0502020204030204" pitchFamily="34" charset="0"/>
                <a:ea typeface="+mn-ea"/>
                <a:cs typeface="+mn-cs"/>
              </a:defRPr>
            </a:lvl1pPr>
            <a:lvl2pPr marL="512763" marR="0" indent="-169863" algn="l" defTabSz="457200" rtl="0" eaLnBrk="1" fontAlgn="base" latinLnBrk="0" hangingPunct="1">
              <a:lnSpc>
                <a:spcPct val="100000"/>
              </a:lnSpc>
              <a:spcBef>
                <a:spcPct val="20000"/>
              </a:spcBef>
              <a:spcAft>
                <a:spcPct val="0"/>
              </a:spcAft>
              <a:buClr>
                <a:srgbClr val="A20101"/>
              </a:buClr>
              <a:buSzPct val="100000"/>
              <a:buFont typeface="Arial" panose="020B0604020202020204" pitchFamily="34" charset="0"/>
              <a:buChar char="•"/>
              <a:tabLst/>
              <a:defRPr sz="2400" kern="1200">
                <a:solidFill>
                  <a:schemeClr val="tx1"/>
                </a:solidFill>
                <a:latin typeface="+mn-lt"/>
                <a:ea typeface="+mn-ea"/>
                <a:cs typeface="+mn-cs"/>
              </a:defRPr>
            </a:lvl2pPr>
            <a:lvl3pPr marL="687388" marR="0" indent="-174625" algn="l" defTabSz="457200" rtl="0" eaLnBrk="1" fontAlgn="base" latinLnBrk="0" hangingPunct="1">
              <a:lnSpc>
                <a:spcPct val="100000"/>
              </a:lnSpc>
              <a:spcBef>
                <a:spcPct val="20000"/>
              </a:spcBef>
              <a:spcAft>
                <a:spcPct val="0"/>
              </a:spcAft>
              <a:buClr>
                <a:srgbClr val="A20101"/>
              </a:buClr>
              <a:buSzPct val="100000"/>
              <a:buFont typeface="Courier New" panose="02070309020205020404" pitchFamily="49" charset="0"/>
              <a:buChar char="o"/>
              <a:tabLst/>
              <a:defRPr sz="2000" kern="1200">
                <a:solidFill>
                  <a:schemeClr val="tx1"/>
                </a:solidFill>
                <a:latin typeface="+mn-lt"/>
                <a:ea typeface="+mn-ea"/>
                <a:cs typeface="+mn-cs"/>
              </a:defRPr>
            </a:lvl3pPr>
            <a:lvl4pPr marL="855663" marR="0" indent="-16827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4pPr>
            <a:lvl5pPr marL="1030288" marR="0" indent="-174625" algn="l" defTabSz="457200" rtl="0" eaLnBrk="1" fontAlgn="base" latinLnBrk="0" hangingPunct="1">
              <a:lnSpc>
                <a:spcPct val="100000"/>
              </a:lnSpc>
              <a:spcBef>
                <a:spcPct val="20000"/>
              </a:spcBef>
              <a:spcAft>
                <a:spcPct val="0"/>
              </a:spcAft>
              <a:buClr>
                <a:srgbClr val="A20101"/>
              </a:buClr>
              <a:buSzPct val="100000"/>
              <a:buFont typeface="Calibri Light" panose="020F0302020204030204"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3800" dirty="0">
                <a:solidFill>
                  <a:srgbClr val="002060"/>
                </a:solidFill>
                <a:latin typeface="Impact" panose="020B0806030902050204" pitchFamily="34" charset="0"/>
              </a:rPr>
              <a:t>02</a:t>
            </a:r>
          </a:p>
        </p:txBody>
      </p:sp>
      <p:pic>
        <p:nvPicPr>
          <p:cNvPr id="5" name="图片 4">
            <a:extLst>
              <a:ext uri="{FF2B5EF4-FFF2-40B4-BE49-F238E27FC236}">
                <a16:creationId xmlns:a16="http://schemas.microsoft.com/office/drawing/2014/main" id="{86D7632F-1344-5E43-9BDD-4CA538EC056E}"/>
              </a:ext>
            </a:extLst>
          </p:cNvPr>
          <p:cNvPicPr>
            <a:picLocks noChangeAspect="1"/>
          </p:cNvPicPr>
          <p:nvPr/>
        </p:nvPicPr>
        <p:blipFill>
          <a:blip r:embed="rId2"/>
          <a:stretch>
            <a:fillRect/>
          </a:stretch>
        </p:blipFill>
        <p:spPr>
          <a:xfrm rot="8842022">
            <a:off x="3467622" y="2211759"/>
            <a:ext cx="2004572" cy="1317868"/>
          </a:xfrm>
          <a:prstGeom prst="rect">
            <a:avLst/>
          </a:prstGeom>
        </p:spPr>
      </p:pic>
      <p:sp>
        <p:nvSpPr>
          <p:cNvPr id="6" name="文本框 5">
            <a:extLst>
              <a:ext uri="{FF2B5EF4-FFF2-40B4-BE49-F238E27FC236}">
                <a16:creationId xmlns:a16="http://schemas.microsoft.com/office/drawing/2014/main" id="{E294B30C-7A09-1643-83AE-00F47D743F4B}"/>
              </a:ext>
            </a:extLst>
          </p:cNvPr>
          <p:cNvSpPr txBox="1"/>
          <p:nvPr/>
        </p:nvSpPr>
        <p:spPr>
          <a:xfrm>
            <a:off x="3295697" y="3773100"/>
            <a:ext cx="6668573" cy="1138773"/>
          </a:xfrm>
          <a:prstGeom prst="rect">
            <a:avLst/>
          </a:prstGeom>
          <a:noFill/>
        </p:spPr>
        <p:txBody>
          <a:bodyPr wrap="square" rtlCol="0">
            <a:spAutoFit/>
          </a:bodyPr>
          <a:lstStyle/>
          <a:p>
            <a:pPr algn="l"/>
            <a:r>
              <a:rPr lang="en-US" sz="4000" dirty="0">
                <a:solidFill>
                  <a:srgbClr val="002060"/>
                </a:solidFill>
              </a:rPr>
              <a:t>DESIGN</a:t>
            </a:r>
            <a:r>
              <a:rPr lang="zh-CN" altLang="en-US" sz="4000" dirty="0">
                <a:solidFill>
                  <a:srgbClr val="002060"/>
                </a:solidFill>
              </a:rPr>
              <a:t> </a:t>
            </a:r>
            <a:r>
              <a:rPr lang="en-US" altLang="zh-CN" sz="4000" dirty="0">
                <a:solidFill>
                  <a:srgbClr val="002060"/>
                </a:solidFill>
              </a:rPr>
              <a:t>&amp;</a:t>
            </a:r>
            <a:r>
              <a:rPr lang="zh-CN" altLang="en-US" sz="4000" dirty="0">
                <a:solidFill>
                  <a:srgbClr val="002060"/>
                </a:solidFill>
              </a:rPr>
              <a:t> </a:t>
            </a:r>
            <a:r>
              <a:rPr lang="en-US" altLang="zh-CN" sz="4000" dirty="0">
                <a:solidFill>
                  <a:srgbClr val="002060"/>
                </a:solidFill>
              </a:rPr>
              <a:t>IMPLEMENTATION</a:t>
            </a:r>
            <a:endParaRPr lang="en-US" dirty="0">
              <a:solidFill>
                <a:srgbClr val="002060"/>
              </a:solidFill>
            </a:endParaRPr>
          </a:p>
          <a:p>
            <a:pPr algn="l"/>
            <a:endParaRPr lang="en-US" sz="1400" dirty="0">
              <a:solidFill>
                <a:srgbClr val="002060"/>
              </a:solidFill>
            </a:endParaRPr>
          </a:p>
          <a:p>
            <a:pPr algn="l"/>
            <a:r>
              <a:rPr lang="en-US" sz="1400" cap="all" dirty="0">
                <a:solidFill>
                  <a:srgbClr val="002060"/>
                </a:solidFill>
              </a:rPr>
              <a:t>Rethink Writeback caching</a:t>
            </a:r>
          </a:p>
        </p:txBody>
      </p:sp>
    </p:spTree>
    <p:extLst>
      <p:ext uri="{BB962C8B-B14F-4D97-AF65-F5344CB8AC3E}">
        <p14:creationId xmlns:p14="http://schemas.microsoft.com/office/powerpoint/2010/main" val="3833576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F80595-125E-354F-A3B4-B9EE9A50DC31}"/>
              </a:ext>
            </a:extLst>
          </p:cNvPr>
          <p:cNvSpPr>
            <a:spLocks noGrp="1"/>
          </p:cNvSpPr>
          <p:nvPr>
            <p:ph type="title"/>
          </p:nvPr>
        </p:nvSpPr>
        <p:spPr/>
        <p:txBody>
          <a:bodyPr/>
          <a:lstStyle/>
          <a:p>
            <a:r>
              <a:rPr kumimoji="1" lang="en-US" altLang="zh-CN" dirty="0"/>
              <a:t>Caching in current Lustre</a:t>
            </a:r>
            <a:endParaRPr kumimoji="1" lang="zh-CN" altLang="en-US" dirty="0"/>
          </a:p>
        </p:txBody>
      </p:sp>
      <p:sp>
        <p:nvSpPr>
          <p:cNvPr id="3" name="文本占位符 2">
            <a:extLst>
              <a:ext uri="{FF2B5EF4-FFF2-40B4-BE49-F238E27FC236}">
                <a16:creationId xmlns:a16="http://schemas.microsoft.com/office/drawing/2014/main" id="{4793724F-ACE6-964A-BA5B-7266D175ACB5}"/>
              </a:ext>
            </a:extLst>
          </p:cNvPr>
          <p:cNvSpPr>
            <a:spLocks noGrp="1"/>
          </p:cNvSpPr>
          <p:nvPr>
            <p:ph type="body" sz="quarter" idx="10"/>
          </p:nvPr>
        </p:nvSpPr>
        <p:spPr/>
        <p:txBody>
          <a:bodyPr/>
          <a:lstStyle/>
          <a:p>
            <a:r>
              <a:rPr lang="en-US" altLang="zh-CN" dirty="0"/>
              <a:t>Metadata intensive workloads are still to bottleneck due to:</a:t>
            </a:r>
          </a:p>
          <a:p>
            <a:pPr lvl="1"/>
            <a:r>
              <a:rPr lang="en-US" altLang="zh-CN" dirty="0"/>
              <a:t>namespace synchronization</a:t>
            </a:r>
          </a:p>
          <a:p>
            <a:pPr lvl="1"/>
            <a:r>
              <a:rPr lang="en-US" altLang="zh-CN" dirty="0"/>
              <a:t>lock contention on directories</a:t>
            </a:r>
          </a:p>
          <a:p>
            <a:pPr lvl="1"/>
            <a:r>
              <a:rPr lang="en-US" altLang="zh-CN" dirty="0"/>
              <a:t>transaction serialization</a:t>
            </a:r>
          </a:p>
          <a:p>
            <a:pPr lvl="1"/>
            <a:r>
              <a:rPr lang="en-US" altLang="zh-CN" dirty="0"/>
              <a:t>RPC overloads.</a:t>
            </a:r>
            <a:r>
              <a:rPr lang="zh-CN" altLang="zh-CN" dirty="0"/>
              <a:t> </a:t>
            </a:r>
            <a:endParaRPr lang="en-US" altLang="zh-CN" dirty="0"/>
          </a:p>
          <a:p>
            <a:pPr lvl="1"/>
            <a:endParaRPr kumimoji="1" lang="en-US" altLang="zh-CN" dirty="0"/>
          </a:p>
          <a:p>
            <a:r>
              <a:rPr kumimoji="1" lang="en-US" altLang="zh-CN" dirty="0"/>
              <a:t>Caching in current Lustre file system:</a:t>
            </a:r>
          </a:p>
          <a:p>
            <a:pPr lvl="1"/>
            <a:r>
              <a:rPr lang="en-US" altLang="zh-CN" dirty="0"/>
              <a:t>Data I/O are full cached on clients in face of no contention under the protection of page-granularity extent locks.</a:t>
            </a:r>
            <a:endParaRPr lang="zh-CN" altLang="zh-CN" sz="2200" dirty="0"/>
          </a:p>
          <a:p>
            <a:pPr lvl="1"/>
            <a:r>
              <a:rPr lang="en-US" altLang="zh-CN" dirty="0"/>
              <a:t>For metadata, only read (such as dentry, stat() attributes) are cached under the protection of DLM locks; All modifications or even open() need to communicate with MDS.</a:t>
            </a:r>
            <a:endParaRPr lang="zh-CN" altLang="zh-CN" sz="2200" dirty="0"/>
          </a:p>
          <a:p>
            <a:pPr lvl="1"/>
            <a:endParaRPr kumimoji="1" lang="en-US" altLang="zh-CN" dirty="0"/>
          </a:p>
          <a:p>
            <a:r>
              <a:rPr kumimoji="1" lang="en-US" altLang="zh-CN" dirty="0"/>
              <a:t>Almost all networked file systems, such as NFS, GPFS, </a:t>
            </a:r>
            <a:r>
              <a:rPr kumimoji="1" lang="en-US" altLang="zh-CN" dirty="0" err="1"/>
              <a:t>beeGFS</a:t>
            </a:r>
            <a:r>
              <a:rPr kumimoji="1" lang="en-US" altLang="zh-CN" dirty="0"/>
              <a:t> and Lustre so on, metadata operations need to be synchronized to the server by using heavy RPCs.</a:t>
            </a:r>
          </a:p>
        </p:txBody>
      </p:sp>
    </p:spTree>
    <p:extLst>
      <p:ext uri="{BB962C8B-B14F-4D97-AF65-F5344CB8AC3E}">
        <p14:creationId xmlns:p14="http://schemas.microsoft.com/office/powerpoint/2010/main" val="1857747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2FEE44-B7D4-1F4D-8180-A03C9376AAF2}"/>
              </a:ext>
            </a:extLst>
          </p:cNvPr>
          <p:cNvSpPr>
            <a:spLocks noGrp="1"/>
          </p:cNvSpPr>
          <p:nvPr>
            <p:ph type="title"/>
          </p:nvPr>
        </p:nvSpPr>
        <p:spPr/>
        <p:txBody>
          <a:bodyPr/>
          <a:lstStyle/>
          <a:p>
            <a:r>
              <a:rPr kumimoji="1" lang="en-US" altLang="zh-CN" dirty="0"/>
              <a:t>General Idea</a:t>
            </a:r>
            <a:endParaRPr kumimoji="1" lang="zh-CN" altLang="en-US" dirty="0"/>
          </a:p>
        </p:txBody>
      </p:sp>
      <p:sp>
        <p:nvSpPr>
          <p:cNvPr id="3" name="文本占位符 2">
            <a:extLst>
              <a:ext uri="{FF2B5EF4-FFF2-40B4-BE49-F238E27FC236}">
                <a16:creationId xmlns:a16="http://schemas.microsoft.com/office/drawing/2014/main" id="{23BD582A-F157-CF41-B5A1-F89DCA9FE497}"/>
              </a:ext>
            </a:extLst>
          </p:cNvPr>
          <p:cNvSpPr>
            <a:spLocks noGrp="1"/>
          </p:cNvSpPr>
          <p:nvPr>
            <p:ph type="body" sz="quarter" idx="10"/>
          </p:nvPr>
        </p:nvSpPr>
        <p:spPr/>
        <p:txBody>
          <a:bodyPr/>
          <a:lstStyle/>
          <a:p>
            <a:r>
              <a:rPr kumimoji="1" lang="en-US" altLang="zh-CN" dirty="0"/>
              <a:t>Our WBC is a client driven writeback caching mechanism, especially for metadata operations.</a:t>
            </a:r>
          </a:p>
          <a:p>
            <a:endParaRPr kumimoji="1" lang="en-US" altLang="zh-CN" dirty="0"/>
          </a:p>
          <a:p>
            <a:r>
              <a:rPr kumimoji="1" lang="en-US" altLang="zh-CN" dirty="0"/>
              <a:t>It allows applications to process their own metadata or even data I/O locally without server intervention.</a:t>
            </a:r>
          </a:p>
          <a:p>
            <a:endParaRPr kumimoji="1" lang="en-US" altLang="zh-CN" dirty="0"/>
          </a:p>
          <a:p>
            <a:r>
              <a:rPr kumimoji="1" lang="en-US" altLang="zh-CN" dirty="0"/>
              <a:t>Through the use of  DLM lock mechanism, it can provide high-performance cache service and maintain strong consistency of file system access at the same time.</a:t>
            </a:r>
          </a:p>
          <a:p>
            <a:endParaRPr kumimoji="1" lang="en-US" altLang="zh-CN" dirty="0"/>
          </a:p>
          <a:p>
            <a:r>
              <a:rPr lang="en-US" altLang="zh-CN" dirty="0"/>
              <a:t>To prevent from exhausting all virtual memory on a client, MemFS allows an administrator to specify a maximum upper bound for the caching limits in two aspects: </a:t>
            </a:r>
          </a:p>
          <a:p>
            <a:pPr lvl="1"/>
            <a:r>
              <a:rPr lang="en-US" altLang="zh-CN" dirty="0"/>
              <a:t>page cache size for caching file data; </a:t>
            </a:r>
          </a:p>
          <a:p>
            <a:pPr lvl="1"/>
            <a:r>
              <a:rPr lang="en-US" altLang="zh-CN" dirty="0"/>
              <a:t>the maximum number of inodes.</a:t>
            </a:r>
          </a:p>
          <a:p>
            <a:pPr lvl="1"/>
            <a:endParaRPr lang="en-US" altLang="zh-CN" dirty="0"/>
          </a:p>
          <a:p>
            <a:r>
              <a:rPr lang="en-US" altLang="zh-CN" dirty="0"/>
              <a:t>When reach limits, allow</a:t>
            </a:r>
            <a:r>
              <a:rPr lang="zh-CN" altLang="en-US" dirty="0"/>
              <a:t> </a:t>
            </a:r>
            <a:r>
              <a:rPr lang="en-US" altLang="zh-CN" dirty="0"/>
              <a:t>to cache partial subtree on the client.</a:t>
            </a:r>
            <a:endParaRPr lang="zh-CN" altLang="zh-CN" dirty="0"/>
          </a:p>
          <a:p>
            <a:endParaRPr kumimoji="1" lang="en-US" altLang="zh-CN" dirty="0"/>
          </a:p>
        </p:txBody>
      </p:sp>
    </p:spTree>
    <p:extLst>
      <p:ext uri="{BB962C8B-B14F-4D97-AF65-F5344CB8AC3E}">
        <p14:creationId xmlns:p14="http://schemas.microsoft.com/office/powerpoint/2010/main" val="3098773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4ACF82-F1DB-F34C-AEE2-AAE32BB16E50}"/>
              </a:ext>
            </a:extLst>
          </p:cNvPr>
          <p:cNvSpPr>
            <a:spLocks noGrp="1"/>
          </p:cNvSpPr>
          <p:nvPr>
            <p:ph type="title"/>
          </p:nvPr>
        </p:nvSpPr>
        <p:spPr/>
        <p:txBody>
          <a:bodyPr/>
          <a:lstStyle/>
          <a:p>
            <a:r>
              <a:rPr kumimoji="1" lang="en-US" altLang="zh-CN" dirty="0"/>
              <a:t>Lustre WBC Working Principle</a:t>
            </a:r>
            <a:endParaRPr kumimoji="1" lang="zh-CN" altLang="en-US" dirty="0"/>
          </a:p>
        </p:txBody>
      </p:sp>
      <p:sp>
        <p:nvSpPr>
          <p:cNvPr id="3" name="文本占位符 2">
            <a:extLst>
              <a:ext uri="{FF2B5EF4-FFF2-40B4-BE49-F238E27FC236}">
                <a16:creationId xmlns:a16="http://schemas.microsoft.com/office/drawing/2014/main" id="{092F5970-1CDA-9E45-8BC4-E336A911397D}"/>
              </a:ext>
            </a:extLst>
          </p:cNvPr>
          <p:cNvSpPr>
            <a:spLocks noGrp="1"/>
          </p:cNvSpPr>
          <p:nvPr>
            <p:ph type="body" sz="quarter" idx="10"/>
          </p:nvPr>
        </p:nvSpPr>
        <p:spPr/>
        <p:txBody>
          <a:bodyPr/>
          <a:lstStyle/>
          <a:p>
            <a:r>
              <a:rPr kumimoji="1" lang="en-US" altLang="zh-CN" dirty="0"/>
              <a:t>Exclusively lock new directory at </a:t>
            </a:r>
            <a:r>
              <a:rPr kumimoji="1" lang="en-US" altLang="zh-CN" i="1" dirty="0"/>
              <a:t>mkdir</a:t>
            </a:r>
            <a:r>
              <a:rPr kumimoji="1" lang="en-US" altLang="zh-CN" dirty="0"/>
              <a:t> time</a:t>
            </a:r>
          </a:p>
          <a:p>
            <a:pPr lvl="1"/>
            <a:r>
              <a:rPr kumimoji="1" lang="en-US" altLang="zh-CN" dirty="0"/>
              <a:t>The DLM lock cached in client-side DLM lock namespace;</a:t>
            </a:r>
          </a:p>
          <a:p>
            <a:pPr lvl="1"/>
            <a:r>
              <a:rPr kumimoji="1" lang="en-US" altLang="zh-CN" dirty="0"/>
              <a:t>Protect the client exclusive access to the entire directory subtree;</a:t>
            </a:r>
          </a:p>
          <a:p>
            <a:r>
              <a:rPr kumimoji="1" lang="en-US" altLang="zh-CN" dirty="0"/>
              <a:t>All newly creation in the directory can be cached into the embedded MemFS without RPCs.</a:t>
            </a:r>
          </a:p>
          <a:p>
            <a:r>
              <a:rPr kumimoji="1" lang="en-US" altLang="zh-CN" dirty="0"/>
              <a:t>Cache new files in MemFS until cache flushes.</a:t>
            </a:r>
          </a:p>
          <a:p>
            <a:r>
              <a:rPr kumimoji="1" lang="en-US" altLang="zh-CN" dirty="0"/>
              <a:t>Flush partial subtree immediately to the server when reached the limit of inodes or page cache.</a:t>
            </a:r>
          </a:p>
          <a:p>
            <a:r>
              <a:rPr kumimoji="1" lang="en-US" altLang="zh-CN" dirty="0"/>
              <a:t>Flush files immediately to the server due to other client conflict access / lock callback:</a:t>
            </a:r>
          </a:p>
          <a:p>
            <a:pPr lvl="1"/>
            <a:r>
              <a:rPr kumimoji="1" lang="en-US" altLang="zh-CN" dirty="0"/>
              <a:t>Push top-level entries to the server, exclusively lock new children subdirs, drop parent EX DLM lock;</a:t>
            </a:r>
          </a:p>
          <a:p>
            <a:pPr lvl="1"/>
            <a:r>
              <a:rPr kumimoji="1" lang="en-US" altLang="zh-CN" dirty="0"/>
              <a:t>Repeat as needed for subdirs of namespace being accessed remotely;</a:t>
            </a:r>
          </a:p>
          <a:p>
            <a:r>
              <a:rPr kumimoji="1" lang="en-US" altLang="zh-CN" dirty="0"/>
              <a:t>Flush reset of tree within MemFS in background to the server by age or memory pressure:</a:t>
            </a:r>
          </a:p>
          <a:p>
            <a:pPr lvl="1"/>
            <a:r>
              <a:rPr kumimoji="1" lang="en-US" altLang="zh-CN" dirty="0"/>
              <a:t>Too much time has elapsed since the file has stayed dirty in MemFS;</a:t>
            </a:r>
          </a:p>
          <a:p>
            <a:pPr lvl="1"/>
            <a:r>
              <a:rPr kumimoji="1" lang="en-US" altLang="zh-CN" dirty="0"/>
              <a:t>under memory pressure;</a:t>
            </a:r>
          </a:p>
          <a:p>
            <a:pPr lvl="1"/>
            <a:endParaRPr kumimoji="1" lang="en-US" altLang="zh-CN" dirty="0"/>
          </a:p>
          <a:p>
            <a:pPr lvl="1"/>
            <a:endParaRPr kumimoji="1" lang="zh-CN" altLang="en-US" dirty="0"/>
          </a:p>
        </p:txBody>
      </p:sp>
    </p:spTree>
    <p:extLst>
      <p:ext uri="{BB962C8B-B14F-4D97-AF65-F5344CB8AC3E}">
        <p14:creationId xmlns:p14="http://schemas.microsoft.com/office/powerpoint/2010/main" val="769690624"/>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404040"/>
      </a:dk2>
      <a:lt2>
        <a:srgbClr val="B6B6B6"/>
      </a:lt2>
      <a:accent1>
        <a:srgbClr val="34D6CE"/>
      </a:accent1>
      <a:accent2>
        <a:srgbClr val="2E2E2E"/>
      </a:accent2>
      <a:accent3>
        <a:srgbClr val="AB0000"/>
      </a:accent3>
      <a:accent4>
        <a:srgbClr val="8B8C8D"/>
      </a:accent4>
      <a:accent5>
        <a:srgbClr val="0000AB"/>
      </a:accent5>
      <a:accent6>
        <a:srgbClr val="00AB00"/>
      </a:accent6>
      <a:hlink>
        <a:srgbClr val="6383FF"/>
      </a:hlink>
      <a:folHlink>
        <a:srgbClr val="BBBBFE"/>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AB0000"/>
        </a:solidFill>
        <a:ln>
          <a:solidFill>
            <a:srgbClr val="AF130F"/>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AF130F"/>
          </a:solidFill>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DDN RED">
      <a:srgbClr val="AB0000"/>
    </a:custClr>
    <a:custClr name="Orange">
      <a:srgbClr val="AB5600"/>
    </a:custClr>
    <a:custClr name="Blue">
      <a:srgbClr val="0000AB"/>
    </a:custClr>
    <a:custClr name="Green">
      <a:srgbClr val="00AB00"/>
    </a:custClr>
    <a:custClr name="Yellow">
      <a:srgbClr val="F3B700"/>
    </a:custClr>
    <a:custClr name="Black">
      <a:srgbClr val="0D0D0D"/>
    </a:custClr>
    <a:custClr name="Dark Grey">
      <a:srgbClr val="404040"/>
    </a:custClr>
    <a:custClr name="Grey">
      <a:srgbClr val="7F7F7F"/>
    </a:custClr>
    <a:custClr name="Light Grey">
      <a:srgbClr val="A6A6A6"/>
    </a:custClr>
  </a:custClrLst>
  <a:extLst>
    <a:ext uri="{05A4C25C-085E-4340-85A3-A5531E510DB2}">
      <thm15:themeFamily xmlns:thm15="http://schemas.microsoft.com/office/thememl/2012/main" name="Whamcloud" id="{3C8411AD-41B4-F048-91BE-23F230CBD339}" vid="{0174C5B9-7A6F-4C4B-AA5F-2CA379B50F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DN RED">
      <a:srgbClr val="AB0000"/>
    </a:custClr>
    <a:custClr name="Orange">
      <a:srgbClr val="F26522"/>
    </a:custClr>
    <a:custClr name="Blue">
      <a:srgbClr val="06EBED"/>
    </a:custClr>
    <a:custClr name="Green">
      <a:srgbClr val="00BB9F"/>
    </a:custClr>
    <a:custClr name="Yellow">
      <a:srgbClr val="F3B700"/>
    </a:custClr>
    <a:custClr name="Black">
      <a:srgbClr val="0D0D0D"/>
    </a:custClr>
    <a:custClr name="Dark Grey">
      <a:srgbClr val="404040"/>
    </a:custClr>
    <a:custClr name="Grey">
      <a:srgbClr val="7F7F7F"/>
    </a:custClr>
    <a:custClr name="Light Grey">
      <a:srgbClr val="A6A6A6"/>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4864</Words>
  <Application>Microsoft Macintosh PowerPoint</Application>
  <PresentationFormat>宽屏</PresentationFormat>
  <Paragraphs>439</Paragraphs>
  <Slides>45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45</vt:i4>
      </vt:variant>
    </vt:vector>
  </HeadingPairs>
  <TitlesOfParts>
    <vt:vector size="56" baseType="lpstr">
      <vt:lpstr>等线</vt:lpstr>
      <vt:lpstr>Arial</vt:lpstr>
      <vt:lpstr>Calibri</vt:lpstr>
      <vt:lpstr>Calibri Light</vt:lpstr>
      <vt:lpstr>Courier New</vt:lpstr>
      <vt:lpstr>Helvetica Neue</vt:lpstr>
      <vt:lpstr>Impact</vt:lpstr>
      <vt:lpstr>Lucida Grande</vt:lpstr>
      <vt:lpstr>Menlo</vt:lpstr>
      <vt:lpstr>Wingdings</vt:lpstr>
      <vt:lpstr>Office Theme</vt:lpstr>
      <vt:lpstr>PowerPoint 演示文稿</vt:lpstr>
      <vt:lpstr>PowerPoint 演示文稿</vt:lpstr>
      <vt:lpstr>Linux Virtual File System (VFS)</vt:lpstr>
      <vt:lpstr>Memory-based File System – ramfs/tmpfs</vt:lpstr>
      <vt:lpstr>Motive</vt:lpstr>
      <vt:lpstr>PowerPoint 演示文稿</vt:lpstr>
      <vt:lpstr>Caching in current Lustre</vt:lpstr>
      <vt:lpstr>General Idea</vt:lpstr>
      <vt:lpstr>Lustre WBC Working Principle</vt:lpstr>
      <vt:lpstr>MetaWBC</vt:lpstr>
      <vt:lpstr>File State Machine for Lustre WBC </vt:lpstr>
      <vt:lpstr>sync &amp; fsync operations - Persistence</vt:lpstr>
      <vt:lpstr>MetaWBC cache state machine</vt:lpstr>
      <vt:lpstr>MetaWBC cache state machine (cont’)</vt:lpstr>
      <vt:lpstr>de-complete</vt:lpstr>
      <vt:lpstr>Data Commit for page cache</vt:lpstr>
      <vt:lpstr>Other operations under MetaWBC</vt:lpstr>
      <vt:lpstr>Flush mode – drop/keep modes</vt:lpstr>
      <vt:lpstr>Four Flush mode – lazy/aging mode</vt:lpstr>
      <vt:lpstr>Linux kernel writeback setting</vt:lpstr>
      <vt:lpstr>PowerPoint 演示文稿</vt:lpstr>
      <vt:lpstr>Inode and space grant algorithm</vt:lpstr>
      <vt:lpstr>Space Management</vt:lpstr>
      <vt:lpstr>Cache Reclaim Mechanism</vt:lpstr>
      <vt:lpstr>Metadata WBC introduces new features for metadata updates</vt:lpstr>
      <vt:lpstr>File deletion Policies</vt:lpstr>
      <vt:lpstr>File Deletion Policy – cont’</vt:lpstr>
      <vt:lpstr>Integrate PCC with WBC</vt:lpstr>
      <vt:lpstr>Integrate PCC-RW with MetaWBC</vt:lpstr>
      <vt:lpstr>PowerPoint 演示文稿</vt:lpstr>
      <vt:lpstr>Evaulation</vt:lpstr>
      <vt:lpstr>Evaluation – Single node Metadata peformance</vt:lpstr>
      <vt:lpstr>Evaluation - Multiple node metadata performance</vt:lpstr>
      <vt:lpstr>Evaulation – Single node data performance</vt:lpstr>
      <vt:lpstr>Evaluation – Multiple node data performance</vt:lpstr>
      <vt:lpstr>Evaluation – real-world workload</vt:lpstr>
      <vt:lpstr>Evulation – CephFS asynchronous directory operation</vt:lpstr>
      <vt:lpstr>Evalution – MetaWBC vs. CephFS</vt:lpstr>
      <vt:lpstr>PowerPoint 演示文稿</vt:lpstr>
      <vt:lpstr>Performance for IO500 mdtest-easy (unique dir workload)</vt:lpstr>
      <vt:lpstr>Ongoing Developments for Multithreaded Writeback</vt:lpstr>
      <vt:lpstr>PowerPoint 演示文稿</vt:lpstr>
      <vt:lpstr>Disconnected Operation Support</vt:lpstr>
      <vt:lpstr>Conclusion &amp; Future work</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2018-09-02T23:51:52Z</dcterms:created>
  <dcterms:modified xsi:type="dcterms:W3CDTF">2026-03-05T03:59:33Z</dcterms:modified>
</cp:coreProperties>
</file>